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398" r:id="rId3"/>
    <p:sldId id="274" r:id="rId4"/>
    <p:sldId id="349" r:id="rId5"/>
    <p:sldId id="343" r:id="rId6"/>
    <p:sldId id="406" r:id="rId7"/>
    <p:sldId id="350" r:id="rId8"/>
    <p:sldId id="351" r:id="rId9"/>
    <p:sldId id="374" r:id="rId10"/>
    <p:sldId id="375" r:id="rId11"/>
    <p:sldId id="376" r:id="rId12"/>
    <p:sldId id="381" r:id="rId13"/>
    <p:sldId id="405" r:id="rId14"/>
    <p:sldId id="399" r:id="rId15"/>
    <p:sldId id="352" r:id="rId16"/>
    <p:sldId id="347" r:id="rId17"/>
    <p:sldId id="355" r:id="rId18"/>
    <p:sldId id="354" r:id="rId19"/>
    <p:sldId id="356" r:id="rId20"/>
    <p:sldId id="373" r:id="rId21"/>
    <p:sldId id="357" r:id="rId22"/>
    <p:sldId id="301" r:id="rId23"/>
    <p:sldId id="358" r:id="rId24"/>
    <p:sldId id="353" r:id="rId25"/>
    <p:sldId id="359" r:id="rId26"/>
    <p:sldId id="360" r:id="rId27"/>
    <p:sldId id="337" r:id="rId28"/>
    <p:sldId id="400" r:id="rId29"/>
    <p:sldId id="338" r:id="rId30"/>
    <p:sldId id="403" r:id="rId31"/>
    <p:sldId id="404" r:id="rId32"/>
    <p:sldId id="402" r:id="rId3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6393" indent="-1350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3903" indent="-27115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0295" indent="-40617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7803" indent="-5423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1606860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1928233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2249604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2570976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81" userDrawn="1">
          <p15:clr>
            <a:srgbClr val="A4A3A4"/>
          </p15:clr>
        </p15:guide>
        <p15:guide id="2" pos="521" userDrawn="1">
          <p15:clr>
            <a:srgbClr val="A4A3A4"/>
          </p15:clr>
        </p15:guide>
        <p15:guide id="3" pos="295" userDrawn="1">
          <p15:clr>
            <a:srgbClr val="A4A3A4"/>
          </p15:clr>
        </p15:guide>
        <p15:guide id="4" pos="10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33FF"/>
    <a:srgbClr val="E800EB"/>
    <a:srgbClr val="B10221"/>
    <a:srgbClr val="DDAE16"/>
    <a:srgbClr val="66FF33"/>
    <a:srgbClr val="99CCFF"/>
    <a:srgbClr val="6699FF"/>
    <a:srgbClr val="E87516"/>
    <a:srgbClr val="0072C8"/>
    <a:srgbClr val="027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23" autoAdjust="0"/>
    <p:restoredTop sz="98375" autoAdjust="0"/>
  </p:normalViewPr>
  <p:slideViewPr>
    <p:cSldViewPr snapToGrid="0">
      <p:cViewPr varScale="1">
        <p:scale>
          <a:sx n="123" d="100"/>
          <a:sy n="123" d="100"/>
        </p:scale>
        <p:origin x="256" y="184"/>
      </p:cViewPr>
      <p:guideLst>
        <p:guide orient="horz" pos="981"/>
        <p:guide pos="521"/>
        <p:guide pos="295"/>
        <p:guide pos="1020"/>
      </p:guideLst>
    </p:cSldViewPr>
  </p:slideViewPr>
  <p:outlineViewPr>
    <p:cViewPr>
      <p:scale>
        <a:sx n="33" d="100"/>
        <a:sy n="33" d="100"/>
      </p:scale>
      <p:origin x="0" y="13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A1E5F98-0705-4140-B636-C6F98BB1DFF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243623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971F90-1C2E-7F46-83D8-24BA51EA71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675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639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39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029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78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5156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87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18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49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27AE44F-4643-164F-916C-6818501E2CB9}" type="slidenum">
              <a:rPr lang="es-ES" sz="1200"/>
              <a:pPr eaLnBrk="1" hangingPunct="1"/>
              <a:t>1</a:t>
            </a:fld>
            <a:endParaRPr lang="es-ES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ES_tradnl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0534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6970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3103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0659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5545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2453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2154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810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703" y="6248747"/>
            <a:ext cx="2133340" cy="45638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2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1"/>
          <p:cNvSpPr/>
          <p:nvPr/>
        </p:nvSpPr>
        <p:spPr>
          <a:xfrm>
            <a:off x="8590109" y="6687639"/>
            <a:ext cx="74796" cy="143945"/>
          </a:xfrm>
          <a:prstGeom prst="rect">
            <a:avLst/>
          </a:prstGeom>
          <a:solidFill>
            <a:srgbClr val="0271E9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4" name="Rectangle 13"/>
          <p:cNvSpPr/>
          <p:nvPr/>
        </p:nvSpPr>
        <p:spPr>
          <a:xfrm>
            <a:off x="8705097" y="6687639"/>
            <a:ext cx="73680" cy="143945"/>
          </a:xfrm>
          <a:prstGeom prst="rect">
            <a:avLst/>
          </a:prstGeom>
          <a:solidFill>
            <a:srgbClr val="B10221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9" name="Right Triangle 10"/>
          <p:cNvSpPr/>
          <p:nvPr/>
        </p:nvSpPr>
        <p:spPr>
          <a:xfrm rot="16200000">
            <a:off x="2145927" y="4365104"/>
            <a:ext cx="648073" cy="648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Rectangle 12"/>
          <p:cNvSpPr/>
          <p:nvPr/>
        </p:nvSpPr>
        <p:spPr>
          <a:xfrm>
            <a:off x="2145926" y="5006030"/>
            <a:ext cx="739709" cy="1851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4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5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6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exto del título">
            <a:extLst>
              <a:ext uri="{FF2B5EF4-FFF2-40B4-BE49-F238E27FC236}">
                <a16:creationId xmlns:a16="http://schemas.microsoft.com/office/drawing/2014/main" id="{17272EEE-4BB5-701A-B350-3560CA21E1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7938"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dirty="0"/>
              <a:t>Texto del título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60B3313F-04F3-17C1-6B79-BB9604D20E45}"/>
              </a:ext>
            </a:extLst>
          </p:cNvPr>
          <p:cNvSpPr/>
          <p:nvPr userDrawn="1"/>
        </p:nvSpPr>
        <p:spPr>
          <a:xfrm>
            <a:off x="6870532" y="136182"/>
            <a:ext cx="2198670" cy="695670"/>
          </a:xfrm>
          <a:prstGeom prst="rect">
            <a:avLst/>
          </a:prstGeom>
          <a:gradFill flip="none" rotWithShape="1">
            <a:gsLst>
              <a:gs pos="27000">
                <a:srgbClr val="A0C4E4"/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18">
            <a:extLst>
              <a:ext uri="{FF2B5EF4-FFF2-40B4-BE49-F238E27FC236}">
                <a16:creationId xmlns:a16="http://schemas.microsoft.com/office/drawing/2014/main" id="{783B6796-9637-7840-A36B-ED6D36C0FA0C}"/>
              </a:ext>
            </a:extLst>
          </p:cNvPr>
          <p:cNvSpPr/>
          <p:nvPr userDrawn="1"/>
        </p:nvSpPr>
        <p:spPr>
          <a:xfrm rot="16200000" flipH="1" flipV="1">
            <a:off x="6325681" y="287004"/>
            <a:ext cx="831850" cy="257851"/>
          </a:xfrm>
          <a:prstGeom prst="parallelogram">
            <a:avLst>
              <a:gd name="adj" fmla="val 52527"/>
            </a:avLst>
          </a:prstGeom>
          <a:solidFill>
            <a:srgbClr val="A5CBEB">
              <a:alpha val="89020"/>
            </a:srgbClr>
          </a:solidFill>
          <a:ln>
            <a:noFill/>
          </a:ln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r">
              <a:spcBef>
                <a:spcPct val="0"/>
              </a:spcBef>
            </a:pPr>
            <a:endParaRPr lang="en-US" sz="2800" i="1">
              <a:solidFill>
                <a:schemeClr val="bg1"/>
              </a:solidFill>
              <a:latin typeface="Gill Sans"/>
              <a:ea typeface="+mj-ea"/>
              <a:cs typeface="Gill San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E88D0F7-48EF-D615-3472-C46B9DDA19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70533" y="98963"/>
            <a:ext cx="2198670" cy="73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87208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2304" y="852715"/>
            <a:ext cx="8228595" cy="548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9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1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" y="0"/>
            <a:ext cx="6030507" cy="777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233913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Clic para editar título</a:t>
            </a:r>
          </a:p>
        </p:txBody>
      </p:sp>
      <p:sp>
        <p:nvSpPr>
          <p:cNvPr id="13" name="Isosceles Triangle 12"/>
          <p:cNvSpPr/>
          <p:nvPr userDrawn="1"/>
        </p:nvSpPr>
        <p:spPr>
          <a:xfrm>
            <a:off x="8172778" y="1"/>
            <a:ext cx="965640" cy="698521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5" tIns="45703" rIns="91405" bIns="45703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06011" y="6617765"/>
            <a:ext cx="7021534" cy="240235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6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21185" y="6684797"/>
            <a:ext cx="677622" cy="143944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 algn="r">
              <a:defRPr sz="700" b="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CA5A4F1A-30FF-7149-AC1F-D8E8FF43B5D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6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bel Regular"/>
          <a:ea typeface="ＭＳ Ｐゴシック" charset="-128"/>
          <a:cs typeface="Abel Regular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5pPr>
      <a:lvl6pPr marL="45703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6pPr>
      <a:lvl7pPr marL="91406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7pPr>
      <a:lvl8pPr marL="1371093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8pPr>
      <a:lvl9pPr marL="1828125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9pPr>
    </p:titleStyle>
    <p:bodyStyle>
      <a:lvl1pPr marL="342574" indent="-342574" algn="l" rtl="0" eaLnBrk="0" fontAlgn="base" hangingPunct="0">
        <a:spcBef>
          <a:spcPct val="20000"/>
        </a:spcBef>
        <a:spcAft>
          <a:spcPct val="0"/>
        </a:spcAft>
        <a:buClr>
          <a:srgbClr val="0072C8"/>
        </a:buClr>
        <a:buSzPct val="70000"/>
        <a:buFont typeface="Wingdings 3" charset="0"/>
        <a:buChar char="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00366" indent="-342858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0000"/>
        <a:buFont typeface="Wingdings" charset="2"/>
        <a:buChar char="§"/>
        <a:defRPr sz="1800">
          <a:solidFill>
            <a:schemeClr val="tx1"/>
          </a:solidFill>
          <a:latin typeface="+mn-lt"/>
          <a:ea typeface="ＭＳ Ｐゴシック" charset="-128"/>
        </a:defRPr>
      </a:lvl2pPr>
      <a:lvl3pPr marL="1141541" indent="-227639" algn="l" rtl="0" eaLnBrk="0" fontAlgn="base" hangingPunct="0">
        <a:spcBef>
          <a:spcPct val="20000"/>
        </a:spcBef>
        <a:spcAft>
          <a:spcPct val="0"/>
        </a:spcAft>
        <a:buClr>
          <a:srgbClr val="66FF33"/>
        </a:buClr>
        <a:buFont typeface="Wingdings" charset="0"/>
        <a:buChar char="§"/>
        <a:defRPr sz="1400">
          <a:solidFill>
            <a:schemeClr val="tx1"/>
          </a:solidFill>
          <a:latin typeface="+mn-lt"/>
          <a:ea typeface="ＭＳ Ｐゴシック" charset="-128"/>
        </a:defRPr>
      </a:lvl3pPr>
      <a:lvl4pPr marL="1599049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200">
          <a:solidFill>
            <a:schemeClr val="tx1"/>
          </a:solidFill>
          <a:latin typeface="+mn-lt"/>
          <a:ea typeface="ＭＳ Ｐゴシック" charset="-128"/>
        </a:defRPr>
      </a:lvl4pPr>
      <a:lvl5pPr marL="2056558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5pPr>
      <a:lvl6pPr marL="2513671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6pPr>
      <a:lvl7pPr marL="2970703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7pPr>
      <a:lvl8pPr marL="3427734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8pPr>
      <a:lvl9pPr marL="3884765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s-ES_tradnl"/>
      </a:defPPr>
      <a:lvl1pPr marL="0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3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5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56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87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18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49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890AC4-D488-2BE3-4CDE-3E1BF9636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278" y="2733827"/>
            <a:ext cx="4546882" cy="12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290FC237-9136-2256-81D0-9ED533829668}"/>
              </a:ext>
            </a:extLst>
          </p:cNvPr>
          <p:cNvSpPr/>
          <p:nvPr/>
        </p:nvSpPr>
        <p:spPr>
          <a:xfrm rot="10800000" flipV="1">
            <a:off x="5604530" y="0"/>
            <a:ext cx="3534870" cy="4597912"/>
          </a:xfrm>
          <a:prstGeom prst="rect">
            <a:avLst/>
          </a:prstGeom>
          <a:gradFill flip="none" rotWithShape="1">
            <a:gsLst>
              <a:gs pos="30000">
                <a:srgbClr val="FFFFFF">
                  <a:alpha val="27000"/>
                </a:srgbClr>
              </a:gs>
              <a:gs pos="72000">
                <a:schemeClr val="bg1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E3FAF636-EB4D-38AA-8C63-37633DD1C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4530" y="3166632"/>
            <a:ext cx="3809955" cy="1269985"/>
          </a:xfrm>
          <a:prstGeom prst="rect">
            <a:avLst/>
          </a:prstGeom>
        </p:spPr>
      </p:pic>
      <p:sp>
        <p:nvSpPr>
          <p:cNvPr id="19" name="Snip Single Corner Rectangle 2">
            <a:extLst>
              <a:ext uri="{FF2B5EF4-FFF2-40B4-BE49-F238E27FC236}">
                <a16:creationId xmlns:a16="http://schemas.microsoft.com/office/drawing/2014/main" id="{B6854B76-C9E8-3AC3-77FC-6F283D4CF111}"/>
              </a:ext>
            </a:extLst>
          </p:cNvPr>
          <p:cNvSpPr/>
          <p:nvPr/>
        </p:nvSpPr>
        <p:spPr>
          <a:xfrm rot="10800000">
            <a:off x="2240892" y="4473846"/>
            <a:ext cx="6903107" cy="1295400"/>
          </a:xfrm>
          <a:prstGeom prst="snip1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18">
            <a:extLst>
              <a:ext uri="{FF2B5EF4-FFF2-40B4-BE49-F238E27FC236}">
                <a16:creationId xmlns:a16="http://schemas.microsoft.com/office/drawing/2014/main" id="{54FFC3BA-9F74-887B-96B4-0BB0129720F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413929" y="5391103"/>
            <a:ext cx="5759235" cy="378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5" tIns="45703" rIns="91405" bIns="45703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s-MX" sz="1600" dirty="0">
                <a:latin typeface="+mn-lt"/>
                <a:ea typeface="ヒラギノ角ゴ ProN W3" charset="0"/>
                <a:cs typeface="Myriad Pro"/>
              </a:rPr>
              <a:t>2026</a:t>
            </a:r>
            <a:endParaRPr lang="es-ES" sz="1600" dirty="0">
              <a:latin typeface="+mn-lt"/>
              <a:ea typeface="ヒラギノ角ゴ ProN W3" charset="0"/>
              <a:cs typeface="Myriad Pro"/>
            </a:endParaRPr>
          </a:p>
        </p:txBody>
      </p:sp>
      <p:sp>
        <p:nvSpPr>
          <p:cNvPr id="46" name="Text Box 5">
            <a:extLst>
              <a:ext uri="{FF2B5EF4-FFF2-40B4-BE49-F238E27FC236}">
                <a16:creationId xmlns:a16="http://schemas.microsoft.com/office/drawing/2014/main" id="{569E3968-A7FE-39B8-213E-C55FFF43F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929" y="4613457"/>
            <a:ext cx="6537329" cy="42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s-MX" sz="2800" dirty="0">
                <a:solidFill>
                  <a:schemeClr val="bg1"/>
                </a:solidFill>
                <a:latin typeface="Trajan Pro Bold" charset="0"/>
                <a:ea typeface="ヒラギノ角ゴ ProN W3" charset="0"/>
                <a:cs typeface="ヒラギノ角ゴ ProN W3" charset="0"/>
                <a:sym typeface="Arial Unicode MS" charset="0"/>
              </a:rPr>
              <a:t>Introducción a Python</a:t>
            </a:r>
            <a:endParaRPr lang="es-ES" sz="2800" dirty="0">
              <a:solidFill>
                <a:schemeClr val="bg1"/>
              </a:solidFill>
              <a:latin typeface="Trajan Pro Bold" charset="0"/>
              <a:ea typeface="ヒラギノ角ゴ ProN W3" charset="0"/>
              <a:cs typeface="ヒラギノ角ゴ ProN W3" charset="0"/>
              <a:sym typeface="Arial Unicode MS" charset="0"/>
            </a:endParaRPr>
          </a:p>
        </p:txBody>
      </p:sp>
      <p:sp>
        <p:nvSpPr>
          <p:cNvPr id="47" name="Rectangle 17">
            <a:extLst>
              <a:ext uri="{FF2B5EF4-FFF2-40B4-BE49-F238E27FC236}">
                <a16:creationId xmlns:a16="http://schemas.microsoft.com/office/drawing/2014/main" id="{CF086F30-7584-C569-C774-886CFDF5499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413929" y="4790854"/>
            <a:ext cx="5528151" cy="58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 anchor="b"/>
          <a:lstStyle/>
          <a:p>
            <a:r>
              <a:rPr lang="es-MX" sz="2200" dirty="0">
                <a:latin typeface="Trajan Pro Bold" charset="0"/>
                <a:ea typeface="ヒラギノ角ゴ ProN W6" charset="0"/>
                <a:cs typeface="ヒラギノ角ゴ ProN W6" charset="0"/>
              </a:rPr>
              <a:t>Introducción</a:t>
            </a:r>
            <a:endParaRPr lang="es-ES" sz="3100" dirty="0">
              <a:latin typeface="Trajan Pro Bold" charset="0"/>
              <a:ea typeface="ヒラギノ角ゴ ProN W6" charset="0"/>
              <a:cs typeface="ヒラギノ角ゴ ProN W6" charset="0"/>
            </a:endParaRPr>
          </a:p>
        </p:txBody>
      </p:sp>
    </p:spTree>
  </p:cSld>
  <p:clrMapOvr>
    <a:masterClrMapping/>
  </p:clrMapOvr>
  <p:transition>
    <p:comb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D7E9E87-F015-0543-9ACB-60EAAFBDB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251" y="605481"/>
            <a:ext cx="4120189" cy="584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572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 lang="es-CL"/>
              <a:pPr/>
              <a:t>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E5B7738-5D01-29F0-AEA4-8240EFEBF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468313" y="1557338"/>
            <a:ext cx="4237038" cy="2541587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rPr lang="es-ES_tradnl" dirty="0"/>
              <a:t>Introducción a Pandas</a:t>
            </a:r>
          </a:p>
          <a:p>
            <a:pPr lvl="1">
              <a:defRPr sz="2000"/>
            </a:pPr>
            <a:r>
              <a:rPr lang="es-ES_tradnl" dirty="0"/>
              <a:t>Operaciones básicas de datos</a:t>
            </a: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Agrupaciones de datos</a:t>
            </a: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Gráfica </a:t>
            </a:r>
            <a:r>
              <a:rPr lang="es-ES_tradnl" dirty="0" err="1">
                <a:solidFill>
                  <a:schemeClr val="bg1">
                    <a:lumMod val="75000"/>
                  </a:schemeClr>
                </a:solidFill>
              </a:rPr>
              <a:t>matplotlib</a:t>
            </a:r>
            <a:endParaRPr lang="es-ES_tradnl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Gráfica </a:t>
            </a:r>
            <a:r>
              <a:rPr lang="es-ES_tradnl" dirty="0" err="1">
                <a:solidFill>
                  <a:schemeClr val="bg1">
                    <a:lumMod val="75000"/>
                  </a:schemeClr>
                </a:solidFill>
              </a:rPr>
              <a:t>Plotly</a:t>
            </a:r>
            <a:endParaRPr lang="es-ES_tradnl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97627354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D023CB-6930-7B4E-A520-26BC6353187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4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8B66DB-11E6-6DE5-635F-5AEA76D4C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Análisis de Datos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4294967295"/>
          </p:nvPr>
        </p:nvSpPr>
        <p:spPr>
          <a:xfrm>
            <a:off x="1519238" y="1557338"/>
            <a:ext cx="7624762" cy="4991100"/>
          </a:xfrm>
        </p:spPr>
        <p:txBody>
          <a:bodyPr/>
          <a:lstStyle/>
          <a:p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El análisis de datos es el proceso de evaluar datos utilizando herramientas analíticas y estadísticas para descubrir información útil y ayudar en la toma de decisiones de negocios.</a:t>
            </a:r>
          </a:p>
        </p:txBody>
      </p:sp>
      <p:pic>
        <p:nvPicPr>
          <p:cNvPr id="1026" name="Picture 2" descr="Resultado de imagen para data analysi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16" b="21505"/>
          <a:stretch/>
        </p:blipFill>
        <p:spPr bwMode="auto">
          <a:xfrm>
            <a:off x="0" y="3526971"/>
            <a:ext cx="9173873" cy="333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59698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E8C234D-4FA3-D14B-84D3-181EA1E2131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12EF032-459E-55EB-751C-F7B0499EBF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Pandas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1619250" y="1693863"/>
            <a:ext cx="7524750" cy="16144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1900" dirty="0"/>
              <a:t>Pandas es un módulo (de código abierto) que proporciona:</a:t>
            </a:r>
          </a:p>
          <a:p>
            <a:r>
              <a:rPr lang="es-CL" sz="1900" dirty="0"/>
              <a:t>estructuras de datos de alto rendimiento y</a:t>
            </a:r>
          </a:p>
          <a:p>
            <a:r>
              <a:rPr lang="es-CL" sz="1900" dirty="0"/>
              <a:t>herramientas de análisis de datos para el lenguaje de programación Python.</a:t>
            </a:r>
            <a:endParaRPr lang="es-CL" sz="1900" b="1" dirty="0">
              <a:solidFill>
                <a:srgbClr val="C00000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619250" y="3614057"/>
            <a:ext cx="3224893" cy="132343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sz="16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#importar pandas</a:t>
            </a:r>
          </a:p>
          <a:p>
            <a:r>
              <a:rPr lang="es-CL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</a:rPr>
              <a:t> pandas </a:t>
            </a:r>
            <a:r>
              <a:rPr lang="es-CL" sz="1600" dirty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s-CL" sz="1600" dirty="0">
                <a:latin typeface="Consolas" panose="020B0609020204030204" pitchFamily="49" charset="0"/>
              </a:rPr>
              <a:t> </a:t>
            </a:r>
            <a:r>
              <a:rPr lang="es-CL" sz="1600" dirty="0" err="1">
                <a:latin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</a:endParaRPr>
          </a:p>
          <a:p>
            <a:br>
              <a:rPr lang="es-CL" sz="1600" dirty="0">
                <a:latin typeface="Consolas" panose="020B0609020204030204" pitchFamily="49" charset="0"/>
              </a:rPr>
            </a:br>
            <a:endParaRPr lang="es-CL" sz="1600" dirty="0">
              <a:latin typeface="Consolas" panose="020B0609020204030204" pitchFamily="49" charset="0"/>
            </a:endParaRPr>
          </a:p>
          <a:p>
            <a:endParaRPr lang="es-CL" sz="1600" dirty="0"/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734" y="3614057"/>
            <a:ext cx="3831771" cy="261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Picture 5">
            <a:extLst>
              <a:ext uri="{FF2B5EF4-FFF2-40B4-BE49-F238E27FC236}">
                <a16:creationId xmlns:a16="http://schemas.microsoft.com/office/drawing/2014/main" id="{606C6446-9649-5642-82C3-20630D1DD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662" y="1693863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806408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8DB34E5-5EED-CCD5-2B83-0033E316D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91" y="2029350"/>
            <a:ext cx="8081818" cy="408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A6FA54E-8080-3C75-6727-FEFED575A72E}"/>
              </a:ext>
            </a:extLst>
          </p:cNvPr>
          <p:cNvSpPr txBox="1"/>
          <p:nvPr/>
        </p:nvSpPr>
        <p:spPr>
          <a:xfrm>
            <a:off x="531091" y="6116440"/>
            <a:ext cx="72335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200" i="1" dirty="0">
                <a:solidFill>
                  <a:srgbClr val="FF0000"/>
                </a:solidFill>
                <a:latin typeface="Candara" panose="020E0502030303020204" pitchFamily="34" charset="0"/>
              </a:rPr>
              <a:t>fuente</a:t>
            </a:r>
            <a:r>
              <a:rPr lang="es-ES_tradn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:</a:t>
            </a:r>
            <a:r>
              <a:rPr lang="es-ES_tradnl" sz="1200" dirty="0">
                <a:latin typeface="Candara" panose="020E0502030303020204" pitchFamily="34" charset="0"/>
              </a:rPr>
              <a:t> </a:t>
            </a:r>
            <a:r>
              <a:rPr lang="es-ES_tradn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https://</a:t>
            </a:r>
            <a:r>
              <a:rPr lang="es-ES_tradnl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medium.com</a:t>
            </a:r>
            <a:r>
              <a:rPr lang="es-ES_tradn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/</a:t>
            </a:r>
            <a:r>
              <a:rPr lang="es-ES_tradnl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cuenex</a:t>
            </a:r>
            <a:r>
              <a:rPr lang="es-ES_tradnl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/pandas-2-0-vs-polars-the-ultimate-battle-a378eb75d6d1</a:t>
            </a:r>
          </a:p>
        </p:txBody>
      </p:sp>
      <p:pic>
        <p:nvPicPr>
          <p:cNvPr id="7" name="Picture 2" descr="Pandas 2.0 vs Polars: The Ultimate Battle | by Priyanshu Chaudhary | CueNex  | Medium">
            <a:extLst>
              <a:ext uri="{FF2B5EF4-FFF2-40B4-BE49-F238E27FC236}">
                <a16:creationId xmlns:a16="http://schemas.microsoft.com/office/drawing/2014/main" id="{EE5DCC4C-179C-7F48-86B0-0CB895C1F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91" y="546951"/>
            <a:ext cx="2098497" cy="101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123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001FB0A-3D90-1844-B4EB-EDA26854054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7</a:t>
            </a:fld>
            <a:endParaRPr lang="es-CL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0E5B5E10-7F69-FC44-9FC6-CF93CC772D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Pandas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1619250" y="1693863"/>
            <a:ext cx="7524750" cy="28209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1900" dirty="0"/>
              <a:t>Pandas está basado en otros módulos, tales como Numpy y matplotlib. Usa principalmente dos estructuras de datos:</a:t>
            </a:r>
          </a:p>
          <a:p>
            <a:pPr marL="0" indent="0">
              <a:buNone/>
            </a:pPr>
            <a:endParaRPr lang="es-CL" sz="1900" dirty="0"/>
          </a:p>
          <a:p>
            <a:r>
              <a:rPr lang="es-CL" dirty="0">
                <a:solidFill>
                  <a:srgbClr val="0733FF"/>
                </a:solidFill>
              </a:rPr>
              <a:t>Series</a:t>
            </a:r>
          </a:p>
          <a:p>
            <a:r>
              <a:rPr lang="es-CL" dirty="0" err="1">
                <a:solidFill>
                  <a:srgbClr val="0733FF"/>
                </a:solidFill>
              </a:rPr>
              <a:t>DataFrames</a:t>
            </a:r>
            <a:endParaRPr lang="es-CL" dirty="0">
              <a:solidFill>
                <a:srgbClr val="0733FF"/>
              </a:solidFill>
            </a:endParaRPr>
          </a:p>
          <a:p>
            <a:pPr marL="0" indent="0">
              <a:buNone/>
            </a:pPr>
            <a:endParaRPr lang="es-CL" sz="19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0076AE2-CA6B-3F40-9EF6-20C8029840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" r="1"/>
          <a:stretch/>
        </p:blipFill>
        <p:spPr>
          <a:xfrm>
            <a:off x="4083816" y="4142778"/>
            <a:ext cx="4331509" cy="2241611"/>
          </a:xfrm>
          <a:prstGeom prst="rect">
            <a:avLst/>
          </a:prstGeom>
        </p:spPr>
      </p:pic>
      <p:pic>
        <p:nvPicPr>
          <p:cNvPr id="9" name="Picture 5" descr="Picture 5">
            <a:extLst>
              <a:ext uri="{FF2B5EF4-FFF2-40B4-BE49-F238E27FC236}">
                <a16:creationId xmlns:a16="http://schemas.microsoft.com/office/drawing/2014/main" id="{B814E7BD-D1C2-CC49-B4E3-606E624BF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371" y="1693621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C547D86D-211D-8649-9625-4A7F55592734}"/>
              </a:ext>
            </a:extLst>
          </p:cNvPr>
          <p:cNvSpPr/>
          <p:nvPr/>
        </p:nvSpPr>
        <p:spPr>
          <a:xfrm>
            <a:off x="1609064" y="3718679"/>
            <a:ext cx="23356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Nos enfocaremos en el último. </a:t>
            </a:r>
          </a:p>
          <a:p>
            <a:pPr marL="0" indent="0">
              <a:buNone/>
            </a:pPr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s-CL" dirty="0">
                <a:solidFill>
                  <a:srgbClr val="07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DataFrame es una matriz (arreglo bidimensional) etiquetada con columnas de tipos potencialmente diferentes.</a:t>
            </a:r>
          </a:p>
        </p:txBody>
      </p:sp>
      <p:pic>
        <p:nvPicPr>
          <p:cNvPr id="10" name="Picture 5" descr="Picture 5">
            <a:extLst>
              <a:ext uri="{FF2B5EF4-FFF2-40B4-BE49-F238E27FC236}">
                <a16:creationId xmlns:a16="http://schemas.microsoft.com/office/drawing/2014/main" id="{903ACEB0-48D0-044E-BF91-C79F24FE0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370" y="451458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5229248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711EC8-5BC8-22C3-B1F9-41681A300F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E8673DC0-5B14-9A40-94B3-9C48653A3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¿Para qué sirve?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body" idx="4294967295"/>
          </p:nvPr>
        </p:nvSpPr>
        <p:spPr>
          <a:xfrm>
            <a:off x="1619250" y="1693863"/>
            <a:ext cx="7524750" cy="48974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dataframe</a:t>
            </a:r>
            <a:r>
              <a:rPr 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nos</a:t>
            </a:r>
            <a:r>
              <a:rPr 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permite</a:t>
            </a:r>
            <a:r>
              <a:rPr 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Cargar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datos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otra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fuente de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datos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un CSV)</a:t>
            </a:r>
          </a:p>
          <a:p>
            <a:pPr lvl="1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Mantener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datos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en forma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ordenada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Acceder por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nombre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o por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índice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posición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Realizar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operaciones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sobre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datos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Numpy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Entre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otras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posibilidades</a:t>
            </a:r>
            <a:endParaRPr lang="en-US" altLang="x-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endParaRPr lang="en-US" altLang="x-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371" y="1693621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grpSp>
        <p:nvGrpSpPr>
          <p:cNvPr id="6" name="Group 7">
            <a:extLst>
              <a:ext uri="{FF2B5EF4-FFF2-40B4-BE49-F238E27FC236}">
                <a16:creationId xmlns:a16="http://schemas.microsoft.com/office/drawing/2014/main" id="{BDC89FDB-F78F-F34B-B018-C926D10A3D25}"/>
              </a:ext>
            </a:extLst>
          </p:cNvPr>
          <p:cNvGrpSpPr/>
          <p:nvPr/>
        </p:nvGrpSpPr>
        <p:grpSpPr>
          <a:xfrm>
            <a:off x="2" y="2585730"/>
            <a:ext cx="2343092" cy="214652"/>
            <a:chOff x="5684969" y="1839532"/>
            <a:chExt cx="668428" cy="283457"/>
          </a:xfrm>
        </p:grpSpPr>
        <p:sp>
          <p:nvSpPr>
            <p:cNvPr id="7" name="Pentagon 8">
              <a:extLst>
                <a:ext uri="{FF2B5EF4-FFF2-40B4-BE49-F238E27FC236}">
                  <a16:creationId xmlns:a16="http://schemas.microsoft.com/office/drawing/2014/main" id="{B0DA3923-D3DC-2046-B173-6253941F4031}"/>
                </a:ext>
              </a:extLst>
            </p:cNvPr>
            <p:cNvSpPr/>
            <p:nvPr/>
          </p:nvSpPr>
          <p:spPr>
            <a:xfrm>
              <a:off x="5684969" y="1839532"/>
              <a:ext cx="535748" cy="283456"/>
            </a:xfrm>
            <a:prstGeom prst="homePlate">
              <a:avLst>
                <a:gd name="adj" fmla="val 15470"/>
              </a:avLst>
            </a:prstGeom>
            <a:pattFill prst="dkUpDiag">
              <a:fgClr>
                <a:schemeClr val="accent6">
                  <a:lumMod val="60000"/>
                  <a:lumOff val="40000"/>
                </a:schemeClr>
              </a:fgClr>
              <a:bgClr>
                <a:prstClr val="white"/>
              </a:bgClr>
            </a:patt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Chevron 9">
              <a:extLst>
                <a:ext uri="{FF2B5EF4-FFF2-40B4-BE49-F238E27FC236}">
                  <a16:creationId xmlns:a16="http://schemas.microsoft.com/office/drawing/2014/main" id="{33626471-6EDC-B647-AA75-5671F2B2340E}"/>
                </a:ext>
              </a:extLst>
            </p:cNvPr>
            <p:cNvSpPr/>
            <p:nvPr/>
          </p:nvSpPr>
          <p:spPr>
            <a:xfrm>
              <a:off x="6114254" y="1839533"/>
              <a:ext cx="239143" cy="283456"/>
            </a:xfrm>
            <a:prstGeom prst="chevron">
              <a:avLst>
                <a:gd name="adj" fmla="val 34488"/>
              </a:avLst>
            </a:prstGeom>
            <a:solidFill>
              <a:schemeClr val="accent1">
                <a:lumMod val="75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76545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B71B6D-2D64-D348-B6BF-3F8966B1ADE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9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EB2F83-D416-FA57-7FAF-80DC83415B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Ejemplo 1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1619250" y="1711325"/>
            <a:ext cx="7524750" cy="3452813"/>
          </a:xfrm>
        </p:spPr>
        <p:txBody>
          <a:bodyPr/>
          <a:lstStyle/>
          <a:p>
            <a:r>
              <a:rPr lang="es-CL" sz="1800" dirty="0">
                <a:latin typeface="Calibri" panose="020F0502020204030204" pitchFamily="34" charset="0"/>
                <a:cs typeface="Calibri" panose="020F0502020204030204" pitchFamily="34" charset="0"/>
              </a:rPr>
              <a:t>Para aprender Pandas de forma más práctica, iremos paso a paso usando los siguientes datos almacenados en un archivo CSV</a:t>
            </a:r>
          </a:p>
          <a:p>
            <a:pPr marL="0" indent="0">
              <a:buNone/>
            </a:pPr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1800" dirty="0">
                <a:latin typeface="Calibri" panose="020F0502020204030204" pitchFamily="34" charset="0"/>
                <a:cs typeface="Calibri" panose="020F0502020204030204" pitchFamily="34" charset="0"/>
              </a:rPr>
              <a:t>Lo que haremos es:</a:t>
            </a:r>
          </a:p>
          <a:p>
            <a:endParaRPr lang="es-C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Cargar los datos</a:t>
            </a:r>
          </a:p>
          <a:p>
            <a:pPr lvl="1"/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Acceder a datos</a:t>
            </a:r>
          </a:p>
          <a:p>
            <a:pPr lvl="1"/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Seleccionar columnas</a:t>
            </a:r>
          </a:p>
          <a:p>
            <a:pPr lvl="1"/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Borrar los datos faltantes</a:t>
            </a:r>
          </a:p>
          <a:p>
            <a:pPr lvl="1"/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Borrar columnas</a:t>
            </a:r>
          </a:p>
          <a:p>
            <a:pPr lvl="1"/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5" descr="Picture 5">
            <a:extLst>
              <a:ext uri="{FF2B5EF4-FFF2-40B4-BE49-F238E27FC236}">
                <a16:creationId xmlns:a16="http://schemas.microsoft.com/office/drawing/2014/main" id="{36EF8F95-2F23-0A4F-BB06-7E926CE60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371" y="1693621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8275272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10</a:t>
            </a:fld>
            <a:endParaRPr lang="es-ES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5487A86-F13E-9EF3-D56C-085D40B171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BE760473-10F0-E34C-A619-06BD1B324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Carga de datos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468313" y="1233488"/>
            <a:ext cx="4787900" cy="2932112"/>
          </a:xfr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as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df = pd.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'simple_data.csv'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(df.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describe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(include=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'all'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(df.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head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(df.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tail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5243" y="4320735"/>
            <a:ext cx="3107249" cy="2031325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﻿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Nombre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 Altura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Edad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count      14  12.000000  14.000000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unique     12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NaN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NaN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top     Pedro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NaN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NaN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freq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    2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NaN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NaN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mean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NaN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19.000000  32.714286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std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NaN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17.689237  24.602778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min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NaN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3.000000   2.000000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25%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NaN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5.500000  14.750000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50%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NaN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12.500000  28.000000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75%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NaN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26.250000  53.250000</a:t>
            </a:r>
          </a:p>
          <a:p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max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NaN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56.000000  78.000000</a:t>
            </a:r>
            <a:endParaRPr lang="es-CL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760460" y="4320735"/>
            <a:ext cx="2530671" cy="2031324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s-CL" sz="1100" dirty="0">
                <a:latin typeface="Consolas" panose="020B0609020204030204" pitchFamily="49" charset="0"/>
                <a:cs typeface="Consolas" panose="020B0609020204030204" pitchFamily="49" charset="0"/>
              </a:rPr>
              <a:t>﻿ ﻿       Nombre  Altura  Edad</a:t>
            </a:r>
          </a:p>
          <a:p>
            <a:r>
              <a:rPr lang="es-CL" sz="1100" dirty="0">
                <a:latin typeface="Consolas" panose="020B0609020204030204" pitchFamily="49" charset="0"/>
                <a:cs typeface="Consolas" panose="020B0609020204030204" pitchFamily="49" charset="0"/>
              </a:rPr>
              <a:t>0       Pedro    12.0    23</a:t>
            </a:r>
          </a:p>
          <a:p>
            <a:r>
              <a:rPr lang="es-CL" sz="1100" dirty="0">
                <a:latin typeface="Consolas" panose="020B0609020204030204" pitchFamily="49" charset="0"/>
                <a:cs typeface="Consolas" panose="020B0609020204030204" pitchFamily="49" charset="0"/>
              </a:rPr>
              <a:t>1        Juan    13.0    12</a:t>
            </a:r>
          </a:p>
          <a:p>
            <a:r>
              <a:rPr lang="es-CL" sz="1100" dirty="0">
                <a:latin typeface="Consolas" panose="020B0609020204030204" pitchFamily="49" charset="0"/>
                <a:cs typeface="Consolas" panose="020B0609020204030204" pitchFamily="49" charset="0"/>
              </a:rPr>
              <a:t>2       Diego    45.0    23</a:t>
            </a:r>
          </a:p>
          <a:p>
            <a:r>
              <a:rPr lang="es-CL" sz="1100" dirty="0">
                <a:latin typeface="Consolas" panose="020B0609020204030204" pitchFamily="49" charset="0"/>
                <a:cs typeface="Consolas" panose="020B0609020204030204" pitchFamily="49" charset="0"/>
              </a:rPr>
              <a:t>3      Arturo    24.0    45</a:t>
            </a:r>
          </a:p>
          <a:p>
            <a:r>
              <a:rPr lang="es-CL" sz="1100" dirty="0">
                <a:latin typeface="Consolas" panose="020B0609020204030204" pitchFamily="49" charset="0"/>
                <a:cs typeface="Consolas" panose="020B0609020204030204" pitchFamily="49" charset="0"/>
              </a:rPr>
              <a:t>4      Felipe    23.0    24</a:t>
            </a:r>
          </a:p>
          <a:p>
            <a:r>
              <a:rPr lang="es-CL" sz="1100" dirty="0">
                <a:latin typeface="Consolas" panose="020B0609020204030204" pitchFamily="49" charset="0"/>
                <a:cs typeface="Consolas" panose="020B0609020204030204" pitchFamily="49" charset="0"/>
              </a:rPr>
              <a:t>5      Andrés    56.0    56</a:t>
            </a:r>
          </a:p>
          <a:p>
            <a:r>
              <a:rPr lang="es-CL" sz="1100" dirty="0">
                <a:latin typeface="Consolas" panose="020B0609020204030204" pitchFamily="49" charset="0"/>
                <a:cs typeface="Consolas" panose="020B0609020204030204" pitchFamily="49" charset="0"/>
              </a:rPr>
              <a:t>6        Juan     6.0     2</a:t>
            </a:r>
          </a:p>
          <a:p>
            <a:r>
              <a:rPr lang="es-CL" sz="1100" dirty="0">
                <a:latin typeface="Consolas" panose="020B0609020204030204" pitchFamily="49" charset="0"/>
                <a:cs typeface="Consolas" panose="020B0609020204030204" pitchFamily="49" charset="0"/>
              </a:rPr>
              <a:t>7       Sofía     NaN    34</a:t>
            </a:r>
          </a:p>
          <a:p>
            <a:r>
              <a:rPr lang="es-CL" sz="1100" dirty="0">
                <a:latin typeface="Consolas" panose="020B0609020204030204" pitchFamily="49" charset="0"/>
                <a:cs typeface="Consolas" panose="020B0609020204030204" pitchFamily="49" charset="0"/>
              </a:rPr>
              <a:t>8     Antonia     6.0    56</a:t>
            </a:r>
          </a:p>
          <a:p>
            <a:r>
              <a:rPr lang="es-CL" sz="1100" dirty="0">
                <a:latin typeface="Consolas" panose="020B0609020204030204" pitchFamily="49" charset="0"/>
                <a:cs typeface="Consolas" panose="020B0609020204030204" pitchFamily="49" charset="0"/>
              </a:rPr>
              <a:t>9  Bernardita     4.0    67</a:t>
            </a:r>
          </a:p>
        </p:txBody>
      </p: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B4FC0BD7-925F-A24A-A71A-DF501FDE2941}"/>
              </a:ext>
            </a:extLst>
          </p:cNvPr>
          <p:cNvCxnSpPr>
            <a:cxnSpLocks/>
          </p:cNvCxnSpPr>
          <p:nvPr/>
        </p:nvCxnSpPr>
        <p:spPr>
          <a:xfrm flipH="1">
            <a:off x="4720789" y="2010749"/>
            <a:ext cx="1018156" cy="0"/>
          </a:xfrm>
          <a:prstGeom prst="straightConnector1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upo 12">
            <a:extLst>
              <a:ext uri="{FF2B5EF4-FFF2-40B4-BE49-F238E27FC236}">
                <a16:creationId xmlns:a16="http://schemas.microsoft.com/office/drawing/2014/main" id="{D43CBF08-3A12-B347-A08F-DFBF17999EA7}"/>
              </a:ext>
            </a:extLst>
          </p:cNvPr>
          <p:cNvGrpSpPr/>
          <p:nvPr/>
        </p:nvGrpSpPr>
        <p:grpSpPr>
          <a:xfrm>
            <a:off x="4544620" y="2384358"/>
            <a:ext cx="4024136" cy="307777"/>
            <a:chOff x="4328719" y="2635183"/>
            <a:chExt cx="4024136" cy="307777"/>
          </a:xfrm>
        </p:grpSpPr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6CDBD10E-4007-8240-B446-1109455F07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28719" y="2850319"/>
              <a:ext cx="1194326" cy="0"/>
            </a:xfrm>
            <a:prstGeom prst="straightConnector1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14"/>
            <p:cNvSpPr txBox="1"/>
            <p:nvPr/>
          </p:nvSpPr>
          <p:spPr>
            <a:xfrm>
              <a:off x="5486532" y="2635183"/>
              <a:ext cx="2866323" cy="307777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con la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opción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include</a:t>
              </a:r>
            </a:p>
          </p:txBody>
        </p:sp>
      </p:grpSp>
      <p:sp>
        <p:nvSpPr>
          <p:cNvPr id="29" name="TextBox 14"/>
          <p:cNvSpPr txBox="1"/>
          <p:nvPr/>
        </p:nvSpPr>
        <p:spPr>
          <a:xfrm>
            <a:off x="5702433" y="1697432"/>
            <a:ext cx="2866322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read_csv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() lee un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archivo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csv y lo carga en un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dataframe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50A0EF6A-AAC6-874F-8973-02AEFF0568A3}"/>
              </a:ext>
            </a:extLst>
          </p:cNvPr>
          <p:cNvGrpSpPr/>
          <p:nvPr/>
        </p:nvGrpSpPr>
        <p:grpSpPr>
          <a:xfrm>
            <a:off x="2864688" y="2915934"/>
            <a:ext cx="5704068" cy="523220"/>
            <a:chOff x="2648787" y="3166759"/>
            <a:chExt cx="5704068" cy="523220"/>
          </a:xfrm>
        </p:grpSpPr>
        <p:cxnSp>
          <p:nvCxnSpPr>
            <p:cNvPr id="37" name="Conector recto de flecha 36">
              <a:extLst>
                <a:ext uri="{FF2B5EF4-FFF2-40B4-BE49-F238E27FC236}">
                  <a16:creationId xmlns:a16="http://schemas.microsoft.com/office/drawing/2014/main" id="{ADB87C2D-6481-0C49-B947-4F2A7AE7A2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8787" y="3419012"/>
              <a:ext cx="2874257" cy="0"/>
            </a:xfrm>
            <a:prstGeom prst="straightConnector1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14"/>
            <p:cNvSpPr txBox="1"/>
            <p:nvPr/>
          </p:nvSpPr>
          <p:spPr>
            <a:xfrm>
              <a:off x="5486532" y="3166759"/>
              <a:ext cx="2866323" cy="52322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head(n) 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nos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muestra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los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primeros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n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registros</a:t>
              </a:r>
              <a:endParaRPr lang="en-US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Llamada rectangular redondeada 18">
            <a:extLst>
              <a:ext uri="{FF2B5EF4-FFF2-40B4-BE49-F238E27FC236}">
                <a16:creationId xmlns:a16="http://schemas.microsoft.com/office/drawing/2014/main" id="{BFDB9576-2C88-1041-87E4-7F1DF79AA0A9}"/>
              </a:ext>
            </a:extLst>
          </p:cNvPr>
          <p:cNvSpPr/>
          <p:nvPr/>
        </p:nvSpPr>
        <p:spPr>
          <a:xfrm>
            <a:off x="6566534" y="5240215"/>
            <a:ext cx="1669987" cy="1470398"/>
          </a:xfrm>
          <a:prstGeom prst="wedgeRoundRectCallout">
            <a:avLst>
              <a:gd name="adj1" fmla="val 62715"/>
              <a:gd name="adj2" fmla="val -41271"/>
              <a:gd name="adj3" fmla="val 16667"/>
            </a:avLst>
          </a:prstGeom>
          <a:solidFill>
            <a:srgbClr val="FFFFFF"/>
          </a:solidFill>
          <a:ln w="25400" cap="flat">
            <a:solidFill>
              <a:srgbClr val="31B6FD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000" tIns="36000" rIns="0" bIns="0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CL" sz="1400" dirty="0">
                <a:latin typeface="Calibri"/>
                <a:cs typeface="Calibri"/>
              </a:rPr>
              <a:t>Como puede observar los datos de distinto tipo tienen diferentes propiedades estadísticas</a:t>
            </a:r>
            <a:endParaRPr kumimoji="0" lang="es-CL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Picture 5" descr="Professor_Frink">
            <a:extLst>
              <a:ext uri="{FF2B5EF4-FFF2-40B4-BE49-F238E27FC236}">
                <a16:creationId xmlns:a16="http://schemas.microsoft.com/office/drawing/2014/main" id="{B766D63C-C1D2-524F-9AD8-A46D179BF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9085" y="4592026"/>
            <a:ext cx="1151506" cy="233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50BAA5A2-66A0-6E42-8C5A-85B22EE313FB}"/>
              </a:ext>
            </a:extLst>
          </p:cNvPr>
          <p:cNvGrpSpPr/>
          <p:nvPr/>
        </p:nvGrpSpPr>
        <p:grpSpPr>
          <a:xfrm>
            <a:off x="2850399" y="3564123"/>
            <a:ext cx="5704068" cy="523220"/>
            <a:chOff x="2648787" y="3190362"/>
            <a:chExt cx="5704068" cy="523220"/>
          </a:xfrm>
        </p:grpSpPr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4D42F404-AC4B-AA42-BFEE-9B0B74ECFF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8787" y="3419012"/>
              <a:ext cx="2874257" cy="0"/>
            </a:xfrm>
            <a:prstGeom prst="straightConnector1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14">
              <a:extLst>
                <a:ext uri="{FF2B5EF4-FFF2-40B4-BE49-F238E27FC236}">
                  <a16:creationId xmlns:a16="http://schemas.microsoft.com/office/drawing/2014/main" id="{8787299C-6726-0E40-8DC8-351C9CE551C5}"/>
                </a:ext>
              </a:extLst>
            </p:cNvPr>
            <p:cNvSpPr txBox="1"/>
            <p:nvPr/>
          </p:nvSpPr>
          <p:spPr>
            <a:xfrm>
              <a:off x="5486532" y="3190362"/>
              <a:ext cx="2866323" cy="52322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tail(n) 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nos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muestra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los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últimos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n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registros</a:t>
              </a:r>
              <a:endParaRPr lang="en-US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45557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29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5728E328-A752-8A46-A2EC-A43AEFD9FA93}"/>
              </a:ext>
            </a:extLst>
          </p:cNvPr>
          <p:cNvSpPr/>
          <p:nvPr/>
        </p:nvSpPr>
        <p:spPr>
          <a:xfrm>
            <a:off x="2069962" y="3004253"/>
            <a:ext cx="1266092" cy="295875"/>
          </a:xfrm>
          <a:prstGeom prst="roundRect">
            <a:avLst>
              <a:gd name="adj" fmla="val 23626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441D2F43-9174-C54D-B860-AF3938FA7B98}"/>
              </a:ext>
            </a:extLst>
          </p:cNvPr>
          <p:cNvSpPr/>
          <p:nvPr/>
        </p:nvSpPr>
        <p:spPr>
          <a:xfrm>
            <a:off x="2069961" y="2428910"/>
            <a:ext cx="2662813" cy="295875"/>
          </a:xfrm>
          <a:prstGeom prst="roundRect">
            <a:avLst>
              <a:gd name="adj" fmla="val 23626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11</a:t>
            </a:fld>
            <a:endParaRPr lang="es-ES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F4E6B357-2EA1-FD67-594C-F84E137882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2" name="Título 11">
            <a:extLst>
              <a:ext uri="{FF2B5EF4-FFF2-40B4-BE49-F238E27FC236}">
                <a16:creationId xmlns:a16="http://schemas.microsoft.com/office/drawing/2014/main" id="{B88D66F1-FA52-9343-A964-2FEF70F53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Columnas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482972" y="1231900"/>
            <a:ext cx="4681538" cy="2132013"/>
          </a:xfr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as pd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df = pd.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'simple_data.csv'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full_data = df[[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'Nombre'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'Altura'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]]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columnas  = df.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columns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B4FC0BD7-925F-A24A-A71A-DF501FDE2941}"/>
              </a:ext>
            </a:extLst>
          </p:cNvPr>
          <p:cNvCxnSpPr>
            <a:cxnSpLocks/>
          </p:cNvCxnSpPr>
          <p:nvPr/>
        </p:nvCxnSpPr>
        <p:spPr>
          <a:xfrm flipV="1">
            <a:off x="4057390" y="2799326"/>
            <a:ext cx="0" cy="918543"/>
          </a:xfrm>
          <a:prstGeom prst="straightConnector1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14"/>
          <p:cNvSpPr txBox="1"/>
          <p:nvPr/>
        </p:nvSpPr>
        <p:spPr>
          <a:xfrm>
            <a:off x="3111150" y="3751492"/>
            <a:ext cx="2114322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Asignamos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las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columnas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deseamos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a una variable</a:t>
            </a:r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74BE6D17-D3BA-354D-85A1-3F5BBF7C4264}"/>
              </a:ext>
            </a:extLst>
          </p:cNvPr>
          <p:cNvCxnSpPr>
            <a:cxnSpLocks/>
            <a:stCxn id="17" idx="0"/>
            <a:endCxn id="19" idx="2"/>
          </p:cNvCxnSpPr>
          <p:nvPr/>
        </p:nvCxnSpPr>
        <p:spPr>
          <a:xfrm flipV="1">
            <a:off x="2703008" y="3300128"/>
            <a:ext cx="0" cy="1734805"/>
          </a:xfrm>
          <a:prstGeom prst="straightConnector1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4">
            <a:extLst>
              <a:ext uri="{FF2B5EF4-FFF2-40B4-BE49-F238E27FC236}">
                <a16:creationId xmlns:a16="http://schemas.microsoft.com/office/drawing/2014/main" id="{E11C871D-E9E7-5B41-AF3F-1AE9585B4289}"/>
              </a:ext>
            </a:extLst>
          </p:cNvPr>
          <p:cNvSpPr txBox="1"/>
          <p:nvPr/>
        </p:nvSpPr>
        <p:spPr>
          <a:xfrm>
            <a:off x="1685199" y="5034933"/>
            <a:ext cx="2035618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También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podemos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almacenar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las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columnas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una variable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9AA5515-5D82-B941-AB4E-7588C98F5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476" y="1650523"/>
            <a:ext cx="2109587" cy="5028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33ECD00-7D03-F74E-AD81-CACAF65F0F67}"/>
              </a:ext>
            </a:extLst>
          </p:cNvPr>
          <p:cNvSpPr/>
          <p:nvPr/>
        </p:nvSpPr>
        <p:spPr>
          <a:xfrm>
            <a:off x="5943476" y="1281191"/>
            <a:ext cx="2109587" cy="369332"/>
          </a:xfrm>
          <a:prstGeom prst="rect">
            <a:avLst/>
          </a:prstGeom>
          <a:solidFill>
            <a:srgbClr val="E800EB"/>
          </a:solidFill>
        </p:spPr>
        <p:txBody>
          <a:bodyPr wrap="square">
            <a:spAutoFit/>
          </a:bodyPr>
          <a:lstStyle/>
          <a:p>
            <a:r>
              <a:rPr lang="es-CL" dirty="0" err="1">
                <a:solidFill>
                  <a:schemeClr val="bg1"/>
                </a:solidFill>
                <a:latin typeface="Myriad Pro" panose="020B0503030403020204" pitchFamily="34" charset="0"/>
                <a:cs typeface="Consolas" panose="020B0609020204030204" pitchFamily="49" charset="0"/>
              </a:rPr>
              <a:t>full_data</a:t>
            </a:r>
            <a:r>
              <a:rPr lang="es-CL" dirty="0">
                <a:solidFill>
                  <a:schemeClr val="bg1"/>
                </a:solidFill>
                <a:latin typeface="Myriad Pro" panose="020B0503030403020204" pitchFamily="34" charset="0"/>
                <a:cs typeface="Consolas" panose="020B0609020204030204" pitchFamily="49" charset="0"/>
              </a:rPr>
              <a:t> </a:t>
            </a:r>
            <a:endParaRPr lang="es-ES_tradnl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3450A08-98E8-3F93-165E-B187F2D3928F}"/>
              </a:ext>
            </a:extLst>
          </p:cNvPr>
          <p:cNvSpPr txBox="1"/>
          <p:nvPr/>
        </p:nvSpPr>
        <p:spPr>
          <a:xfrm>
            <a:off x="496863" y="6392712"/>
            <a:ext cx="59480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andara" panose="020E0502030303020204" pitchFamily="34" charset="0"/>
              </a:rPr>
              <a:t>hint: </a:t>
            </a:r>
            <a:r>
              <a:rPr lang="en-US" sz="105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considere</a:t>
            </a:r>
            <a:r>
              <a:rPr lang="en-US" sz="10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en-US" sz="105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emplear</a:t>
            </a:r>
            <a:r>
              <a:rPr lang="en-US" sz="10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es-CL" sz="105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pandas_profiling</a:t>
            </a:r>
            <a:r>
              <a:rPr lang="es-CL" sz="10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es-CL" sz="800" dirty="0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[pip3 </a:t>
            </a:r>
            <a:r>
              <a:rPr lang="es-CL" sz="800" dirty="0" err="1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install</a:t>
            </a:r>
            <a:r>
              <a:rPr lang="es-CL" sz="800" dirty="0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s-CL" sz="800" dirty="0" err="1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pandas_profiling</a:t>
            </a:r>
            <a:r>
              <a:rPr lang="es-CL" sz="800" dirty="0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–</a:t>
            </a:r>
            <a:r>
              <a:rPr lang="es-CL" sz="800" dirty="0" err="1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upgrade</a:t>
            </a:r>
            <a:r>
              <a:rPr lang="es-CL" sz="800" dirty="0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]</a:t>
            </a:r>
            <a:endParaRPr lang="en-US" sz="1050" dirty="0">
              <a:solidFill>
                <a:schemeClr val="tx2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58405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redondeado 24">
            <a:extLst>
              <a:ext uri="{FF2B5EF4-FFF2-40B4-BE49-F238E27FC236}">
                <a16:creationId xmlns:a16="http://schemas.microsoft.com/office/drawing/2014/main" id="{FFF463A5-5901-D64A-8E36-B72AD694E080}"/>
              </a:ext>
            </a:extLst>
          </p:cNvPr>
          <p:cNvSpPr/>
          <p:nvPr/>
        </p:nvSpPr>
        <p:spPr>
          <a:xfrm>
            <a:off x="2409670" y="1858872"/>
            <a:ext cx="2483877" cy="268977"/>
          </a:xfrm>
          <a:prstGeom prst="roundRect">
            <a:avLst>
              <a:gd name="adj" fmla="val 23626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910A0C5-1D49-C848-8143-4577FA6D6F3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12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67C9047-A729-9B07-4CB6-54D468AF5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A1C6386-F740-1042-8E70-6697CAF7B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Eliminar columna</a:t>
            </a:r>
          </a:p>
        </p:txBody>
      </p:sp>
      <p:sp>
        <p:nvSpPr>
          <p:cNvPr id="5" name="Marcador de texto 1">
            <a:extLst>
              <a:ext uri="{FF2B5EF4-FFF2-40B4-BE49-F238E27FC236}">
                <a16:creationId xmlns:a16="http://schemas.microsoft.com/office/drawing/2014/main" id="{0E320567-5A62-A24E-B06C-8D840CB12C75}"/>
              </a:ext>
            </a:extLst>
          </p:cNvPr>
          <p:cNvSpPr txBox="1">
            <a:spLocks/>
          </p:cNvSpPr>
          <p:nvPr/>
        </p:nvSpPr>
        <p:spPr bwMode="auto">
          <a:xfrm>
            <a:off x="468313" y="1233489"/>
            <a:ext cx="7120899" cy="100817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Font typeface="Wingdings 3" charset="0"/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as pd</a:t>
            </a:r>
          </a:p>
          <a:p>
            <a:pPr marL="148590" indent="0">
              <a:buFont typeface="Wingdings 3" charset="0"/>
              <a:buNone/>
            </a:pPr>
            <a:r>
              <a:rPr lang="es-CL" sz="1600" kern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pd.read_csv('simple_data.csv')</a:t>
            </a:r>
          </a:p>
          <a:p>
            <a:pPr marL="148590" indent="0">
              <a:buNone/>
            </a:pP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less_data = df.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drop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(columns=[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"Edad"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663965BB-45C1-E847-B356-25974797CC4E}"/>
              </a:ext>
            </a:extLst>
          </p:cNvPr>
          <p:cNvGrpSpPr/>
          <p:nvPr/>
        </p:nvGrpSpPr>
        <p:grpSpPr>
          <a:xfrm>
            <a:off x="3249174" y="2127849"/>
            <a:ext cx="2277420" cy="1664755"/>
            <a:chOff x="3892324" y="2625216"/>
            <a:chExt cx="2277420" cy="1664755"/>
          </a:xfrm>
        </p:grpSpPr>
        <p:cxnSp>
          <p:nvCxnSpPr>
            <p:cNvPr id="22" name="Conector recto de flecha 13">
              <a:extLst>
                <a:ext uri="{FF2B5EF4-FFF2-40B4-BE49-F238E27FC236}">
                  <a16:creationId xmlns:a16="http://schemas.microsoft.com/office/drawing/2014/main" id="{313760B7-3CA4-594B-9A08-564E8B6CBEB7}"/>
                </a:ext>
              </a:extLst>
            </p:cNvPr>
            <p:cNvCxnSpPr>
              <a:cxnSpLocks/>
              <a:stCxn id="23" idx="0"/>
              <a:endCxn id="25" idx="2"/>
            </p:cNvCxnSpPr>
            <p:nvPr/>
          </p:nvCxnSpPr>
          <p:spPr>
            <a:xfrm rot="16200000" flipV="1">
              <a:off x="4369129" y="2550847"/>
              <a:ext cx="587537" cy="736275"/>
            </a:xfrm>
            <a:prstGeom prst="bentConnector3">
              <a:avLst>
                <a:gd name="adj1" fmla="val 50000"/>
              </a:avLst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9F03EFFC-DCC4-8040-B88A-11C59F4DBAE0}"/>
                </a:ext>
              </a:extLst>
            </p:cNvPr>
            <p:cNvSpPr txBox="1"/>
            <p:nvPr/>
          </p:nvSpPr>
          <p:spPr>
            <a:xfrm>
              <a:off x="3892324" y="3212753"/>
              <a:ext cx="2277420" cy="1077218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También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es possible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eliminar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columnas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que no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sean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empleadas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con el commando .drop</a:t>
              </a: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F6A3D58C-79E7-C349-BFCB-F5A4AE4E5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03" y="2834455"/>
            <a:ext cx="1902275" cy="3694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4D49B2D-020A-BE46-AE82-1D38496BB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615" y="2847931"/>
            <a:ext cx="1605598" cy="3789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05356EE4-593C-1046-946C-40BEC165A2A0}"/>
              </a:ext>
            </a:extLst>
          </p:cNvPr>
          <p:cNvCxnSpPr>
            <a:cxnSpLocks/>
          </p:cNvCxnSpPr>
          <p:nvPr/>
        </p:nvCxnSpPr>
        <p:spPr>
          <a:xfrm>
            <a:off x="2815078" y="4599032"/>
            <a:ext cx="3168537" cy="0"/>
          </a:xfrm>
          <a:prstGeom prst="straightConnector1">
            <a:avLst/>
          </a:prstGeom>
          <a:ln w="15875" cap="rnd">
            <a:solidFill>
              <a:srgbClr val="7030A0"/>
            </a:solidFill>
            <a:prstDash val="dash"/>
            <a:bevel/>
            <a:headEnd type="oval"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ángulo 18">
            <a:extLst>
              <a:ext uri="{FF2B5EF4-FFF2-40B4-BE49-F238E27FC236}">
                <a16:creationId xmlns:a16="http://schemas.microsoft.com/office/drawing/2014/main" id="{5B8EC9D6-B183-2A41-93AD-8338395D98AD}"/>
              </a:ext>
            </a:extLst>
          </p:cNvPr>
          <p:cNvSpPr/>
          <p:nvPr/>
        </p:nvSpPr>
        <p:spPr>
          <a:xfrm>
            <a:off x="5983616" y="2523445"/>
            <a:ext cx="1605598" cy="338554"/>
          </a:xfrm>
          <a:prstGeom prst="rect">
            <a:avLst/>
          </a:prstGeom>
          <a:solidFill>
            <a:srgbClr val="0733FF"/>
          </a:solidFill>
        </p:spPr>
        <p:txBody>
          <a:bodyPr wrap="square">
            <a:spAutoFit/>
          </a:bodyPr>
          <a:lstStyle/>
          <a:p>
            <a:r>
              <a:rPr lang="es-CL" sz="1600" dirty="0" err="1">
                <a:solidFill>
                  <a:schemeClr val="bg1"/>
                </a:solidFill>
                <a:latin typeface="Myriad Pro" panose="020B0503030403020204" pitchFamily="34" charset="0"/>
                <a:cs typeface="Consolas" panose="020B0609020204030204" pitchFamily="49" charset="0"/>
              </a:rPr>
              <a:t>less_data</a:t>
            </a:r>
            <a:r>
              <a:rPr lang="es-CL" sz="1600" dirty="0">
                <a:solidFill>
                  <a:schemeClr val="bg1"/>
                </a:solidFill>
                <a:latin typeface="Myriad Pro" panose="020B0503030403020204" pitchFamily="34" charset="0"/>
                <a:cs typeface="Consolas" panose="020B0609020204030204" pitchFamily="49" charset="0"/>
              </a:rPr>
              <a:t> </a:t>
            </a:r>
            <a:endParaRPr lang="es-ES_tradnl" sz="1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3980F5D0-464A-CF4E-8FC3-74BEE68FF57B}"/>
              </a:ext>
            </a:extLst>
          </p:cNvPr>
          <p:cNvSpPr/>
          <p:nvPr/>
        </p:nvSpPr>
        <p:spPr>
          <a:xfrm>
            <a:off x="912803" y="2523445"/>
            <a:ext cx="1902275" cy="338554"/>
          </a:xfrm>
          <a:prstGeom prst="rect">
            <a:avLst/>
          </a:prstGeom>
          <a:solidFill>
            <a:srgbClr val="E800EB"/>
          </a:solidFill>
        </p:spPr>
        <p:txBody>
          <a:bodyPr wrap="square">
            <a:spAutoFit/>
          </a:bodyPr>
          <a:lstStyle/>
          <a:p>
            <a:r>
              <a:rPr lang="es-CL" sz="1600" dirty="0" err="1">
                <a:solidFill>
                  <a:schemeClr val="bg1"/>
                </a:solidFill>
                <a:latin typeface="Myriad Pro" panose="020B0503030403020204" pitchFamily="34" charset="0"/>
                <a:cs typeface="Consolas" panose="020B0609020204030204" pitchFamily="49" charset="0"/>
              </a:rPr>
              <a:t>df</a:t>
            </a:r>
            <a:endParaRPr lang="es-ES_tradnl" sz="1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DFED2E8B-A77A-CA4E-8059-22C39DF068EB}"/>
              </a:ext>
            </a:extLst>
          </p:cNvPr>
          <p:cNvSpPr txBox="1"/>
          <p:nvPr/>
        </p:nvSpPr>
        <p:spPr>
          <a:xfrm>
            <a:off x="4116345" y="4189317"/>
            <a:ext cx="911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 err="1">
                <a:solidFill>
                  <a:srgbClr val="FF0000"/>
                </a:solidFill>
                <a:latin typeface="Candara" panose="020E0502030303020204" pitchFamily="34" charset="0"/>
              </a:rPr>
              <a:t>drop</a:t>
            </a:r>
            <a:endParaRPr lang="es-ES_tradnl" b="1" i="1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4624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910A0C5-1D49-C848-8143-4577FA6D6F3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B482690-2B94-33B4-4E18-51C91EEE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A1C6386-F740-1042-8E70-6697CAF7B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Eliminar columna</a:t>
            </a:r>
          </a:p>
        </p:txBody>
      </p:sp>
      <p:sp>
        <p:nvSpPr>
          <p:cNvPr id="5" name="Marcador de texto 1">
            <a:extLst>
              <a:ext uri="{FF2B5EF4-FFF2-40B4-BE49-F238E27FC236}">
                <a16:creationId xmlns:a16="http://schemas.microsoft.com/office/drawing/2014/main" id="{0E320567-5A62-A24E-B06C-8D840CB12C75}"/>
              </a:ext>
            </a:extLst>
          </p:cNvPr>
          <p:cNvSpPr txBox="1">
            <a:spLocks/>
          </p:cNvSpPr>
          <p:nvPr/>
        </p:nvSpPr>
        <p:spPr bwMode="auto">
          <a:xfrm>
            <a:off x="468313" y="1233489"/>
            <a:ext cx="7120900" cy="108031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Font typeface="Wingdings 3" charset="0"/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as pd</a:t>
            </a:r>
          </a:p>
          <a:p>
            <a:pPr marL="148590" indent="0">
              <a:buFont typeface="Wingdings 3" charset="0"/>
              <a:buNone/>
            </a:pPr>
            <a:r>
              <a:rPr lang="es-CL" sz="1600" kern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pd.read_csv('simple_data.csv')</a:t>
            </a:r>
          </a:p>
          <a:p>
            <a:pPr marL="148590" indent="0">
              <a:buNone/>
            </a:pP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df.</a:t>
            </a: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drop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(columns=[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"Edad"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],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inplace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663965BB-45C1-E847-B356-25974797CC4E}"/>
              </a:ext>
            </a:extLst>
          </p:cNvPr>
          <p:cNvGrpSpPr/>
          <p:nvPr/>
        </p:nvGrpSpPr>
        <p:grpSpPr>
          <a:xfrm>
            <a:off x="3231686" y="2179859"/>
            <a:ext cx="2274811" cy="1653518"/>
            <a:chOff x="6776420" y="1179242"/>
            <a:chExt cx="2274811" cy="1653518"/>
          </a:xfrm>
        </p:grpSpPr>
        <p:cxnSp>
          <p:nvCxnSpPr>
            <p:cNvPr id="22" name="Conector recto de flecha 13">
              <a:extLst>
                <a:ext uri="{FF2B5EF4-FFF2-40B4-BE49-F238E27FC236}">
                  <a16:creationId xmlns:a16="http://schemas.microsoft.com/office/drawing/2014/main" id="{313760B7-3CA4-594B-9A08-564E8B6CBEB7}"/>
                </a:ext>
              </a:extLst>
            </p:cNvPr>
            <p:cNvCxnSpPr>
              <a:cxnSpLocks/>
              <a:stCxn id="23" idx="0"/>
            </p:cNvCxnSpPr>
            <p:nvPr/>
          </p:nvCxnSpPr>
          <p:spPr>
            <a:xfrm rot="16200000" flipV="1">
              <a:off x="7485286" y="1327002"/>
              <a:ext cx="576300" cy="280780"/>
            </a:xfrm>
            <a:prstGeom prst="bentConnector3">
              <a:avLst>
                <a:gd name="adj1" fmla="val 50000"/>
              </a:avLst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9F03EFFC-DCC4-8040-B88A-11C59F4DBAE0}"/>
                </a:ext>
              </a:extLst>
            </p:cNvPr>
            <p:cNvSpPr txBox="1"/>
            <p:nvPr/>
          </p:nvSpPr>
          <p:spPr>
            <a:xfrm>
              <a:off x="6776420" y="1755542"/>
              <a:ext cx="2274811" cy="1077218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Con la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opción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inplace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=True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eliminamos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los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datos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en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la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misma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variable</a:t>
              </a: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F6A3D58C-79E7-C349-BFCB-F5A4AE4E5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03" y="2834455"/>
            <a:ext cx="1902275" cy="3694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05356EE4-593C-1046-946C-40BEC165A2A0}"/>
              </a:ext>
            </a:extLst>
          </p:cNvPr>
          <p:cNvCxnSpPr>
            <a:cxnSpLocks/>
          </p:cNvCxnSpPr>
          <p:nvPr/>
        </p:nvCxnSpPr>
        <p:spPr>
          <a:xfrm>
            <a:off x="2815078" y="4599032"/>
            <a:ext cx="3168537" cy="0"/>
          </a:xfrm>
          <a:prstGeom prst="straightConnector1">
            <a:avLst/>
          </a:prstGeom>
          <a:ln w="15875" cap="rnd">
            <a:solidFill>
              <a:srgbClr val="7030A0"/>
            </a:solidFill>
            <a:prstDash val="dash"/>
            <a:bevel/>
            <a:headEnd type="oval"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04085F8-8176-374B-8C82-470557612A4A}"/>
              </a:ext>
            </a:extLst>
          </p:cNvPr>
          <p:cNvSpPr txBox="1"/>
          <p:nvPr/>
        </p:nvSpPr>
        <p:spPr>
          <a:xfrm>
            <a:off x="4116345" y="4189317"/>
            <a:ext cx="911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 err="1">
                <a:solidFill>
                  <a:srgbClr val="FF0000"/>
                </a:solidFill>
                <a:latin typeface="Candara" panose="020E0502030303020204" pitchFamily="34" charset="0"/>
              </a:rPr>
              <a:t>drop</a:t>
            </a:r>
            <a:endParaRPr lang="es-ES_tradnl" b="1" i="1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ABC4A0A-CC4A-E94E-8071-BB6B9EAB3F7C}"/>
              </a:ext>
            </a:extLst>
          </p:cNvPr>
          <p:cNvSpPr/>
          <p:nvPr/>
        </p:nvSpPr>
        <p:spPr>
          <a:xfrm>
            <a:off x="912803" y="2523445"/>
            <a:ext cx="1902275" cy="338554"/>
          </a:xfrm>
          <a:prstGeom prst="rect">
            <a:avLst/>
          </a:prstGeom>
          <a:solidFill>
            <a:srgbClr val="E800EB"/>
          </a:solidFill>
        </p:spPr>
        <p:txBody>
          <a:bodyPr wrap="square">
            <a:spAutoFit/>
          </a:bodyPr>
          <a:lstStyle/>
          <a:p>
            <a:r>
              <a:rPr lang="es-CL" sz="1600" dirty="0" err="1">
                <a:solidFill>
                  <a:schemeClr val="bg1"/>
                </a:solidFill>
                <a:latin typeface="Myriad Pro" panose="020B0503030403020204" pitchFamily="34" charset="0"/>
                <a:cs typeface="Consolas" panose="020B0609020204030204" pitchFamily="49" charset="0"/>
              </a:rPr>
              <a:t>df</a:t>
            </a:r>
            <a:endParaRPr lang="es-ES_tradnl" sz="1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41FDF5BA-C6A0-E74A-922C-673B7B203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615" y="2847931"/>
            <a:ext cx="1605598" cy="3789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A482EAD7-DD82-CB41-9593-CCB0DC8A674C}"/>
              </a:ext>
            </a:extLst>
          </p:cNvPr>
          <p:cNvSpPr/>
          <p:nvPr/>
        </p:nvSpPr>
        <p:spPr>
          <a:xfrm>
            <a:off x="5983616" y="2523445"/>
            <a:ext cx="1605598" cy="338554"/>
          </a:xfrm>
          <a:prstGeom prst="rect">
            <a:avLst/>
          </a:prstGeom>
          <a:solidFill>
            <a:srgbClr val="E800EB"/>
          </a:solidFill>
        </p:spPr>
        <p:txBody>
          <a:bodyPr wrap="square">
            <a:spAutoFit/>
          </a:bodyPr>
          <a:lstStyle/>
          <a:p>
            <a:r>
              <a:rPr lang="es-CL" sz="1600" dirty="0" err="1">
                <a:solidFill>
                  <a:schemeClr val="bg1"/>
                </a:solidFill>
                <a:latin typeface="Myriad Pro" panose="020B0503030403020204" pitchFamily="34" charset="0"/>
                <a:cs typeface="Consolas" panose="020B0609020204030204" pitchFamily="49" charset="0"/>
              </a:rPr>
              <a:t>df</a:t>
            </a:r>
            <a:endParaRPr lang="es-ES_tradnl" sz="1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04E6EDE-00E0-4B41-9581-67ABD70B1D4E}"/>
              </a:ext>
            </a:extLst>
          </p:cNvPr>
          <p:cNvSpPr txBox="1"/>
          <p:nvPr/>
        </p:nvSpPr>
        <p:spPr>
          <a:xfrm>
            <a:off x="3771038" y="4678803"/>
            <a:ext cx="1562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 err="1">
                <a:latin typeface="Candara" panose="020E0502030303020204" pitchFamily="34" charset="0"/>
              </a:rPr>
              <a:t>inplace</a:t>
            </a:r>
            <a:r>
              <a:rPr lang="es-ES_tradnl" b="1" i="1" dirty="0">
                <a:latin typeface="Candara" panose="020E0502030303020204" pitchFamily="34" charset="0"/>
              </a:rPr>
              <a:t> = </a:t>
            </a:r>
            <a:r>
              <a:rPr lang="es-ES_tradnl" b="1" i="1" dirty="0">
                <a:solidFill>
                  <a:srgbClr val="0733FF"/>
                </a:solidFill>
                <a:latin typeface="Candara" panose="020E0502030303020204" pitchFamily="34" charset="0"/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19140888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3734F7CB-D849-6043-9AFC-A9CCD10CFB61}"/>
              </a:ext>
            </a:extLst>
          </p:cNvPr>
          <p:cNvSpPr/>
          <p:nvPr/>
        </p:nvSpPr>
        <p:spPr>
          <a:xfrm>
            <a:off x="568646" y="1860036"/>
            <a:ext cx="2786661" cy="268977"/>
          </a:xfrm>
          <a:prstGeom prst="roundRect">
            <a:avLst>
              <a:gd name="adj" fmla="val 23626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A5C83A24-490B-754D-A55B-D70433C9A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03" y="2834455"/>
            <a:ext cx="1902275" cy="3694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C89419FC-0541-414F-8D12-5AE775D12173}"/>
              </a:ext>
            </a:extLst>
          </p:cNvPr>
          <p:cNvSpPr/>
          <p:nvPr/>
        </p:nvSpPr>
        <p:spPr>
          <a:xfrm>
            <a:off x="912803" y="2523445"/>
            <a:ext cx="1902275" cy="338554"/>
          </a:xfrm>
          <a:prstGeom prst="rect">
            <a:avLst/>
          </a:prstGeom>
          <a:solidFill>
            <a:srgbClr val="E800EB"/>
          </a:solidFill>
        </p:spPr>
        <p:txBody>
          <a:bodyPr wrap="square">
            <a:spAutoFit/>
          </a:bodyPr>
          <a:lstStyle/>
          <a:p>
            <a:r>
              <a:rPr lang="es-CL" sz="1600" dirty="0" err="1">
                <a:solidFill>
                  <a:schemeClr val="bg1"/>
                </a:solidFill>
                <a:latin typeface="Myriad Pro" panose="020B0503030403020204" pitchFamily="34" charset="0"/>
                <a:cs typeface="Consolas" panose="020B0609020204030204" pitchFamily="49" charset="0"/>
              </a:rPr>
              <a:t>df</a:t>
            </a:r>
            <a:endParaRPr lang="es-ES_tradnl" sz="1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910A0C5-1D49-C848-8143-4577FA6D6F3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14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E85A40-BAA4-3E88-3831-9F8CB44C6D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A1C6386-F740-1042-8E70-6697CAF7B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>
            <a:noAutofit/>
          </a:bodyPr>
          <a:lstStyle/>
          <a:p>
            <a:r>
              <a:rPr lang="es-CL" dirty="0"/>
              <a:t>Datos  faltantes</a:t>
            </a:r>
          </a:p>
        </p:txBody>
      </p:sp>
      <p:sp>
        <p:nvSpPr>
          <p:cNvPr id="5" name="Marcador de texto 1">
            <a:extLst>
              <a:ext uri="{FF2B5EF4-FFF2-40B4-BE49-F238E27FC236}">
                <a16:creationId xmlns:a16="http://schemas.microsoft.com/office/drawing/2014/main" id="{0E320567-5A62-A24E-B06C-8D840CB12C75}"/>
              </a:ext>
            </a:extLst>
          </p:cNvPr>
          <p:cNvSpPr txBox="1">
            <a:spLocks/>
          </p:cNvSpPr>
          <p:nvPr/>
        </p:nvSpPr>
        <p:spPr bwMode="auto">
          <a:xfrm>
            <a:off x="468313" y="1233489"/>
            <a:ext cx="7582095" cy="1033114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Font typeface="Wingdings 3" charset="0"/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as pd</a:t>
            </a:r>
          </a:p>
          <a:p>
            <a:pPr marL="148590" indent="0">
              <a:buFont typeface="Wingdings 3" charset="0"/>
              <a:buNone/>
            </a:pPr>
            <a:r>
              <a:rPr lang="es-CL" sz="1600" kern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pd.read_csv('simple_data.csv')</a:t>
            </a:r>
          </a:p>
          <a:p>
            <a:pPr marL="148590" indent="0">
              <a:buNone/>
            </a:pP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df.</a:t>
            </a: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dropna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inplace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663965BB-45C1-E847-B356-25974797CC4E}"/>
              </a:ext>
            </a:extLst>
          </p:cNvPr>
          <p:cNvGrpSpPr/>
          <p:nvPr/>
        </p:nvGrpSpPr>
        <p:grpSpPr>
          <a:xfrm>
            <a:off x="3355307" y="1994525"/>
            <a:ext cx="2209810" cy="1682615"/>
            <a:chOff x="5788327" y="1138677"/>
            <a:chExt cx="2209810" cy="1682615"/>
          </a:xfrm>
        </p:grpSpPr>
        <p:cxnSp>
          <p:nvCxnSpPr>
            <p:cNvPr id="22" name="Conector recto de flecha 13">
              <a:extLst>
                <a:ext uri="{FF2B5EF4-FFF2-40B4-BE49-F238E27FC236}">
                  <a16:creationId xmlns:a16="http://schemas.microsoft.com/office/drawing/2014/main" id="{313760B7-3CA4-594B-9A08-564E8B6CBEB7}"/>
                </a:ext>
              </a:extLst>
            </p:cNvPr>
            <p:cNvCxnSpPr>
              <a:cxnSpLocks/>
              <a:stCxn id="23" idx="0"/>
              <a:endCxn id="27" idx="3"/>
            </p:cNvCxnSpPr>
            <p:nvPr/>
          </p:nvCxnSpPr>
          <p:spPr>
            <a:xfrm rot="16200000" flipV="1">
              <a:off x="5914971" y="1012033"/>
              <a:ext cx="851618" cy="1104905"/>
            </a:xfrm>
            <a:prstGeom prst="bentConnector2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9F03EFFC-DCC4-8040-B88A-11C59F4DBAE0}"/>
                </a:ext>
              </a:extLst>
            </p:cNvPr>
            <p:cNvSpPr txBox="1"/>
            <p:nvPr/>
          </p:nvSpPr>
          <p:spPr>
            <a:xfrm>
              <a:off x="5788327" y="1990295"/>
              <a:ext cx="2209810" cy="830997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lIns="90000" rtlCol="0">
              <a:spAutoFit/>
            </a:bodyPr>
            <a:lstStyle/>
            <a:p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También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es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posible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eliminar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filas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que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tengan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datos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faltantes</a:t>
              </a:r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317544C0-3848-3C4A-99BE-AA42139E6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871" y="2896384"/>
            <a:ext cx="2020578" cy="3529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FDD44E24-264A-6D4A-BB0B-20CFA80A7926}"/>
              </a:ext>
            </a:extLst>
          </p:cNvPr>
          <p:cNvCxnSpPr>
            <a:cxnSpLocks/>
          </p:cNvCxnSpPr>
          <p:nvPr/>
        </p:nvCxnSpPr>
        <p:spPr>
          <a:xfrm>
            <a:off x="2664353" y="4549536"/>
            <a:ext cx="3472518" cy="0"/>
          </a:xfrm>
          <a:prstGeom prst="straightConnector1">
            <a:avLst/>
          </a:prstGeom>
          <a:ln w="15875" cap="rnd">
            <a:solidFill>
              <a:srgbClr val="7030A0"/>
            </a:solidFill>
            <a:prstDash val="dash"/>
            <a:bevel/>
            <a:headEnd type="oval"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5E2DE7B-261E-BA4D-A103-829C4F678CE8}"/>
              </a:ext>
            </a:extLst>
          </p:cNvPr>
          <p:cNvSpPr txBox="1"/>
          <p:nvPr/>
        </p:nvSpPr>
        <p:spPr>
          <a:xfrm>
            <a:off x="3892943" y="4144443"/>
            <a:ext cx="911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 err="1">
                <a:solidFill>
                  <a:srgbClr val="FF0000"/>
                </a:solidFill>
                <a:latin typeface="Candara" panose="020E0502030303020204" pitchFamily="34" charset="0"/>
              </a:rPr>
              <a:t>dropna</a:t>
            </a:r>
            <a:endParaRPr lang="es-ES_tradnl" b="1" i="1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E5547C9B-7CDA-0045-894C-562971F7C17D}"/>
              </a:ext>
            </a:extLst>
          </p:cNvPr>
          <p:cNvGrpSpPr/>
          <p:nvPr/>
        </p:nvGrpSpPr>
        <p:grpSpPr>
          <a:xfrm>
            <a:off x="500579" y="4771215"/>
            <a:ext cx="2192247" cy="1547446"/>
            <a:chOff x="470435" y="4731023"/>
            <a:chExt cx="2192247" cy="1547446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5A502D7B-F81C-2143-8741-392983A5B58F}"/>
                </a:ext>
              </a:extLst>
            </p:cNvPr>
            <p:cNvSpPr/>
            <p:nvPr/>
          </p:nvSpPr>
          <p:spPr>
            <a:xfrm>
              <a:off x="762078" y="4771217"/>
              <a:ext cx="1900604" cy="231112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C4C4D1C5-7F96-7448-B60A-E1D74DD315F5}"/>
                </a:ext>
              </a:extLst>
            </p:cNvPr>
            <p:cNvSpPr/>
            <p:nvPr/>
          </p:nvSpPr>
          <p:spPr>
            <a:xfrm>
              <a:off x="762078" y="5987068"/>
              <a:ext cx="1900604" cy="231112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1" name="Flecha derecha 10">
              <a:extLst>
                <a:ext uri="{FF2B5EF4-FFF2-40B4-BE49-F238E27FC236}">
                  <a16:creationId xmlns:a16="http://schemas.microsoft.com/office/drawing/2014/main" id="{5CC4B0C9-D1D1-4A48-A22D-D11D4CCAD874}"/>
                </a:ext>
              </a:extLst>
            </p:cNvPr>
            <p:cNvSpPr/>
            <p:nvPr/>
          </p:nvSpPr>
          <p:spPr>
            <a:xfrm>
              <a:off x="470435" y="4731023"/>
              <a:ext cx="289972" cy="311499"/>
            </a:xfrm>
            <a:prstGeom prst="rightArrow">
              <a:avLst/>
            </a:prstGeom>
            <a:gradFill flip="none" rotWithShape="1">
              <a:gsLst>
                <a:gs pos="0">
                  <a:srgbClr val="E800EB">
                    <a:shade val="30000"/>
                    <a:satMod val="115000"/>
                  </a:srgbClr>
                </a:gs>
                <a:gs pos="50000">
                  <a:srgbClr val="E800EB">
                    <a:shade val="67500"/>
                    <a:satMod val="115000"/>
                  </a:srgbClr>
                </a:gs>
                <a:gs pos="100000">
                  <a:srgbClr val="E800EB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9" name="Flecha derecha 18">
              <a:extLst>
                <a:ext uri="{FF2B5EF4-FFF2-40B4-BE49-F238E27FC236}">
                  <a16:creationId xmlns:a16="http://schemas.microsoft.com/office/drawing/2014/main" id="{89FFC002-54DC-FA4D-8357-760F2A556CC7}"/>
                </a:ext>
              </a:extLst>
            </p:cNvPr>
            <p:cNvSpPr/>
            <p:nvPr/>
          </p:nvSpPr>
          <p:spPr>
            <a:xfrm>
              <a:off x="470435" y="5966970"/>
              <a:ext cx="289972" cy="311499"/>
            </a:xfrm>
            <a:prstGeom prst="rightArrow">
              <a:avLst/>
            </a:prstGeom>
            <a:gradFill flip="none" rotWithShape="1">
              <a:gsLst>
                <a:gs pos="0">
                  <a:srgbClr val="E800EB">
                    <a:shade val="30000"/>
                    <a:satMod val="115000"/>
                  </a:srgbClr>
                </a:gs>
                <a:gs pos="50000">
                  <a:srgbClr val="E800EB">
                    <a:shade val="67500"/>
                    <a:satMod val="115000"/>
                  </a:srgbClr>
                </a:gs>
                <a:gs pos="100000">
                  <a:srgbClr val="E800EB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26" name="Rectángulo 25">
            <a:extLst>
              <a:ext uri="{FF2B5EF4-FFF2-40B4-BE49-F238E27FC236}">
                <a16:creationId xmlns:a16="http://schemas.microsoft.com/office/drawing/2014/main" id="{C4132FD3-4BE9-EF46-8571-3C573D4CA66A}"/>
              </a:ext>
            </a:extLst>
          </p:cNvPr>
          <p:cNvSpPr/>
          <p:nvPr/>
        </p:nvSpPr>
        <p:spPr>
          <a:xfrm>
            <a:off x="6136871" y="2529178"/>
            <a:ext cx="2020577" cy="338554"/>
          </a:xfrm>
          <a:prstGeom prst="rect">
            <a:avLst/>
          </a:prstGeom>
          <a:solidFill>
            <a:srgbClr val="E800EB"/>
          </a:solidFill>
        </p:spPr>
        <p:txBody>
          <a:bodyPr wrap="square">
            <a:spAutoFit/>
          </a:bodyPr>
          <a:lstStyle/>
          <a:p>
            <a:r>
              <a:rPr lang="es-CL" sz="1600" dirty="0" err="1">
                <a:solidFill>
                  <a:schemeClr val="bg1"/>
                </a:solidFill>
                <a:latin typeface="Myriad Pro" panose="020B0503030403020204" pitchFamily="34" charset="0"/>
                <a:cs typeface="Consolas" panose="020B0609020204030204" pitchFamily="49" charset="0"/>
              </a:rPr>
              <a:t>df</a:t>
            </a:r>
            <a:endParaRPr lang="es-ES_tradnl" sz="1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083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8E095A-9C76-B54C-A37B-A05999658BE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E8CD88B-39A2-EB4F-D436-394C3CEE9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Ejemplo 2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1619250" y="1762125"/>
            <a:ext cx="7524750" cy="5075238"/>
          </a:xfrm>
        </p:spPr>
        <p:txBody>
          <a:bodyPr/>
          <a:lstStyle/>
          <a:p>
            <a:r>
              <a:rPr lang="es-CL" sz="1800" dirty="0">
                <a:latin typeface="Calibri" panose="020F0502020204030204" pitchFamily="34" charset="0"/>
                <a:cs typeface="Calibri" panose="020F0502020204030204" pitchFamily="34" charset="0"/>
              </a:rPr>
              <a:t>Para aprender Pandas de forma más práctica, iremos paso a paso usando datos de las crisis bancarias que han sufrido países del continente  Africano a lo largo de los años 1860 a 2014. Una copia de los datos se encuentra en webcursos para que los bajen</a:t>
            </a:r>
          </a:p>
          <a:p>
            <a:pPr lvl="1"/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1800" dirty="0">
                <a:latin typeface="Calibri" panose="020F0502020204030204" pitchFamily="34" charset="0"/>
                <a:cs typeface="Calibri" panose="020F0502020204030204" pitchFamily="34" charset="0"/>
              </a:rPr>
              <a:t>Lo que haremos es:</a:t>
            </a:r>
          </a:p>
          <a:p>
            <a:pPr lvl="1"/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Cargar los datos</a:t>
            </a:r>
          </a:p>
          <a:p>
            <a:pPr lvl="1"/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Analizar un </a:t>
            </a:r>
            <a:r>
              <a:rPr lang="es-CL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dataframe</a:t>
            </a:r>
            <a:endParaRPr lang="es-C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Acceder a datos</a:t>
            </a:r>
          </a:p>
          <a:p>
            <a:pPr lvl="1"/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Realizar filtros</a:t>
            </a:r>
          </a:p>
          <a:p>
            <a:pPr lvl="1"/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Obtener estadísticas</a:t>
            </a:r>
          </a:p>
          <a:p>
            <a:pPr lvl="1"/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5" descr="Picture 5">
            <a:extLst>
              <a:ext uri="{FF2B5EF4-FFF2-40B4-BE49-F238E27FC236}">
                <a16:creationId xmlns:a16="http://schemas.microsoft.com/office/drawing/2014/main" id="{60FA2129-0635-1449-A615-B45952168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371" y="1693621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BBC5F09-8530-BB49-8BE2-BAA1C71B8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386" y="3019806"/>
            <a:ext cx="6956479" cy="134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35657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16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98A5829-8B1C-6D1B-8955-220CD75564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A6423761-AB89-FE43-A4D9-045CFB9AD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Carga de datos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468312" y="1233488"/>
            <a:ext cx="6143625" cy="1841500"/>
          </a:xfr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describe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())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head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</p:txBody>
      </p: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B4FC0BD7-925F-A24A-A71A-DF501FDE2941}"/>
              </a:ext>
            </a:extLst>
          </p:cNvPr>
          <p:cNvCxnSpPr>
            <a:cxnSpLocks/>
          </p:cNvCxnSpPr>
          <p:nvPr/>
        </p:nvCxnSpPr>
        <p:spPr>
          <a:xfrm flipH="1">
            <a:off x="5143885" y="1734286"/>
            <a:ext cx="595060" cy="0"/>
          </a:xfrm>
          <a:prstGeom prst="straightConnector1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upo 12">
            <a:extLst>
              <a:ext uri="{FF2B5EF4-FFF2-40B4-BE49-F238E27FC236}">
                <a16:creationId xmlns:a16="http://schemas.microsoft.com/office/drawing/2014/main" id="{D43CBF08-3A12-B347-A08F-DFBF17999EA7}"/>
              </a:ext>
            </a:extLst>
          </p:cNvPr>
          <p:cNvGrpSpPr/>
          <p:nvPr/>
        </p:nvGrpSpPr>
        <p:grpSpPr>
          <a:xfrm>
            <a:off x="3039546" y="2107895"/>
            <a:ext cx="5529210" cy="523220"/>
            <a:chOff x="2823645" y="2635183"/>
            <a:chExt cx="5529210" cy="523220"/>
          </a:xfrm>
        </p:grpSpPr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6CDBD10E-4007-8240-B446-1109455F07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23645" y="2850319"/>
              <a:ext cx="2699399" cy="0"/>
            </a:xfrm>
            <a:prstGeom prst="straightConnector1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14"/>
            <p:cNvSpPr txBox="1"/>
            <p:nvPr/>
          </p:nvSpPr>
          <p:spPr>
            <a:xfrm>
              <a:off x="5486532" y="2635183"/>
              <a:ext cx="2866323" cy="52322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describe()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nos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permite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conocer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datos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generales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del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dataframe</a:t>
              </a:r>
              <a:endParaRPr lang="en-US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TextBox 14"/>
          <p:cNvSpPr txBox="1"/>
          <p:nvPr/>
        </p:nvSpPr>
        <p:spPr>
          <a:xfrm>
            <a:off x="5702433" y="1500844"/>
            <a:ext cx="2866322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read_csv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() lee un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archivo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'.csv' y lo carga en un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dataframe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50A0EF6A-AAC6-874F-8973-02AEFF0568A3}"/>
              </a:ext>
            </a:extLst>
          </p:cNvPr>
          <p:cNvGrpSpPr/>
          <p:nvPr/>
        </p:nvGrpSpPr>
        <p:grpSpPr>
          <a:xfrm>
            <a:off x="2864688" y="2741281"/>
            <a:ext cx="5704068" cy="523220"/>
            <a:chOff x="2648787" y="3268569"/>
            <a:chExt cx="5704068" cy="523220"/>
          </a:xfrm>
        </p:grpSpPr>
        <p:cxnSp>
          <p:nvCxnSpPr>
            <p:cNvPr id="37" name="Conector recto de flecha 36">
              <a:extLst>
                <a:ext uri="{FF2B5EF4-FFF2-40B4-BE49-F238E27FC236}">
                  <a16:creationId xmlns:a16="http://schemas.microsoft.com/office/drawing/2014/main" id="{ADB87C2D-6481-0C49-B947-4F2A7AE7A2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8787" y="3419012"/>
              <a:ext cx="2874257" cy="0"/>
            </a:xfrm>
            <a:prstGeom prst="straightConnector1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14"/>
            <p:cNvSpPr txBox="1"/>
            <p:nvPr/>
          </p:nvSpPr>
          <p:spPr>
            <a:xfrm>
              <a:off x="5486532" y="3268569"/>
              <a:ext cx="2866323" cy="52322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head(n) 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nos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muestra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los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primeros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n </a:t>
              </a:r>
              <a:r>
                <a:rPr lang="en-US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registros</a:t>
              </a:r>
              <a:endParaRPr lang="en-US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9A8C8F10-3874-DE47-BF84-3F9DA6997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3571515"/>
            <a:ext cx="8035086" cy="237242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97235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17</a:t>
            </a:fld>
            <a:endParaRPr lang="es-ES"/>
          </a:p>
        </p:txBody>
      </p:sp>
      <p:sp>
        <p:nvSpPr>
          <p:cNvPr id="12" name="Marcador de pie de página 11">
            <a:extLst>
              <a:ext uri="{FF2B5EF4-FFF2-40B4-BE49-F238E27FC236}">
                <a16:creationId xmlns:a16="http://schemas.microsoft.com/office/drawing/2014/main" id="{12B9E0A4-59A7-0F9E-35D9-5333A1E50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1" name="Título 10">
            <a:extLst>
              <a:ext uri="{FF2B5EF4-FFF2-40B4-BE49-F238E27FC236}">
                <a16:creationId xmlns:a16="http://schemas.microsoft.com/office/drawing/2014/main" id="{615544E4-6D3D-1849-AB1D-8B17FE56C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Acceso a datos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539750" y="1233488"/>
            <a:ext cx="6066088" cy="1919287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solidFill>
                <a:srgbClr val="0733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iloc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iloc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A2D60D26-1FF1-4446-9656-09711494CB2C}"/>
              </a:ext>
            </a:extLst>
          </p:cNvPr>
          <p:cNvGrpSpPr/>
          <p:nvPr/>
        </p:nvGrpSpPr>
        <p:grpSpPr>
          <a:xfrm>
            <a:off x="2932958" y="2640470"/>
            <a:ext cx="5579038" cy="584775"/>
            <a:chOff x="2717058" y="3200954"/>
            <a:chExt cx="5579038" cy="584775"/>
          </a:xfrm>
        </p:grpSpPr>
        <p:cxnSp>
          <p:nvCxnSpPr>
            <p:cNvPr id="20" name="Conector recto de flecha 19">
              <a:extLst>
                <a:ext uri="{FF2B5EF4-FFF2-40B4-BE49-F238E27FC236}">
                  <a16:creationId xmlns:a16="http://schemas.microsoft.com/office/drawing/2014/main" id="{0FB6FBBC-3890-7341-93F3-BAD7C338E9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17058" y="3429000"/>
              <a:ext cx="2699399" cy="0"/>
            </a:xfrm>
            <a:prstGeom prst="straightConnector1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14"/>
            <p:cNvSpPr txBox="1"/>
            <p:nvPr/>
          </p:nvSpPr>
          <p:spPr>
            <a:xfrm>
              <a:off x="5228431" y="3200954"/>
              <a:ext cx="3067665" cy="58477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1400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sz="1600" dirty="0" err="1"/>
                <a:t>Muestra</a:t>
              </a:r>
              <a:r>
                <a:rPr lang="en-US" sz="1600" dirty="0"/>
                <a:t> el campo #3 del primer </a:t>
              </a:r>
              <a:r>
                <a:rPr lang="en-US" sz="1600" dirty="0" err="1"/>
                <a:t>registro</a:t>
              </a:r>
              <a:r>
                <a:rPr lang="en-US" sz="1600" dirty="0"/>
                <a:t> ('country')</a:t>
              </a: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97366578-1C3D-D443-9D75-1047F189F1E7}"/>
              </a:ext>
            </a:extLst>
          </p:cNvPr>
          <p:cNvGrpSpPr/>
          <p:nvPr/>
        </p:nvGrpSpPr>
        <p:grpSpPr>
          <a:xfrm>
            <a:off x="2744932" y="1999395"/>
            <a:ext cx="5767064" cy="584775"/>
            <a:chOff x="2529032" y="2559879"/>
            <a:chExt cx="5767064" cy="584775"/>
          </a:xfrm>
        </p:grpSpPr>
        <p:cxnSp>
          <p:nvCxnSpPr>
            <p:cNvPr id="19" name="Conector recto de flecha 18">
              <a:extLst>
                <a:ext uri="{FF2B5EF4-FFF2-40B4-BE49-F238E27FC236}">
                  <a16:creationId xmlns:a16="http://schemas.microsoft.com/office/drawing/2014/main" id="{88BB56BF-0130-CF47-866A-A6C98BE82E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9032" y="2850319"/>
              <a:ext cx="2699399" cy="0"/>
            </a:xfrm>
            <a:prstGeom prst="straightConnector1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14"/>
            <p:cNvSpPr txBox="1"/>
            <p:nvPr/>
          </p:nvSpPr>
          <p:spPr>
            <a:xfrm>
              <a:off x="5228431" y="2559879"/>
              <a:ext cx="3067665" cy="58477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1400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sz="1600" dirty="0" err="1"/>
                <a:t>Muestra</a:t>
              </a:r>
              <a:r>
                <a:rPr lang="en-US" sz="1600" dirty="0"/>
                <a:t> el primer </a:t>
              </a:r>
              <a:r>
                <a:rPr lang="en-US" sz="1600" dirty="0" err="1"/>
                <a:t>registro</a:t>
              </a:r>
              <a:r>
                <a:rPr lang="en-US" sz="1600" dirty="0"/>
                <a:t> del </a:t>
              </a:r>
              <a:r>
                <a:rPr lang="en-US" sz="1600" dirty="0" err="1"/>
                <a:t>listado</a:t>
              </a:r>
              <a:r>
                <a:rPr lang="en-US" sz="1600" dirty="0"/>
                <a:t> de </a:t>
              </a:r>
              <a:r>
                <a:rPr lang="en-US" sz="1600" dirty="0" err="1"/>
                <a:t>países</a:t>
              </a:r>
              <a:endParaRPr lang="en-US" sz="1600" dirty="0"/>
            </a:p>
          </p:txBody>
        </p: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118AD2F3-EFDC-8045-ABA2-00216ADA7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3391938"/>
            <a:ext cx="4517650" cy="3242078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2A2919CE-04F2-6444-B094-AC13A8139A75}"/>
              </a:ext>
            </a:extLst>
          </p:cNvPr>
          <p:cNvGrpSpPr/>
          <p:nvPr/>
        </p:nvGrpSpPr>
        <p:grpSpPr>
          <a:xfrm>
            <a:off x="5057400" y="3771858"/>
            <a:ext cx="3348072" cy="369332"/>
            <a:chOff x="4131051" y="4108442"/>
            <a:chExt cx="5313012" cy="369332"/>
          </a:xfrm>
        </p:grpSpPr>
        <p:cxnSp>
          <p:nvCxnSpPr>
            <p:cNvPr id="5" name="Conector recto de flecha 4">
              <a:extLst>
                <a:ext uri="{FF2B5EF4-FFF2-40B4-BE49-F238E27FC236}">
                  <a16:creationId xmlns:a16="http://schemas.microsoft.com/office/drawing/2014/main" id="{70060E5A-3F9B-3D48-BC69-F60938D2469A}"/>
                </a:ext>
              </a:extLst>
            </p:cNvPr>
            <p:cNvCxnSpPr>
              <a:cxnSpLocks/>
            </p:cNvCxnSpPr>
            <p:nvPr/>
          </p:nvCxnSpPr>
          <p:spPr>
            <a:xfrm>
              <a:off x="4131051" y="4298327"/>
              <a:ext cx="2457196" cy="0"/>
            </a:xfrm>
            <a:prstGeom prst="straightConnector1">
              <a:avLst/>
            </a:prstGeom>
            <a:ln w="15875" cap="rnd">
              <a:solidFill>
                <a:srgbClr val="7030A0"/>
              </a:solidFill>
              <a:prstDash val="dash"/>
              <a:bevel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7AAA9474-FD7A-FF40-9B40-8EAA00A939FC}"/>
                </a:ext>
              </a:extLst>
            </p:cNvPr>
            <p:cNvSpPr/>
            <p:nvPr/>
          </p:nvSpPr>
          <p:spPr>
            <a:xfrm>
              <a:off x="6538552" y="4108442"/>
              <a:ext cx="29055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df.iloc[</a:t>
              </a:r>
              <a:r>
                <a:rPr lang="es-CL" dirty="0">
                  <a:solidFill>
                    <a:srgbClr val="7030A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,</a:t>
              </a:r>
              <a:r>
                <a:rPr lang="es-CL" dirty="0">
                  <a:solidFill>
                    <a:srgbClr val="7030A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2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])</a:t>
              </a:r>
              <a:endParaRPr lang="es-CL" dirty="0"/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EE05E8CD-B9BB-4C4E-B903-0EE4ECF83C21}"/>
              </a:ext>
            </a:extLst>
          </p:cNvPr>
          <p:cNvGrpSpPr/>
          <p:nvPr/>
        </p:nvGrpSpPr>
        <p:grpSpPr>
          <a:xfrm>
            <a:off x="5046514" y="4199306"/>
            <a:ext cx="2681808" cy="369332"/>
            <a:chOff x="4318310" y="4853678"/>
            <a:chExt cx="4255727" cy="369332"/>
          </a:xfrm>
        </p:grpSpPr>
        <p:cxnSp>
          <p:nvCxnSpPr>
            <p:cNvPr id="17" name="Conector recto de flecha 16">
              <a:extLst>
                <a:ext uri="{FF2B5EF4-FFF2-40B4-BE49-F238E27FC236}">
                  <a16:creationId xmlns:a16="http://schemas.microsoft.com/office/drawing/2014/main" id="{31443DA1-7A61-6640-B137-A30396E8A0ED}"/>
                </a:ext>
              </a:extLst>
            </p:cNvPr>
            <p:cNvCxnSpPr>
              <a:cxnSpLocks/>
            </p:cNvCxnSpPr>
            <p:nvPr/>
          </p:nvCxnSpPr>
          <p:spPr>
            <a:xfrm>
              <a:off x="4318310" y="5038344"/>
              <a:ext cx="2459326" cy="0"/>
            </a:xfrm>
            <a:prstGeom prst="straightConnector1">
              <a:avLst/>
            </a:prstGeom>
            <a:ln w="15875" cap="rnd">
              <a:solidFill>
                <a:srgbClr val="7030A0"/>
              </a:solidFill>
              <a:prstDash val="dash"/>
              <a:bevel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F769F40D-CD6C-584C-B8D5-9A6864DE0D1B}"/>
                </a:ext>
              </a:extLst>
            </p:cNvPr>
            <p:cNvSpPr/>
            <p:nvPr/>
          </p:nvSpPr>
          <p:spPr>
            <a:xfrm>
              <a:off x="6743086" y="4853678"/>
              <a:ext cx="18309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df.iloc[</a:t>
              </a:r>
              <a:r>
                <a:rPr lang="es-CL" dirty="0">
                  <a:solidFill>
                    <a:srgbClr val="7030A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,</a:t>
              </a:r>
              <a:r>
                <a:rPr lang="es-CL" dirty="0">
                  <a:solidFill>
                    <a:srgbClr val="7030A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5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])</a:t>
              </a:r>
              <a:endParaRPr lang="es-CL" dirty="0"/>
            </a:p>
          </p:txBody>
        </p:sp>
      </p:grpSp>
    </p:spTree>
    <p:extLst>
      <p:ext uri="{BB962C8B-B14F-4D97-AF65-F5344CB8AC3E}">
        <p14:creationId xmlns:p14="http://schemas.microsoft.com/office/powerpoint/2010/main" val="40309994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C5E4D6B-B213-BB4B-9699-AABA2058A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3499304"/>
            <a:ext cx="5397500" cy="30734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18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EEE6F12-BC36-4FC5-58CD-0F54A05B49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BA712A1-F654-464E-9963-D733AEA25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Acceso a datos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468312" y="1233488"/>
            <a:ext cx="6143626" cy="2032000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as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 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][</a:t>
            </a:r>
            <a:r>
              <a:rPr lang="es-CL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9B32E0D2-F074-BE4A-8347-6FE7C48A6370}"/>
              </a:ext>
            </a:extLst>
          </p:cNvPr>
          <p:cNvGrpSpPr/>
          <p:nvPr/>
        </p:nvGrpSpPr>
        <p:grpSpPr>
          <a:xfrm>
            <a:off x="3483429" y="2721475"/>
            <a:ext cx="5129007" cy="584775"/>
            <a:chOff x="3267529" y="3249926"/>
            <a:chExt cx="5129007" cy="584775"/>
          </a:xfrm>
        </p:grpSpPr>
        <p:cxnSp>
          <p:nvCxnSpPr>
            <p:cNvPr id="16" name="Conector recto de flecha 15">
              <a:extLst>
                <a:ext uri="{FF2B5EF4-FFF2-40B4-BE49-F238E27FC236}">
                  <a16:creationId xmlns:a16="http://schemas.microsoft.com/office/drawing/2014/main" id="{FDFF56B7-CE84-174B-BD21-E833E991BA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67529" y="3429000"/>
              <a:ext cx="2267682" cy="0"/>
            </a:xfrm>
            <a:prstGeom prst="straightConnector1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14"/>
            <p:cNvSpPr txBox="1"/>
            <p:nvPr/>
          </p:nvSpPr>
          <p:spPr>
            <a:xfrm>
              <a:off x="5289326" y="3249926"/>
              <a:ext cx="3107210" cy="58477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1400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sz="1600" dirty="0" err="1"/>
                <a:t>Muestra</a:t>
              </a:r>
              <a:r>
                <a:rPr lang="en-US" sz="1600" dirty="0"/>
                <a:t> el primer </a:t>
              </a:r>
              <a:r>
                <a:rPr lang="en-US" sz="1600" dirty="0" err="1"/>
                <a:t>registro</a:t>
              </a:r>
              <a:r>
                <a:rPr lang="en-US" sz="1600" dirty="0"/>
                <a:t> del </a:t>
              </a:r>
              <a:r>
                <a:rPr lang="en-US" sz="1600" dirty="0" err="1"/>
                <a:t>listado</a:t>
              </a:r>
              <a:r>
                <a:rPr lang="en-US" sz="1600" dirty="0"/>
                <a:t> anterior</a:t>
              </a: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573DD3CF-CCAB-994D-87A6-7ADCEFFB6C06}"/>
              </a:ext>
            </a:extLst>
          </p:cNvPr>
          <p:cNvGrpSpPr/>
          <p:nvPr/>
        </p:nvGrpSpPr>
        <p:grpSpPr>
          <a:xfrm>
            <a:off x="3058886" y="1800941"/>
            <a:ext cx="5553549" cy="830997"/>
            <a:chOff x="2842986" y="2362050"/>
            <a:chExt cx="5553549" cy="830997"/>
          </a:xfrm>
        </p:grpSpPr>
        <p:cxnSp>
          <p:nvCxnSpPr>
            <p:cNvPr id="15" name="Conector recto de flecha 14">
              <a:extLst>
                <a:ext uri="{FF2B5EF4-FFF2-40B4-BE49-F238E27FC236}">
                  <a16:creationId xmlns:a16="http://schemas.microsoft.com/office/drawing/2014/main" id="{B234579E-5194-FF42-AE17-7EF4E339AC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42986" y="2850319"/>
              <a:ext cx="2692225" cy="0"/>
            </a:xfrm>
            <a:prstGeom prst="straightConnector1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14"/>
            <p:cNvSpPr txBox="1"/>
            <p:nvPr/>
          </p:nvSpPr>
          <p:spPr>
            <a:xfrm>
              <a:off x="5289325" y="2362050"/>
              <a:ext cx="3107210" cy="830997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1400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sz="1600" dirty="0"/>
                <a:t>Podemos </a:t>
              </a:r>
              <a:r>
                <a:rPr lang="en-US" sz="1600" dirty="0" err="1"/>
                <a:t>obtener</a:t>
              </a:r>
              <a:r>
                <a:rPr lang="en-US" sz="1600" dirty="0"/>
                <a:t> </a:t>
              </a:r>
              <a:r>
                <a:rPr lang="en-US" sz="1600" dirty="0" err="1"/>
                <a:t>todos</a:t>
              </a:r>
              <a:r>
                <a:rPr lang="en-US" sz="1600" dirty="0"/>
                <a:t> los </a:t>
              </a:r>
              <a:r>
                <a:rPr lang="en-US" sz="1600" dirty="0" err="1"/>
                <a:t>elementos</a:t>
              </a:r>
              <a:r>
                <a:rPr lang="en-US" sz="1600" dirty="0"/>
                <a:t> de una </a:t>
              </a:r>
              <a:r>
                <a:rPr lang="en-US" sz="1600" dirty="0" err="1"/>
                <a:t>columna</a:t>
              </a:r>
              <a:r>
                <a:rPr lang="en-US" sz="1600" dirty="0"/>
                <a:t> </a:t>
              </a:r>
              <a:r>
                <a:rPr lang="en-US" sz="1600" dirty="0" err="1"/>
                <a:t>usando</a:t>
              </a:r>
              <a:r>
                <a:rPr lang="en-US" sz="1600" dirty="0"/>
                <a:t> el </a:t>
              </a:r>
              <a:r>
                <a:rPr lang="en-US" sz="1600" dirty="0" err="1"/>
                <a:t>nombre</a:t>
              </a:r>
              <a:r>
                <a:rPr lang="en-US" sz="1600" dirty="0"/>
                <a:t> de la </a:t>
              </a:r>
              <a:r>
                <a:rPr lang="en-US" sz="1600" dirty="0" err="1"/>
                <a:t>columna</a:t>
              </a:r>
              <a:endParaRPr lang="en-US" sz="1600" dirty="0"/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A93ADC6A-E6C3-6242-80B4-381402AC34A3}"/>
              </a:ext>
            </a:extLst>
          </p:cNvPr>
          <p:cNvGrpSpPr/>
          <p:nvPr/>
        </p:nvGrpSpPr>
        <p:grpSpPr>
          <a:xfrm>
            <a:off x="2623457" y="3482069"/>
            <a:ext cx="5951657" cy="369332"/>
            <a:chOff x="1902092" y="4244009"/>
            <a:chExt cx="5951657" cy="369332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D4CAFDCA-0EC0-3B47-9C8C-17008C883B15}"/>
                </a:ext>
              </a:extLst>
            </p:cNvPr>
            <p:cNvSpPr/>
            <p:nvPr/>
          </p:nvSpPr>
          <p:spPr>
            <a:xfrm>
              <a:off x="4606385" y="4244009"/>
              <a:ext cx="324736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marL="148590" indent="0">
                <a:buNone/>
              </a:pPr>
              <a:r>
                <a:rPr lang="es-CL" dirty="0">
                  <a:solidFill>
                    <a:srgbClr val="0733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CL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df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[</a:t>
              </a:r>
              <a:r>
                <a:rPr lang="es-CL" dirty="0">
                  <a:solidFill>
                    <a:srgbClr val="E800EB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'country</a:t>
              </a:r>
              <a:r>
                <a:rPr lang="es-CL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][</a:t>
              </a:r>
              <a:r>
                <a:rPr lang="es-CL" dirty="0">
                  <a:solidFill>
                    <a:srgbClr val="7030A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])</a:t>
              </a:r>
            </a:p>
          </p:txBody>
        </p: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77F39DE9-6DA9-6C45-A0DC-A00C1F4C9C7A}"/>
                </a:ext>
              </a:extLst>
            </p:cNvPr>
            <p:cNvCxnSpPr>
              <a:cxnSpLocks/>
              <a:endCxn id="5" idx="1"/>
            </p:cNvCxnSpPr>
            <p:nvPr/>
          </p:nvCxnSpPr>
          <p:spPr>
            <a:xfrm>
              <a:off x="1902092" y="4428675"/>
              <a:ext cx="2704293" cy="0"/>
            </a:xfrm>
            <a:prstGeom prst="straightConnector1">
              <a:avLst/>
            </a:prstGeom>
            <a:ln w="15875" cap="rnd">
              <a:solidFill>
                <a:srgbClr val="7030A0"/>
              </a:solidFill>
              <a:prstDash val="dash"/>
              <a:bevel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90798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C370B8A-14C8-A40F-C3A3-68253EEDF8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AA44AE1A-0BBF-1F45-BA8F-D19932CE7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Acceso a los datos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468312" y="1233488"/>
            <a:ext cx="6143626" cy="2724150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as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data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]]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data.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iloc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39750" y="4126973"/>
            <a:ext cx="4788000" cy="9233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 sz="1000"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r>
              <a:rPr lang="es-CL" sz="1800" dirty="0"/>
              <a:t>country </a:t>
            </a:r>
            <a:r>
              <a:rPr lang="es-CL" sz="1800" dirty="0" err="1"/>
              <a:t>Algeria</a:t>
            </a:r>
            <a:r>
              <a:rPr lang="es-CL" sz="1800" dirty="0"/>
              <a:t> </a:t>
            </a:r>
          </a:p>
          <a:p>
            <a:r>
              <a:rPr lang="es-CL" sz="1800" dirty="0" err="1"/>
              <a:t>year</a:t>
            </a:r>
            <a:r>
              <a:rPr lang="es-CL" sz="1800" dirty="0"/>
              <a:t> 1870 </a:t>
            </a:r>
          </a:p>
          <a:p>
            <a:r>
              <a:rPr lang="es-CL" sz="1800" dirty="0" err="1"/>
              <a:t>Name</a:t>
            </a:r>
            <a:r>
              <a:rPr lang="es-CL" sz="1800" dirty="0"/>
              <a:t>: 0, </a:t>
            </a:r>
            <a:r>
              <a:rPr lang="es-CL" sz="1800" dirty="0" err="1"/>
              <a:t>dtype</a:t>
            </a:r>
            <a:r>
              <a:rPr lang="es-CL" sz="1800" dirty="0"/>
              <a:t>: </a:t>
            </a:r>
            <a:r>
              <a:rPr lang="es-CL" sz="1800" dirty="0" err="1"/>
              <a:t>object</a:t>
            </a:r>
            <a:endParaRPr lang="es-CL" sz="1800" dirty="0"/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C4D48131-2E82-F746-8942-66C048E6D849}"/>
              </a:ext>
            </a:extLst>
          </p:cNvPr>
          <p:cNvCxnSpPr>
            <a:cxnSpLocks/>
          </p:cNvCxnSpPr>
          <p:nvPr/>
        </p:nvCxnSpPr>
        <p:spPr>
          <a:xfrm flipH="1">
            <a:off x="4169229" y="2298068"/>
            <a:ext cx="1521729" cy="0"/>
          </a:xfrm>
          <a:prstGeom prst="straightConnector1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14"/>
          <p:cNvSpPr txBox="1"/>
          <p:nvPr/>
        </p:nvSpPr>
        <p:spPr>
          <a:xfrm>
            <a:off x="5507199" y="2056560"/>
            <a:ext cx="2748695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600" dirty="0"/>
              <a:t>Podemos </a:t>
            </a:r>
            <a:r>
              <a:rPr lang="en-US" sz="1600" dirty="0" err="1"/>
              <a:t>obtener</a:t>
            </a:r>
            <a:r>
              <a:rPr lang="en-US" sz="1600" dirty="0"/>
              <a:t> </a:t>
            </a:r>
            <a:r>
              <a:rPr lang="en-US" sz="1600" dirty="0" err="1"/>
              <a:t>más</a:t>
            </a:r>
            <a:r>
              <a:rPr lang="en-US" sz="1600" dirty="0"/>
              <a:t> de una </a:t>
            </a:r>
            <a:r>
              <a:rPr lang="en-US" sz="1600" dirty="0" err="1"/>
              <a:t>columna</a:t>
            </a:r>
            <a:endParaRPr lang="en-US" sz="1600" dirty="0"/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CD4A8474-5DEC-824F-BABD-B07CCC13583B}"/>
              </a:ext>
            </a:extLst>
          </p:cNvPr>
          <p:cNvCxnSpPr>
            <a:cxnSpLocks/>
          </p:cNvCxnSpPr>
          <p:nvPr/>
        </p:nvCxnSpPr>
        <p:spPr>
          <a:xfrm flipH="1">
            <a:off x="2933750" y="2900499"/>
            <a:ext cx="2757208" cy="0"/>
          </a:xfrm>
          <a:prstGeom prst="straightConnector1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14"/>
          <p:cNvSpPr txBox="1"/>
          <p:nvPr/>
        </p:nvSpPr>
        <p:spPr>
          <a:xfrm>
            <a:off x="5507198" y="2697999"/>
            <a:ext cx="2748695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600" dirty="0" err="1"/>
              <a:t>Muestra</a:t>
            </a:r>
            <a:r>
              <a:rPr lang="en-US" sz="1600" dirty="0"/>
              <a:t> el primer </a:t>
            </a:r>
            <a:r>
              <a:rPr lang="en-US" sz="1600" dirty="0" err="1"/>
              <a:t>registro</a:t>
            </a:r>
            <a:r>
              <a:rPr lang="en-US" sz="1600" dirty="0"/>
              <a:t> del </a:t>
            </a:r>
            <a:r>
              <a:rPr lang="en-US" sz="1600" dirty="0" err="1"/>
              <a:t>listado</a:t>
            </a:r>
            <a:r>
              <a:rPr lang="en-US" sz="1600" dirty="0"/>
              <a:t> anterior</a:t>
            </a:r>
          </a:p>
        </p:txBody>
      </p:sp>
    </p:spTree>
    <p:extLst>
      <p:ext uri="{BB962C8B-B14F-4D97-AF65-F5344CB8AC3E}">
        <p14:creationId xmlns:p14="http://schemas.microsoft.com/office/powerpoint/2010/main" val="19252744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 animBg="1"/>
      <p:bldP spid="3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4DD03ED-98CD-0D4A-8268-438FF589B99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49E88C1-2912-7577-E197-7B9E1C211B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7D1AD5-7EEF-714A-8A13-C5598EFA3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Observación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4E96E1E-1562-8E48-98A5-84D2C1607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348" y="2687054"/>
            <a:ext cx="4552215" cy="3422718"/>
          </a:xfrm>
          <a:prstGeom prst="rect">
            <a:avLst/>
          </a:prstGeom>
        </p:spPr>
      </p:pic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3FCBC3D4-0FBA-B04C-8E98-41B8F9DCB468}"/>
              </a:ext>
            </a:extLst>
          </p:cNvPr>
          <p:cNvSpPr txBox="1">
            <a:spLocks/>
          </p:cNvSpPr>
          <p:nvPr/>
        </p:nvSpPr>
        <p:spPr bwMode="auto">
          <a:xfrm>
            <a:off x="1619249" y="1165492"/>
            <a:ext cx="6849341" cy="152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Font typeface="Wingdings 3" charset="0"/>
              <a:buNone/>
            </a:pPr>
            <a:r>
              <a:rPr lang="es-CL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¿Por qué cuando realizamos la consulta de 1 columna pudimos ir al primer registro haciendo [0] directamente, en cambio en la consulta con 2 columnas tuvimos que usar .iloc[0]?</a:t>
            </a:r>
          </a:p>
          <a:p>
            <a:pPr marL="148590" indent="0">
              <a:buFont typeface="Wingdings 3" charset="0"/>
              <a:buNone/>
            </a:pPr>
            <a:endParaRPr lang="es-CL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3F88C9C4-E4B3-904C-8BCD-E91A96235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929" y="1165491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169678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6DD3C88B-8F22-8B45-A6B6-1B01E654FF4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21</a:t>
            </a:fld>
            <a:endParaRPr lang="es-CL"/>
          </a:p>
        </p:txBody>
      </p:sp>
      <p:sp>
        <p:nvSpPr>
          <p:cNvPr id="11" name="Marcador de pie de página 10">
            <a:extLst>
              <a:ext uri="{FF2B5EF4-FFF2-40B4-BE49-F238E27FC236}">
                <a16:creationId xmlns:a16="http://schemas.microsoft.com/office/drawing/2014/main" id="{E4E3CC31-090F-33E2-7E09-216904A3D5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Observación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1619250" y="1165225"/>
            <a:ext cx="6691821" cy="1027113"/>
          </a:xfrm>
        </p:spPr>
        <p:txBody>
          <a:bodyPr/>
          <a:lstStyle/>
          <a:p>
            <a:pPr marL="148590" indent="0">
              <a:buNone/>
            </a:pPr>
            <a:r>
              <a:rPr lang="es-CL" sz="1800" dirty="0">
                <a:latin typeface="Calibri" panose="020F0502020204030204" pitchFamily="34" charset="0"/>
                <a:cs typeface="Calibri" panose="020F0502020204030204" pitchFamily="34" charset="0"/>
              </a:rPr>
              <a:t>¿Por qué cuando realizamos la consulta de 1 columna pudimos ir al primer registro haciendo [0] directamente, en cambio en la consulta con 2 columnas tuvimos que usar .iloc[0]?</a:t>
            </a:r>
          </a:p>
          <a:p>
            <a:pPr marL="148590" indent="0">
              <a:buNone/>
            </a:pPr>
            <a:endParaRPr lang="es-C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5" descr="Picture 5">
            <a:extLst>
              <a:ext uri="{FF2B5EF4-FFF2-40B4-BE49-F238E27FC236}">
                <a16:creationId xmlns:a16="http://schemas.microsoft.com/office/drawing/2014/main" id="{CCAB6100-CA74-3846-BF19-B409299D4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929" y="1165491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7" name="Marcador de texto 1">
            <a:extLst>
              <a:ext uri="{FF2B5EF4-FFF2-40B4-BE49-F238E27FC236}">
                <a16:creationId xmlns:a16="http://schemas.microsoft.com/office/drawing/2014/main" id="{8611C943-4728-3848-B7CE-3CC471D36B4F}"/>
              </a:ext>
            </a:extLst>
          </p:cNvPr>
          <p:cNvSpPr txBox="1">
            <a:spLocks/>
          </p:cNvSpPr>
          <p:nvPr/>
        </p:nvSpPr>
        <p:spPr bwMode="auto">
          <a:xfrm>
            <a:off x="3681954" y="2501808"/>
            <a:ext cx="4633161" cy="137984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as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 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][</a:t>
            </a:r>
            <a:r>
              <a:rPr lang="es-CL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96213860-E566-5146-83A8-3F2A936834A8}"/>
              </a:ext>
            </a:extLst>
          </p:cNvPr>
          <p:cNvSpPr txBox="1">
            <a:spLocks/>
          </p:cNvSpPr>
          <p:nvPr/>
        </p:nvSpPr>
        <p:spPr bwMode="auto">
          <a:xfrm>
            <a:off x="3681954" y="4274724"/>
            <a:ext cx="4633161" cy="137984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as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data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]]</a:t>
            </a: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data.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iloc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40E68F6-8032-A440-B9F0-7557DF4A4AEE}"/>
              </a:ext>
            </a:extLst>
          </p:cNvPr>
          <p:cNvSpPr/>
          <p:nvPr/>
        </p:nvSpPr>
        <p:spPr>
          <a:xfrm>
            <a:off x="1172910" y="4205299"/>
            <a:ext cx="23471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En cambio, al usar 2 o más columnas, </a:t>
            </a:r>
            <a:r>
              <a:rPr lang="es-CL" sz="1600" dirty="0">
                <a:solidFill>
                  <a:srgbClr val="0733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obtenemos un </a:t>
            </a:r>
            <a:r>
              <a:rPr lang="es-CL" sz="1600" dirty="0" err="1">
                <a:solidFill>
                  <a:srgbClr val="0733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dataframe</a:t>
            </a:r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. Por ello  debemos usarlo como dataframe </a:t>
            </a:r>
            <a:endParaRPr lang="es-C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6895BAE-7659-D841-B30E-FE66FF1364AB}"/>
              </a:ext>
            </a:extLst>
          </p:cNvPr>
          <p:cNvSpPr/>
          <p:nvPr/>
        </p:nvSpPr>
        <p:spPr>
          <a:xfrm>
            <a:off x="1172910" y="2501808"/>
            <a:ext cx="26710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Cuando consultamos por 1 columna obtenemos una serie, el equivalente a un arreglo de 1 dimensión </a:t>
            </a:r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s-CL" sz="1600" dirty="0">
                <a:solidFill>
                  <a:srgbClr val="0733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funciona como una lista</a:t>
            </a:r>
          </a:p>
        </p:txBody>
      </p:sp>
    </p:spTree>
    <p:extLst>
      <p:ext uri="{BB962C8B-B14F-4D97-AF65-F5344CB8AC3E}">
        <p14:creationId xmlns:p14="http://schemas.microsoft.com/office/powerpoint/2010/main" val="69204591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5204FCF7-5759-E6C9-3682-5A55CE4C2FC3}"/>
              </a:ext>
            </a:extLst>
          </p:cNvPr>
          <p:cNvSpPr/>
          <p:nvPr/>
        </p:nvSpPr>
        <p:spPr>
          <a:xfrm>
            <a:off x="2652182" y="5054254"/>
            <a:ext cx="1095534" cy="316090"/>
          </a:xfrm>
          <a:prstGeom prst="roundRect">
            <a:avLst>
              <a:gd name="adj" fmla="val 42877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1AEC8812-2E56-B14C-852B-2CAAB622216D}"/>
              </a:ext>
            </a:extLst>
          </p:cNvPr>
          <p:cNvSpPr/>
          <p:nvPr/>
        </p:nvSpPr>
        <p:spPr>
          <a:xfrm>
            <a:off x="4106480" y="3012292"/>
            <a:ext cx="1020326" cy="316090"/>
          </a:xfrm>
          <a:prstGeom prst="roundRect">
            <a:avLst>
              <a:gd name="adj" fmla="val 42877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0A3D549-DF8E-044B-94BA-6CA8E0597A5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E0339F-8E96-4B0A-2A31-0E2CF6D2D1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 err="1"/>
              <a:t>Estadísticas</a:t>
            </a:r>
            <a:r>
              <a:rPr lang="en-US" dirty="0"/>
              <a:t>  simples</a:t>
            </a:r>
          </a:p>
        </p:txBody>
      </p:sp>
      <p:sp>
        <p:nvSpPr>
          <p:cNvPr id="12" name="Marcador de texto 1"/>
          <p:cNvSpPr>
            <a:spLocks noGrp="1"/>
          </p:cNvSpPr>
          <p:nvPr>
            <p:ph type="body" idx="4294967295"/>
          </p:nvPr>
        </p:nvSpPr>
        <p:spPr>
          <a:xfrm>
            <a:off x="468312" y="1233488"/>
            <a:ext cx="6143626" cy="4735512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as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unique_country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unique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unique_country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n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nunique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48590" indent="0">
              <a:buNone/>
            </a:pPr>
            <a:endParaRPr lang="es-CL" sz="1600" dirty="0">
              <a:solidFill>
                <a:srgbClr val="0733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'Numero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de 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paises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grpSp>
        <p:nvGrpSpPr>
          <p:cNvPr id="37" name="Grupo 36">
            <a:extLst>
              <a:ext uri="{FF2B5EF4-FFF2-40B4-BE49-F238E27FC236}">
                <a16:creationId xmlns:a16="http://schemas.microsoft.com/office/drawing/2014/main" id="{EEBE19AD-2CEB-1A4C-99CA-992AEE0AB4C0}"/>
              </a:ext>
            </a:extLst>
          </p:cNvPr>
          <p:cNvGrpSpPr/>
          <p:nvPr/>
        </p:nvGrpSpPr>
        <p:grpSpPr>
          <a:xfrm>
            <a:off x="2862580" y="2183290"/>
            <a:ext cx="5784803" cy="523220"/>
            <a:chOff x="2646679" y="2434115"/>
            <a:chExt cx="5784803" cy="523220"/>
          </a:xfrm>
        </p:grpSpPr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E7698A1F-0289-F242-96ED-8E9F031999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6679" y="2814693"/>
              <a:ext cx="3184105" cy="0"/>
            </a:xfrm>
            <a:prstGeom prst="straightConnector1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4"/>
            <p:cNvSpPr txBox="1"/>
            <p:nvPr/>
          </p:nvSpPr>
          <p:spPr>
            <a:xfrm>
              <a:off x="5319970" y="2434115"/>
              <a:ext cx="3111512" cy="52322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1400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dirty="0"/>
                <a:t>shape() </a:t>
              </a:r>
              <a:r>
                <a:rPr lang="en-US" dirty="0" err="1"/>
                <a:t>nos</a:t>
              </a:r>
              <a:r>
                <a:rPr lang="en-US" dirty="0"/>
                <a:t> </a:t>
              </a:r>
              <a:r>
                <a:rPr lang="en-US" dirty="0" err="1"/>
                <a:t>permite</a:t>
              </a:r>
              <a:r>
                <a:rPr lang="en-US" dirty="0"/>
                <a:t> </a:t>
              </a:r>
              <a:r>
                <a:rPr lang="en-US" dirty="0" err="1"/>
                <a:t>conocer</a:t>
              </a:r>
              <a:r>
                <a:rPr lang="en-US" dirty="0"/>
                <a:t>  las </a:t>
              </a:r>
              <a:r>
                <a:rPr lang="en-US" dirty="0" err="1"/>
                <a:t>dimensiones</a:t>
              </a:r>
              <a:r>
                <a:rPr lang="en-US" dirty="0"/>
                <a:t>…¡</a:t>
              </a:r>
              <a:r>
                <a:rPr lang="en-US" dirty="0" err="1"/>
                <a:t>igual</a:t>
              </a:r>
              <a:r>
                <a:rPr lang="en-US" dirty="0"/>
                <a:t> que </a:t>
              </a:r>
              <a:r>
                <a:rPr lang="en-US" dirty="0" err="1"/>
                <a:t>en</a:t>
              </a:r>
              <a:r>
                <a:rPr lang="en-US" dirty="0"/>
                <a:t> </a:t>
              </a:r>
              <a:r>
                <a:rPr lang="en-US" dirty="0" err="1"/>
                <a:t>Numpy</a:t>
              </a:r>
              <a:r>
                <a:rPr lang="en-US" dirty="0"/>
                <a:t>!</a:t>
              </a: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2983980C-4E14-F94E-8EE3-54D3B3FBBA94}"/>
              </a:ext>
            </a:extLst>
          </p:cNvPr>
          <p:cNvGrpSpPr/>
          <p:nvPr/>
        </p:nvGrpSpPr>
        <p:grpSpPr>
          <a:xfrm>
            <a:off x="4616643" y="3301429"/>
            <a:ext cx="4030740" cy="523220"/>
            <a:chOff x="4400742" y="3685364"/>
            <a:chExt cx="4030740" cy="523220"/>
          </a:xfrm>
        </p:grpSpPr>
        <p:cxnSp>
          <p:nvCxnSpPr>
            <p:cNvPr id="30" name="Conector recto de flecha 29">
              <a:extLst>
                <a:ext uri="{FF2B5EF4-FFF2-40B4-BE49-F238E27FC236}">
                  <a16:creationId xmlns:a16="http://schemas.microsoft.com/office/drawing/2014/main" id="{B62E81D8-C97F-0D45-8C9A-C49E4BB8E09D}"/>
                </a:ext>
              </a:extLst>
            </p:cNvPr>
            <p:cNvCxnSpPr>
              <a:cxnSpLocks/>
              <a:stCxn id="25" idx="1"/>
              <a:endCxn id="9" idx="2"/>
            </p:cNvCxnSpPr>
            <p:nvPr/>
          </p:nvCxnSpPr>
          <p:spPr>
            <a:xfrm rot="10800000">
              <a:off x="4400742" y="3712318"/>
              <a:ext cx="919228" cy="234657"/>
            </a:xfrm>
            <a:prstGeom prst="bentConnector2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14"/>
            <p:cNvSpPr txBox="1"/>
            <p:nvPr/>
          </p:nvSpPr>
          <p:spPr>
            <a:xfrm>
              <a:off x="5319970" y="3685364"/>
              <a:ext cx="3111512" cy="52322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1400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dirty="0"/>
                <a:t>unique() </a:t>
              </a:r>
              <a:r>
                <a:rPr lang="en-US" dirty="0" err="1"/>
                <a:t>nos</a:t>
              </a:r>
              <a:r>
                <a:rPr lang="en-US" dirty="0"/>
                <a:t> </a:t>
              </a:r>
              <a:r>
                <a:rPr lang="en-US" dirty="0" err="1"/>
                <a:t>permite</a:t>
              </a:r>
              <a:r>
                <a:rPr lang="en-US" dirty="0"/>
                <a:t> </a:t>
              </a:r>
              <a:r>
                <a:rPr lang="en-US" dirty="0" err="1"/>
                <a:t>eliminar</a:t>
              </a:r>
              <a:r>
                <a:rPr lang="en-US" dirty="0"/>
                <a:t> los </a:t>
              </a:r>
              <a:r>
                <a:rPr lang="en-US" dirty="0" err="1"/>
                <a:t>elementos</a:t>
              </a:r>
              <a:r>
                <a:rPr lang="en-US" dirty="0"/>
                <a:t> </a:t>
              </a:r>
              <a:r>
                <a:rPr lang="en-US" dirty="0" err="1"/>
                <a:t>duplicados</a:t>
              </a:r>
              <a:endParaRPr lang="en-US" dirty="0"/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74DC0C4B-F6E2-244E-93CF-8C6E45F9C9BE}"/>
              </a:ext>
            </a:extLst>
          </p:cNvPr>
          <p:cNvGrpSpPr/>
          <p:nvPr/>
        </p:nvGrpSpPr>
        <p:grpSpPr>
          <a:xfrm>
            <a:off x="4024398" y="4145755"/>
            <a:ext cx="4622985" cy="738664"/>
            <a:chOff x="3808497" y="4396580"/>
            <a:chExt cx="4622985" cy="738664"/>
          </a:xfrm>
        </p:grpSpPr>
        <p:cxnSp>
          <p:nvCxnSpPr>
            <p:cNvPr id="31" name="Conector recto de flecha 30">
              <a:extLst>
                <a:ext uri="{FF2B5EF4-FFF2-40B4-BE49-F238E27FC236}">
                  <a16:creationId xmlns:a16="http://schemas.microsoft.com/office/drawing/2014/main" id="{C924B221-FCD4-2548-9E3C-02D25567D9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08497" y="4582137"/>
              <a:ext cx="1691095" cy="0"/>
            </a:xfrm>
            <a:prstGeom prst="straightConnector1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14"/>
            <p:cNvSpPr txBox="1"/>
            <p:nvPr/>
          </p:nvSpPr>
          <p:spPr>
            <a:xfrm>
              <a:off x="5319970" y="4396580"/>
              <a:ext cx="3111512" cy="738664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1400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dirty="0"/>
                <a:t>Para </a:t>
              </a:r>
              <a:r>
                <a:rPr lang="en-US" dirty="0" err="1"/>
                <a:t>mostrar</a:t>
              </a:r>
              <a:r>
                <a:rPr lang="en-US" dirty="0"/>
                <a:t> </a:t>
              </a:r>
              <a:r>
                <a:rPr lang="en-US" dirty="0" err="1"/>
                <a:t>todos</a:t>
              </a:r>
              <a:r>
                <a:rPr lang="en-US" dirty="0"/>
                <a:t> los </a:t>
              </a:r>
              <a:r>
                <a:rPr lang="en-US" dirty="0" err="1"/>
                <a:t>datos</a:t>
              </a:r>
              <a:r>
                <a:rPr lang="en-US" dirty="0"/>
                <a:t> </a:t>
              </a:r>
              <a:r>
                <a:rPr lang="en-US" dirty="0" err="1"/>
                <a:t>en</a:t>
              </a:r>
              <a:r>
                <a:rPr lang="en-US" dirty="0"/>
                <a:t> una </a:t>
              </a:r>
              <a:r>
                <a:rPr lang="en-US" dirty="0" err="1"/>
                <a:t>colección</a:t>
              </a:r>
              <a:r>
                <a:rPr lang="en-US" dirty="0"/>
                <a:t> una dimension </a:t>
              </a:r>
              <a:r>
                <a:rPr lang="en-US" dirty="0" err="1"/>
                <a:t>podemos</a:t>
              </a:r>
              <a:r>
                <a:rPr lang="en-US" dirty="0"/>
                <a:t> </a:t>
              </a:r>
              <a:r>
                <a:rPr lang="en-US" dirty="0" err="1"/>
                <a:t>usar</a:t>
              </a:r>
              <a:r>
                <a:rPr lang="en-US" dirty="0"/>
                <a:t> list()</a:t>
              </a:r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7DE4E511-DFC3-CC4D-AB18-A35B8A6AE6E7}"/>
              </a:ext>
            </a:extLst>
          </p:cNvPr>
          <p:cNvGrpSpPr/>
          <p:nvPr/>
        </p:nvGrpSpPr>
        <p:grpSpPr>
          <a:xfrm>
            <a:off x="3844776" y="5054254"/>
            <a:ext cx="4802607" cy="523220"/>
            <a:chOff x="3628875" y="5305079"/>
            <a:chExt cx="4802607" cy="523220"/>
          </a:xfrm>
        </p:grpSpPr>
        <p:cxnSp>
          <p:nvCxnSpPr>
            <p:cNvPr id="32" name="Conector recto de flecha 31">
              <a:extLst>
                <a:ext uri="{FF2B5EF4-FFF2-40B4-BE49-F238E27FC236}">
                  <a16:creationId xmlns:a16="http://schemas.microsoft.com/office/drawing/2014/main" id="{883201E7-A0A5-DC41-A485-65C37AE968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28875" y="5470807"/>
              <a:ext cx="1691095" cy="0"/>
            </a:xfrm>
            <a:prstGeom prst="straightConnector1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4"/>
            <p:cNvSpPr txBox="1"/>
            <p:nvPr/>
          </p:nvSpPr>
          <p:spPr>
            <a:xfrm>
              <a:off x="5319970" y="5305079"/>
              <a:ext cx="3111512" cy="52322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1400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dirty="0" err="1"/>
                <a:t>nunique</a:t>
              </a:r>
              <a:r>
                <a:rPr lang="en-US" dirty="0"/>
                <a:t>() </a:t>
              </a:r>
              <a:r>
                <a:rPr lang="en-US" dirty="0" err="1"/>
                <a:t>retorna</a:t>
              </a:r>
              <a:r>
                <a:rPr lang="en-US" dirty="0"/>
                <a:t> </a:t>
              </a:r>
              <a:r>
                <a:rPr lang="en-US" dirty="0" err="1"/>
                <a:t>el</a:t>
              </a:r>
              <a:r>
                <a:rPr lang="en-US" dirty="0"/>
                <a:t> </a:t>
              </a:r>
              <a:r>
                <a:rPr lang="en-US" dirty="0" err="1"/>
                <a:t>número</a:t>
              </a:r>
              <a:r>
                <a:rPr lang="en-US" dirty="0"/>
                <a:t> </a:t>
              </a:r>
              <a:r>
                <a:rPr lang="en-US" dirty="0" err="1"/>
                <a:t>entero</a:t>
              </a:r>
              <a:r>
                <a:rPr lang="en-US" dirty="0"/>
                <a:t> </a:t>
              </a:r>
              <a:r>
                <a:rPr lang="en-US" dirty="0" err="1"/>
                <a:t>único</a:t>
              </a:r>
              <a:r>
                <a:rPr lang="en-US" dirty="0"/>
                <a:t> de </a:t>
              </a:r>
              <a:r>
                <a:rPr lang="en-US" dirty="0" err="1"/>
                <a:t>valores</a:t>
              </a:r>
              <a:r>
                <a:rPr lang="en-US" dirty="0"/>
                <a:t> sin </a:t>
              </a:r>
              <a:r>
                <a:rPr lang="en-US" dirty="0" err="1"/>
                <a:t>repetición</a:t>
              </a:r>
              <a:r>
                <a:rPr lang="en-US" dirty="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22832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C7A9E3F4-1E4C-DA45-B8D3-9DDF177D9870}"/>
              </a:ext>
            </a:extLst>
          </p:cNvPr>
          <p:cNvSpPr/>
          <p:nvPr/>
        </p:nvSpPr>
        <p:spPr>
          <a:xfrm>
            <a:off x="2782209" y="2423155"/>
            <a:ext cx="2018392" cy="316090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2FADB5F-E02D-6348-A791-4BE9E367FAB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59EC090-7ABA-4686-42B2-368D36954D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Filtros</a:t>
            </a:r>
          </a:p>
        </p:txBody>
      </p:sp>
      <p:sp>
        <p:nvSpPr>
          <p:cNvPr id="4" name="Marcador de texto 1"/>
          <p:cNvSpPr>
            <a:spLocks noGrp="1"/>
          </p:cNvSpPr>
          <p:nvPr>
            <p:ph type="body" idx="4294967295"/>
          </p:nvPr>
        </p:nvSpPr>
        <p:spPr>
          <a:xfrm>
            <a:off x="468313" y="1233488"/>
            <a:ext cx="6615112" cy="361632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bank_crisis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banking_crisis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 == 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'crisis'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unique_country_crisis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bank_crisis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unique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unique_country_crisis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8" name="TextBox 14"/>
          <p:cNvSpPr txBox="1"/>
          <p:nvPr/>
        </p:nvSpPr>
        <p:spPr>
          <a:xfrm>
            <a:off x="7154742" y="2791514"/>
            <a:ext cx="1758642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600" dirty="0"/>
              <a:t>Podemos </a:t>
            </a:r>
            <a:r>
              <a:rPr lang="en-US" sz="1600" dirty="0" err="1"/>
              <a:t>colocar</a:t>
            </a:r>
            <a:r>
              <a:rPr lang="en-US" sz="1600" dirty="0"/>
              <a:t> </a:t>
            </a:r>
            <a:r>
              <a:rPr lang="en-US" sz="1600" dirty="0" err="1"/>
              <a:t>condiciones</a:t>
            </a:r>
            <a:r>
              <a:rPr lang="en-US" sz="1600" dirty="0"/>
              <a:t> para </a:t>
            </a:r>
            <a:r>
              <a:rPr lang="en-US" sz="1600" dirty="0" err="1"/>
              <a:t>buscar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vez</a:t>
            </a:r>
            <a:r>
              <a:rPr lang="en-US" sz="1600" dirty="0"/>
              <a:t> de </a:t>
            </a:r>
            <a:r>
              <a:rPr lang="en-US" sz="1600" dirty="0" err="1"/>
              <a:t>usar</a:t>
            </a:r>
            <a:r>
              <a:rPr lang="en-US" sz="1600" dirty="0"/>
              <a:t> </a:t>
            </a:r>
            <a:r>
              <a:rPr lang="en-US" sz="1600" dirty="0" err="1"/>
              <a:t>posiciones</a:t>
            </a:r>
            <a:endParaRPr lang="en-US" sz="1600" dirty="0"/>
          </a:p>
        </p:txBody>
      </p:sp>
      <p:cxnSp>
        <p:nvCxnSpPr>
          <p:cNvPr id="10" name="Conector recto de flecha 29">
            <a:extLst>
              <a:ext uri="{FF2B5EF4-FFF2-40B4-BE49-F238E27FC236}">
                <a16:creationId xmlns:a16="http://schemas.microsoft.com/office/drawing/2014/main" id="{CC9382C5-4C05-B14F-8A15-A8EA9C4B1349}"/>
              </a:ext>
            </a:extLst>
          </p:cNvPr>
          <p:cNvCxnSpPr>
            <a:cxnSpLocks/>
            <a:stCxn id="8" idx="1"/>
            <a:endCxn id="9" idx="2"/>
          </p:cNvCxnSpPr>
          <p:nvPr/>
        </p:nvCxnSpPr>
        <p:spPr>
          <a:xfrm rot="10800000">
            <a:off x="3791406" y="2739245"/>
            <a:ext cx="3363337" cy="590878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10966B8F-69FE-6D4D-B0C3-A785B6F18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49" y="4982055"/>
            <a:ext cx="8242994" cy="813836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32078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258CB6AD-EEF5-634E-82C5-45C3A7B32C52}"/>
              </a:ext>
            </a:extLst>
          </p:cNvPr>
          <p:cNvSpPr/>
          <p:nvPr/>
        </p:nvSpPr>
        <p:spPr>
          <a:xfrm>
            <a:off x="6427556" y="2397537"/>
            <a:ext cx="351263" cy="336851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8965D41-743A-3C4A-91D3-8C11D209B46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24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506879-B6BF-1640-FB09-3061AE1FA1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Filtros</a:t>
            </a:r>
          </a:p>
        </p:txBody>
      </p:sp>
      <p:sp>
        <p:nvSpPr>
          <p:cNvPr id="4" name="Marcador de texto 1"/>
          <p:cNvSpPr>
            <a:spLocks noGrp="1"/>
          </p:cNvSpPr>
          <p:nvPr>
            <p:ph type="body" idx="4294967295"/>
          </p:nvPr>
        </p:nvSpPr>
        <p:spPr>
          <a:xfrm>
            <a:off x="468313" y="1233488"/>
            <a:ext cx="7061200" cy="306387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crisis_1996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banking_crisis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 == 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'crisis'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 == 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1996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)] 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unique_country_crisis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crisis_1996[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unique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unique_country_crisis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8" name="TextBox 14"/>
          <p:cNvSpPr txBox="1"/>
          <p:nvPr/>
        </p:nvSpPr>
        <p:spPr>
          <a:xfrm>
            <a:off x="6585765" y="816284"/>
            <a:ext cx="2449377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600" dirty="0"/>
              <a:t>Podemos </a:t>
            </a:r>
            <a:r>
              <a:rPr lang="en-US" sz="1600" dirty="0" err="1"/>
              <a:t>emplear</a:t>
            </a:r>
            <a:r>
              <a:rPr lang="en-US" sz="1600" dirty="0"/>
              <a:t> </a:t>
            </a:r>
            <a:r>
              <a:rPr lang="en-US" sz="1600" dirty="0" err="1"/>
              <a:t>múltiples</a:t>
            </a:r>
            <a:r>
              <a:rPr lang="en-US" sz="1600" dirty="0"/>
              <a:t> </a:t>
            </a:r>
            <a:r>
              <a:rPr lang="en-US" sz="1600" dirty="0" err="1"/>
              <a:t>condiciones</a:t>
            </a:r>
            <a:r>
              <a:rPr lang="en-US" sz="1600" dirty="0"/>
              <a:t> </a:t>
            </a:r>
            <a:r>
              <a:rPr lang="en-US" sz="1600" dirty="0" err="1"/>
              <a:t>usando</a:t>
            </a:r>
            <a:r>
              <a:rPr lang="en-US" sz="1600" dirty="0"/>
              <a:t> &amp; (and), | (or) y </a:t>
            </a:r>
            <a:r>
              <a:rPr lang="en-US" sz="1600" dirty="0" err="1"/>
              <a:t>separando</a:t>
            </a:r>
            <a:r>
              <a:rPr lang="en-US" sz="1600" dirty="0"/>
              <a:t> </a:t>
            </a:r>
            <a:r>
              <a:rPr lang="en-US" sz="1600" b="1" dirty="0"/>
              <a:t>con </a:t>
            </a:r>
            <a:r>
              <a:rPr lang="en-US" sz="1600" b="1" dirty="0" err="1"/>
              <a:t>paréntesis</a:t>
            </a:r>
            <a:r>
              <a:rPr lang="en-US" sz="1600" dirty="0"/>
              <a:t> las </a:t>
            </a:r>
            <a:r>
              <a:rPr lang="en-US" sz="1600" dirty="0" err="1"/>
              <a:t>condiciones</a:t>
            </a:r>
            <a:endParaRPr lang="en-US" sz="1600" dirty="0"/>
          </a:p>
        </p:txBody>
      </p:sp>
      <p:cxnSp>
        <p:nvCxnSpPr>
          <p:cNvPr id="14" name="Conector recto de flecha 29">
            <a:extLst>
              <a:ext uri="{FF2B5EF4-FFF2-40B4-BE49-F238E27FC236}">
                <a16:creationId xmlns:a16="http://schemas.microsoft.com/office/drawing/2014/main" id="{4CE62D34-75B0-E749-9EFB-C912E22BFE2A}"/>
              </a:ext>
            </a:extLst>
          </p:cNvPr>
          <p:cNvCxnSpPr>
            <a:cxnSpLocks/>
            <a:stCxn id="8" idx="2"/>
            <a:endCxn id="9" idx="3"/>
          </p:cNvCxnSpPr>
          <p:nvPr/>
        </p:nvCxnSpPr>
        <p:spPr>
          <a:xfrm rot="5400000">
            <a:off x="7081517" y="1837026"/>
            <a:ext cx="426240" cy="1031635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C21FEC5-9CC9-A043-BCAF-945CB7E5522B}"/>
              </a:ext>
            </a:extLst>
          </p:cNvPr>
          <p:cNvGrpSpPr/>
          <p:nvPr/>
        </p:nvGrpSpPr>
        <p:grpSpPr>
          <a:xfrm>
            <a:off x="743474" y="4550112"/>
            <a:ext cx="7217185" cy="1824993"/>
            <a:chOff x="743474" y="4550112"/>
            <a:chExt cx="7217185" cy="1824993"/>
          </a:xfrm>
        </p:grpSpPr>
        <p:sp>
          <p:nvSpPr>
            <p:cNvPr id="13" name="TextBox 14">
              <a:extLst>
                <a:ext uri="{FF2B5EF4-FFF2-40B4-BE49-F238E27FC236}">
                  <a16:creationId xmlns:a16="http://schemas.microsoft.com/office/drawing/2014/main" id="{249A85D7-F948-A542-97CD-97C0D38185AA}"/>
                </a:ext>
              </a:extLst>
            </p:cNvPr>
            <p:cNvSpPr txBox="1"/>
            <p:nvPr/>
          </p:nvSpPr>
          <p:spPr>
            <a:xfrm>
              <a:off x="743474" y="5544108"/>
              <a:ext cx="3534054" cy="830997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1400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pPr marL="758825"/>
              <a:r>
                <a:rPr lang="en-US" sz="1600" dirty="0"/>
                <a:t>El </a:t>
              </a:r>
              <a:r>
                <a:rPr lang="en-US" sz="1600" dirty="0" err="1"/>
                <a:t>operador</a:t>
              </a:r>
              <a:r>
                <a:rPr lang="en-US" sz="1600" dirty="0"/>
                <a:t> &amp; </a:t>
              </a:r>
              <a:r>
                <a:rPr lang="en-US" sz="1600" dirty="0" err="1"/>
                <a:t>significa</a:t>
              </a:r>
              <a:r>
                <a:rPr lang="en-US" sz="1600" dirty="0"/>
                <a:t> bitwise and, y el </a:t>
              </a:r>
              <a:r>
                <a:rPr lang="en-US" sz="1600" dirty="0" err="1"/>
                <a:t>operador</a:t>
              </a:r>
              <a:r>
                <a:rPr lang="en-US" sz="1600" dirty="0"/>
                <a:t> | </a:t>
              </a:r>
              <a:r>
                <a:rPr lang="en-US" sz="1600" dirty="0" err="1"/>
                <a:t>realiza</a:t>
              </a:r>
              <a:r>
                <a:rPr lang="en-US" sz="1600" dirty="0"/>
                <a:t> bitwise or.</a:t>
              </a:r>
            </a:p>
          </p:txBody>
        </p:sp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480D6629-CC4F-504A-BB30-0B520510DE09}"/>
                </a:ext>
              </a:extLst>
            </p:cNvPr>
            <p:cNvGrpSpPr/>
            <p:nvPr/>
          </p:nvGrpSpPr>
          <p:grpSpPr>
            <a:xfrm>
              <a:off x="4772604" y="4550112"/>
              <a:ext cx="3188055" cy="1710495"/>
              <a:chOff x="4772604" y="4550112"/>
              <a:chExt cx="3188055" cy="1710495"/>
            </a:xfrm>
          </p:grpSpPr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A6CA9F47-3136-9947-B3AA-4E77755A8922}"/>
                  </a:ext>
                </a:extLst>
              </p:cNvPr>
              <p:cNvSpPr txBox="1"/>
              <p:nvPr/>
            </p:nvSpPr>
            <p:spPr>
              <a:xfrm>
                <a:off x="7094427" y="4550112"/>
                <a:ext cx="665207" cy="261610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s-CL" sz="1050" dirty="0">
                    <a:solidFill>
                      <a:schemeClr val="bg1"/>
                    </a:solidFill>
                    <a:latin typeface="+mj-lt"/>
                  </a:rPr>
                  <a:t>ejemplo</a:t>
                </a:r>
              </a:p>
            </p:txBody>
          </p:sp>
          <p:sp>
            <p:nvSpPr>
              <p:cNvPr id="10" name="Llamada rectangular redondeada 9">
                <a:extLst>
                  <a:ext uri="{FF2B5EF4-FFF2-40B4-BE49-F238E27FC236}">
                    <a16:creationId xmlns:a16="http://schemas.microsoft.com/office/drawing/2014/main" id="{D62FD301-FD3E-FF48-A0AF-AAE22A81DB11}"/>
                  </a:ext>
                </a:extLst>
              </p:cNvPr>
              <p:cNvSpPr/>
              <p:nvPr/>
            </p:nvSpPr>
            <p:spPr>
              <a:xfrm>
                <a:off x="4772604" y="4781430"/>
                <a:ext cx="3188055" cy="1479177"/>
              </a:xfrm>
              <a:prstGeom prst="wedgeRoundRectCallout">
                <a:avLst>
                  <a:gd name="adj1" fmla="val -69410"/>
                  <a:gd name="adj2" fmla="val 29167"/>
                  <a:gd name="adj3" fmla="val 16667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/>
              </a:p>
            </p:txBody>
          </p:sp>
          <p:sp>
            <p:nvSpPr>
              <p:cNvPr id="16" name="Corchetes 15">
                <a:extLst>
                  <a:ext uri="{FF2B5EF4-FFF2-40B4-BE49-F238E27FC236}">
                    <a16:creationId xmlns:a16="http://schemas.microsoft.com/office/drawing/2014/main" id="{DCB0C75E-FCA2-C542-A852-74E714EEB9A3}"/>
                  </a:ext>
                </a:extLst>
              </p:cNvPr>
              <p:cNvSpPr/>
              <p:nvPr/>
            </p:nvSpPr>
            <p:spPr>
              <a:xfrm>
                <a:off x="4917413" y="4969922"/>
                <a:ext cx="665206" cy="1148371"/>
              </a:xfrm>
              <a:prstGeom prst="bracketPair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 anchorCtr="0"/>
              <a:lstStyle/>
              <a:p>
                <a:pPr algn="ctr"/>
                <a:r>
                  <a:rPr lang="es-CL" sz="1600" dirty="0"/>
                  <a:t>true</a:t>
                </a:r>
              </a:p>
              <a:p>
                <a:pPr algn="ctr"/>
                <a:r>
                  <a:rPr lang="es-CL" sz="1600" dirty="0"/>
                  <a:t>true</a:t>
                </a:r>
              </a:p>
              <a:p>
                <a:pPr algn="ctr"/>
                <a:r>
                  <a:rPr lang="es-CL" sz="1600" dirty="0"/>
                  <a:t>true</a:t>
                </a:r>
              </a:p>
              <a:p>
                <a:pPr algn="ctr"/>
                <a:r>
                  <a:rPr lang="es-CL" sz="1600" dirty="0"/>
                  <a:t>false</a:t>
                </a:r>
              </a:p>
            </p:txBody>
          </p:sp>
          <p:sp>
            <p:nvSpPr>
              <p:cNvPr id="17" name="Corchetes 16">
                <a:extLst>
                  <a:ext uri="{FF2B5EF4-FFF2-40B4-BE49-F238E27FC236}">
                    <a16:creationId xmlns:a16="http://schemas.microsoft.com/office/drawing/2014/main" id="{E6C4B504-C455-024F-8928-B0C002D3ED2E}"/>
                  </a:ext>
                </a:extLst>
              </p:cNvPr>
              <p:cNvSpPr/>
              <p:nvPr/>
            </p:nvSpPr>
            <p:spPr>
              <a:xfrm>
                <a:off x="5937982" y="4969922"/>
                <a:ext cx="665206" cy="1148371"/>
              </a:xfrm>
              <a:prstGeom prst="bracketPair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 anchorCtr="0"/>
              <a:lstStyle/>
              <a:p>
                <a:pPr algn="ctr"/>
                <a:r>
                  <a:rPr lang="es-CL" sz="1600" dirty="0"/>
                  <a:t>true</a:t>
                </a:r>
              </a:p>
              <a:p>
                <a:pPr algn="ctr"/>
                <a:r>
                  <a:rPr lang="es-CL" sz="1600" dirty="0"/>
                  <a:t>false</a:t>
                </a:r>
              </a:p>
              <a:p>
                <a:pPr algn="ctr"/>
                <a:r>
                  <a:rPr lang="es-CL" sz="1600" dirty="0"/>
                  <a:t>true</a:t>
                </a:r>
              </a:p>
              <a:p>
                <a:pPr algn="ctr"/>
                <a:r>
                  <a:rPr lang="es-CL" sz="1600" dirty="0"/>
                  <a:t>false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1F05CCF4-C8AA-8140-B6A9-BD0FA1AF3F4F}"/>
                  </a:ext>
                </a:extLst>
              </p:cNvPr>
              <p:cNvSpPr txBox="1"/>
              <p:nvPr/>
            </p:nvSpPr>
            <p:spPr>
              <a:xfrm>
                <a:off x="6585765" y="5407579"/>
                <a:ext cx="4717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L" dirty="0"/>
                  <a:t>=</a:t>
                </a:r>
              </a:p>
            </p:txBody>
          </p:sp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FE90D1FC-1694-4543-BC00-B2E34EB3747D}"/>
                  </a:ext>
                </a:extLst>
              </p:cNvPr>
              <p:cNvSpPr txBox="1"/>
              <p:nvPr/>
            </p:nvSpPr>
            <p:spPr>
              <a:xfrm>
                <a:off x="5518448" y="5407579"/>
                <a:ext cx="4717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L" dirty="0"/>
                  <a:t>&amp;</a:t>
                </a:r>
              </a:p>
            </p:txBody>
          </p:sp>
          <p:sp>
            <p:nvSpPr>
              <p:cNvPr id="20" name="Corchetes 19">
                <a:extLst>
                  <a:ext uri="{FF2B5EF4-FFF2-40B4-BE49-F238E27FC236}">
                    <a16:creationId xmlns:a16="http://schemas.microsoft.com/office/drawing/2014/main" id="{382CECD3-9AFD-6A47-9485-F16E0BAF9D55}"/>
                  </a:ext>
                </a:extLst>
              </p:cNvPr>
              <p:cNvSpPr/>
              <p:nvPr/>
            </p:nvSpPr>
            <p:spPr>
              <a:xfrm>
                <a:off x="7094429" y="4969922"/>
                <a:ext cx="665206" cy="1148371"/>
              </a:xfrm>
              <a:prstGeom prst="bracketPair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 anchorCtr="0"/>
              <a:lstStyle/>
              <a:p>
                <a:pPr algn="ctr"/>
                <a:r>
                  <a:rPr lang="es-CL" sz="1600" dirty="0"/>
                  <a:t>true</a:t>
                </a:r>
              </a:p>
              <a:p>
                <a:pPr algn="ctr"/>
                <a:r>
                  <a:rPr lang="es-CL" sz="1600" dirty="0"/>
                  <a:t>false</a:t>
                </a:r>
              </a:p>
              <a:p>
                <a:pPr algn="ctr"/>
                <a:r>
                  <a:rPr lang="es-CL" sz="1600" dirty="0"/>
                  <a:t>true</a:t>
                </a:r>
              </a:p>
              <a:p>
                <a:pPr algn="ctr"/>
                <a:r>
                  <a:rPr lang="es-CL" sz="1600" dirty="0"/>
                  <a:t>false</a:t>
                </a:r>
              </a:p>
            </p:txBody>
          </p:sp>
          <p:cxnSp>
            <p:nvCxnSpPr>
              <p:cNvPr id="24" name="Conector recto de flecha 23">
                <a:extLst>
                  <a:ext uri="{FF2B5EF4-FFF2-40B4-BE49-F238E27FC236}">
                    <a16:creationId xmlns:a16="http://schemas.microsoft.com/office/drawing/2014/main" id="{FF30DACC-CCB2-1343-8520-33BEB29D24CA}"/>
                  </a:ext>
                </a:extLst>
              </p:cNvPr>
              <p:cNvCxnSpPr/>
              <p:nvPr/>
            </p:nvCxnSpPr>
            <p:spPr>
              <a:xfrm>
                <a:off x="5437015" y="5190565"/>
                <a:ext cx="605197" cy="0"/>
              </a:xfrm>
              <a:prstGeom prst="straightConnector1">
                <a:avLst/>
              </a:prstGeom>
              <a:ln w="9525" cap="rnd">
                <a:solidFill>
                  <a:srgbClr val="00B0F0"/>
                </a:solidFill>
                <a:prstDash val="dash"/>
                <a:tailEnd type="arrow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cto de flecha 24">
                <a:extLst>
                  <a:ext uri="{FF2B5EF4-FFF2-40B4-BE49-F238E27FC236}">
                    <a16:creationId xmlns:a16="http://schemas.microsoft.com/office/drawing/2014/main" id="{32EC911B-37BD-6C48-A4AC-311D50359B73}"/>
                  </a:ext>
                </a:extLst>
              </p:cNvPr>
              <p:cNvCxnSpPr/>
              <p:nvPr/>
            </p:nvCxnSpPr>
            <p:spPr>
              <a:xfrm>
                <a:off x="6489232" y="5190565"/>
                <a:ext cx="605197" cy="0"/>
              </a:xfrm>
              <a:prstGeom prst="straightConnector1">
                <a:avLst/>
              </a:prstGeom>
              <a:ln w="9525" cap="rnd">
                <a:solidFill>
                  <a:srgbClr val="00B0F0"/>
                </a:solidFill>
                <a:prstDash val="dash"/>
                <a:tailEnd type="arrow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2" name="Picture 13" descr="danger.png">
            <a:extLst>
              <a:ext uri="{FF2B5EF4-FFF2-40B4-BE49-F238E27FC236}">
                <a16:creationId xmlns:a16="http://schemas.microsoft.com/office/drawing/2014/main" id="{86D0475C-EC47-A630-D6EE-9D6901FC3F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40" y="5574801"/>
            <a:ext cx="605281" cy="60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111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C6EEAD4D-6308-6C47-8B67-65C583A8720E}"/>
              </a:ext>
            </a:extLst>
          </p:cNvPr>
          <p:cNvSpPr/>
          <p:nvPr/>
        </p:nvSpPr>
        <p:spPr>
          <a:xfrm>
            <a:off x="4572000" y="2705550"/>
            <a:ext cx="1602770" cy="316090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CF5B397-4981-D94C-B4E3-E32AD1D7021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82F07E-39F0-694E-D48B-03AEF1FA91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Filtros</a:t>
            </a:r>
          </a:p>
        </p:txBody>
      </p:sp>
      <p:sp>
        <p:nvSpPr>
          <p:cNvPr id="4" name="Marcador de texto 1"/>
          <p:cNvSpPr>
            <a:spLocks noGrp="1"/>
          </p:cNvSpPr>
          <p:nvPr>
            <p:ph type="body" idx="4294967295"/>
          </p:nvPr>
        </p:nvSpPr>
        <p:spPr>
          <a:xfrm>
            <a:off x="468313" y="1233488"/>
            <a:ext cx="7194550" cy="3408362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as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filter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inflation_crises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fillna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none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 !=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none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unique_country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filter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unique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unique_country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8" name="TextBox 14"/>
          <p:cNvSpPr txBox="1"/>
          <p:nvPr/>
        </p:nvSpPr>
        <p:spPr>
          <a:xfrm>
            <a:off x="7063937" y="909419"/>
            <a:ext cx="1838570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Podemos </a:t>
            </a:r>
            <a:r>
              <a:rPr lang="en-US" dirty="0" err="1"/>
              <a:t>usar</a:t>
            </a:r>
            <a:r>
              <a:rPr lang="en-US" dirty="0"/>
              <a:t> la </a:t>
            </a:r>
            <a:r>
              <a:rPr lang="en-US" dirty="0" err="1"/>
              <a:t>función</a:t>
            </a:r>
            <a:r>
              <a:rPr lang="en-US" dirty="0"/>
              <a:t> </a:t>
            </a:r>
            <a:r>
              <a:rPr lang="en-US" dirty="0" err="1"/>
              <a:t>fillna</a:t>
            </a:r>
            <a:r>
              <a:rPr lang="en-US" dirty="0"/>
              <a:t>() para </a:t>
            </a:r>
            <a:r>
              <a:rPr lang="en-US" dirty="0" err="1"/>
              <a:t>darle</a:t>
            </a:r>
            <a:r>
              <a:rPr lang="en-US" dirty="0"/>
              <a:t> un valor a los que no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medalla</a:t>
            </a:r>
            <a:r>
              <a:rPr lang="en-US" dirty="0"/>
              <a:t> y </a:t>
            </a:r>
            <a:r>
              <a:rPr lang="en-US" dirty="0" err="1"/>
              <a:t>luego</a:t>
            </a:r>
            <a:r>
              <a:rPr lang="en-US" dirty="0"/>
              <a:t> </a:t>
            </a:r>
            <a:r>
              <a:rPr lang="en-US" dirty="0" err="1"/>
              <a:t>comparar</a:t>
            </a:r>
            <a:r>
              <a:rPr lang="en-US" dirty="0"/>
              <a:t> contra ese valor</a:t>
            </a:r>
          </a:p>
        </p:txBody>
      </p:sp>
      <p:cxnSp>
        <p:nvCxnSpPr>
          <p:cNvPr id="10" name="Conector recto de flecha 29">
            <a:extLst>
              <a:ext uri="{FF2B5EF4-FFF2-40B4-BE49-F238E27FC236}">
                <a16:creationId xmlns:a16="http://schemas.microsoft.com/office/drawing/2014/main" id="{DE648133-0F98-B149-A739-2B1E73289D5F}"/>
              </a:ext>
            </a:extLst>
          </p:cNvPr>
          <p:cNvCxnSpPr>
            <a:cxnSpLocks/>
            <a:stCxn id="8" idx="1"/>
            <a:endCxn id="9" idx="0"/>
          </p:cNvCxnSpPr>
          <p:nvPr/>
        </p:nvCxnSpPr>
        <p:spPr>
          <a:xfrm rot="10800000" flipV="1">
            <a:off x="5373385" y="1601916"/>
            <a:ext cx="1690552" cy="1103633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F58BA392-3F36-F24B-8887-36A743249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5002220"/>
            <a:ext cx="8059058" cy="79567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84106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D15ADFF7-7897-AA46-9FD0-97379FBAD22B}"/>
              </a:ext>
            </a:extLst>
          </p:cNvPr>
          <p:cNvSpPr/>
          <p:nvPr/>
        </p:nvSpPr>
        <p:spPr>
          <a:xfrm>
            <a:off x="2369266" y="4183267"/>
            <a:ext cx="1750672" cy="316090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46AADFB-AE6D-6840-97B6-6E5823DBEB5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26</a:t>
            </a:fld>
            <a:endParaRPr lang="es-CL"/>
          </a:p>
        </p:txBody>
      </p:sp>
      <p:sp>
        <p:nvSpPr>
          <p:cNvPr id="11" name="Marcador de pie de página 10">
            <a:extLst>
              <a:ext uri="{FF2B5EF4-FFF2-40B4-BE49-F238E27FC236}">
                <a16:creationId xmlns:a16="http://schemas.microsoft.com/office/drawing/2014/main" id="{BF36A364-6463-296C-9B8D-B242B37DB1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¿Es lo mismo?</a:t>
            </a:r>
          </a:p>
        </p:txBody>
      </p:sp>
      <p:sp>
        <p:nvSpPr>
          <p:cNvPr id="4" name="Marcador de texto 1"/>
          <p:cNvSpPr>
            <a:spLocks noGrp="1"/>
          </p:cNvSpPr>
          <p:nvPr>
            <p:ph type="body" idx="4294967295"/>
          </p:nvPr>
        </p:nvSpPr>
        <p:spPr>
          <a:xfrm>
            <a:off x="468313" y="1233488"/>
            <a:ext cx="7928768" cy="4503737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as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')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option_1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inflation_crises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fillna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none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 !=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none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option_2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inflation_crises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]==0) |</a:t>
            </a: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inflation_crises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]==1) ] 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(option_1.equals(option_2))</a:t>
            </a:r>
          </a:p>
        </p:txBody>
      </p:sp>
      <p:grpSp>
        <p:nvGrpSpPr>
          <p:cNvPr id="5" name="Group 11"/>
          <p:cNvGrpSpPr/>
          <p:nvPr/>
        </p:nvGrpSpPr>
        <p:grpSpPr>
          <a:xfrm rot="16200000">
            <a:off x="3143446" y="4651883"/>
            <a:ext cx="460510" cy="176005"/>
            <a:chOff x="5892887" y="1839532"/>
            <a:chExt cx="460510" cy="283457"/>
          </a:xfrm>
        </p:grpSpPr>
        <p:sp>
          <p:nvSpPr>
            <p:cNvPr id="6" name="Pentagon 12"/>
            <p:cNvSpPr/>
            <p:nvPr/>
          </p:nvSpPr>
          <p:spPr>
            <a:xfrm>
              <a:off x="5892887" y="1839532"/>
              <a:ext cx="327831" cy="283456"/>
            </a:xfrm>
            <a:prstGeom prst="homePlate">
              <a:avLst>
                <a:gd name="adj" fmla="val 37017"/>
              </a:avLst>
            </a:prstGeom>
            <a:pattFill prst="dkUpDiag">
              <a:fgClr>
                <a:schemeClr val="accent1">
                  <a:lumMod val="75000"/>
                </a:schemeClr>
              </a:fgClr>
              <a:bgClr>
                <a:prstClr val="white"/>
              </a:bgClr>
            </a:patt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Chevron 13"/>
            <p:cNvSpPr/>
            <p:nvPr/>
          </p:nvSpPr>
          <p:spPr>
            <a:xfrm>
              <a:off x="6114254" y="1839533"/>
              <a:ext cx="239143" cy="283456"/>
            </a:xfrm>
            <a:prstGeom prst="chevron">
              <a:avLst>
                <a:gd name="adj" fmla="val 34488"/>
              </a:avLst>
            </a:prstGeom>
            <a:solidFill>
              <a:srgbClr val="0070C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TextBox 14"/>
          <p:cNvSpPr txBox="1"/>
          <p:nvPr/>
        </p:nvSpPr>
        <p:spPr>
          <a:xfrm>
            <a:off x="1195799" y="4943974"/>
            <a:ext cx="4531807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600" dirty="0"/>
              <a:t>La </a:t>
            </a:r>
            <a:r>
              <a:rPr lang="en-US" sz="1600" dirty="0" err="1"/>
              <a:t>función</a:t>
            </a:r>
            <a:r>
              <a:rPr lang="en-US" sz="1600" dirty="0"/>
              <a:t> equals() </a:t>
            </a:r>
            <a:r>
              <a:rPr lang="en-US" sz="1600" dirty="0" err="1"/>
              <a:t>permite</a:t>
            </a:r>
            <a:r>
              <a:rPr lang="en-US" sz="1600" dirty="0"/>
              <a:t> </a:t>
            </a:r>
            <a:r>
              <a:rPr lang="en-US" sz="1600" dirty="0" err="1"/>
              <a:t>ver</a:t>
            </a:r>
            <a:r>
              <a:rPr lang="en-US" sz="1600" dirty="0"/>
              <a:t> </a:t>
            </a:r>
            <a:r>
              <a:rPr lang="en-US" sz="1600" dirty="0" err="1"/>
              <a:t>si</a:t>
            </a:r>
            <a:r>
              <a:rPr lang="en-US" sz="1600" dirty="0"/>
              <a:t> 2 </a:t>
            </a:r>
            <a:r>
              <a:rPr lang="en-US" sz="1600" dirty="0" err="1"/>
              <a:t>dataframes</a:t>
            </a:r>
            <a:r>
              <a:rPr lang="en-US" sz="1600" dirty="0"/>
              <a:t> </a:t>
            </a:r>
            <a:r>
              <a:rPr lang="en-US" sz="1600" dirty="0" err="1"/>
              <a:t>tienen</a:t>
            </a:r>
            <a:r>
              <a:rPr lang="en-US" sz="1600" dirty="0"/>
              <a:t> los </a:t>
            </a:r>
            <a:r>
              <a:rPr lang="en-US" sz="1600" dirty="0" err="1"/>
              <a:t>mismos</a:t>
            </a:r>
            <a:r>
              <a:rPr lang="en-US" sz="1600" dirty="0"/>
              <a:t> </a:t>
            </a:r>
            <a:r>
              <a:rPr lang="en-US" sz="1600" dirty="0" err="1"/>
              <a:t>datos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821957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0A90D3B-3413-DA40-A112-9444538997A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27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7C59E7-6D17-8779-F7D7-F754EAF16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Ahora tú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6DF89FB-A994-0742-A232-3A9DE1361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32" y="1052317"/>
            <a:ext cx="7786047" cy="150582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756035D-A293-FF49-824B-786EF579D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05" y="2660346"/>
            <a:ext cx="7908670" cy="3283253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B476769F-DBB2-6D4D-B9E9-178474294726}"/>
              </a:ext>
            </a:extLst>
          </p:cNvPr>
          <p:cNvSpPr/>
          <p:nvPr/>
        </p:nvSpPr>
        <p:spPr>
          <a:xfrm>
            <a:off x="638620" y="6157131"/>
            <a:ext cx="79086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400" i="1" dirty="0">
                <a:solidFill>
                  <a:srgbClr val="FF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fuente: </a:t>
            </a:r>
            <a:r>
              <a:rPr lang="es-ES_tradnl" sz="1400" dirty="0"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s-ES_tradnl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www.kaggle.com</a:t>
            </a:r>
            <a:r>
              <a:rPr lang="es-ES_tradnl" sz="1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s-ES_tradnl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chirin</a:t>
            </a:r>
            <a:r>
              <a:rPr lang="es-ES_tradnl" sz="1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s-ES_tradnl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africa</a:t>
            </a:r>
            <a:r>
              <a:rPr lang="es-ES_tradnl" sz="14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s-ES_tradnl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economic</a:t>
            </a:r>
            <a:r>
              <a:rPr lang="es-ES_tradnl" sz="14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s-ES_tradnl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banking</a:t>
            </a:r>
            <a:r>
              <a:rPr lang="es-ES_tradnl" sz="1400" dirty="0">
                <a:latin typeface="Calibri" panose="020F0502020204030204" pitchFamily="34" charset="0"/>
                <a:cs typeface="Calibri" panose="020F0502020204030204" pitchFamily="34" charset="0"/>
              </a:rPr>
              <a:t>-and-</a:t>
            </a:r>
            <a:r>
              <a:rPr lang="es-ES_tradnl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systemic</a:t>
            </a:r>
            <a:r>
              <a:rPr lang="es-ES_tradnl" sz="1400" dirty="0">
                <a:latin typeface="Calibri" panose="020F0502020204030204" pitchFamily="34" charset="0"/>
                <a:cs typeface="Calibri" panose="020F0502020204030204" pitchFamily="34" charset="0"/>
              </a:rPr>
              <a:t>-crisis-data</a:t>
            </a:r>
          </a:p>
        </p:txBody>
      </p:sp>
    </p:spTree>
    <p:extLst>
      <p:ext uri="{BB962C8B-B14F-4D97-AF65-F5344CB8AC3E}">
        <p14:creationId xmlns:p14="http://schemas.microsoft.com/office/powerpoint/2010/main" val="2514043224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17A4A367-111C-A34A-BA2C-149180F207D7}"/>
              </a:ext>
            </a:extLst>
          </p:cNvPr>
          <p:cNvSpPr/>
          <p:nvPr/>
        </p:nvSpPr>
        <p:spPr>
          <a:xfrm>
            <a:off x="1145827" y="2800047"/>
            <a:ext cx="7048435" cy="9244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0A90D3B-3413-DA40-A112-9444538997A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28</a:t>
            </a:fld>
            <a:endParaRPr lang="es-CL"/>
          </a:p>
        </p:txBody>
      </p:sp>
      <p:sp>
        <p:nvSpPr>
          <p:cNvPr id="11" name="Marcador de pie de página 10">
            <a:extLst>
              <a:ext uri="{FF2B5EF4-FFF2-40B4-BE49-F238E27FC236}">
                <a16:creationId xmlns:a16="http://schemas.microsoft.com/office/drawing/2014/main" id="{35B2729A-6D19-94E3-AA5E-5A98CD9763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Ahora tú</a:t>
            </a:r>
          </a:p>
        </p:txBody>
      </p:sp>
      <p:pic>
        <p:nvPicPr>
          <p:cNvPr id="4" name="Shape 182" descr="stopwatch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6394" y="1406838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hape 183"/>
          <p:cNvSpPr txBox="1"/>
          <p:nvPr/>
        </p:nvSpPr>
        <p:spPr>
          <a:xfrm>
            <a:off x="1145827" y="1457567"/>
            <a:ext cx="2972601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5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sp>
        <p:nvSpPr>
          <p:cNvPr id="6" name="Shape 184"/>
          <p:cNvSpPr/>
          <p:nvPr/>
        </p:nvSpPr>
        <p:spPr>
          <a:xfrm>
            <a:off x="1176016" y="1950307"/>
            <a:ext cx="7018246" cy="468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CL" dirty="0">
                <a:solidFill>
                  <a:srgbClr val="0733FF"/>
                </a:solidFill>
                <a:latin typeface="Calibri" panose="020F0502020204030204" pitchFamily="34" charset="0"/>
              </a:rPr>
              <a:t>Muestre los nombres </a:t>
            </a:r>
            <a:r>
              <a:rPr lang="es-CL" dirty="0">
                <a:latin typeface="Calibri" panose="020F0502020204030204" pitchFamily="34" charset="0"/>
              </a:rPr>
              <a:t>(sin repetir) de los países que hayan estado en crisis y </a:t>
            </a:r>
            <a:r>
              <a:rPr lang="es-CL">
                <a:latin typeface="Calibri" panose="020F0502020204030204" pitchFamily="34" charset="0"/>
              </a:rPr>
              <a:t>sean </a:t>
            </a:r>
            <a:r>
              <a:rPr lang="es-CL">
                <a:solidFill>
                  <a:srgbClr val="0733FF"/>
                </a:solidFill>
                <a:latin typeface="Calibri" panose="020F0502020204030204" pitchFamily="34" charset="0"/>
              </a:rPr>
              <a:t>independientes </a:t>
            </a:r>
            <a:r>
              <a:rPr lang="es-CL">
                <a:latin typeface="Calibri" panose="020F0502020204030204" pitchFamily="34" charset="0"/>
              </a:rPr>
              <a:t>con </a:t>
            </a:r>
            <a:r>
              <a:rPr lang="es-CL" dirty="0">
                <a:latin typeface="Calibri" panose="020F0502020204030204" pitchFamily="34" charset="0"/>
              </a:rPr>
              <a:t>una </a:t>
            </a:r>
            <a:r>
              <a:rPr lang="es-CL" dirty="0">
                <a:solidFill>
                  <a:srgbClr val="0733FF"/>
                </a:solidFill>
                <a:latin typeface="Calibri" panose="020F0502020204030204" pitchFamily="34" charset="0"/>
              </a:rPr>
              <a:t>fecha posterior a 1980</a:t>
            </a:r>
            <a:endParaRPr lang="es-CL" sz="1500" dirty="0">
              <a:solidFill>
                <a:srgbClr val="0733FF"/>
              </a:solidFill>
              <a:latin typeface="Calibri"/>
              <a:ea typeface="Gill Sans"/>
              <a:cs typeface="Calibri"/>
              <a:sym typeface="Gill San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ABB4A5F-CCC7-6645-BFA5-8CA41DE1AFCC}"/>
              </a:ext>
            </a:extLst>
          </p:cNvPr>
          <p:cNvSpPr/>
          <p:nvPr/>
        </p:nvSpPr>
        <p:spPr>
          <a:xfrm>
            <a:off x="1266825" y="2961714"/>
            <a:ext cx="35040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</a:rPr>
              <a:t>country - </a:t>
            </a:r>
            <a:r>
              <a:rPr lang="en-US" sz="1600" dirty="0" err="1">
                <a:latin typeface="Calibri" panose="020F0502020204030204" pitchFamily="34" charset="0"/>
              </a:rPr>
              <a:t>Nombre</a:t>
            </a:r>
            <a:r>
              <a:rPr lang="en-US" sz="1600" dirty="0">
                <a:latin typeface="Calibri" panose="020F0502020204030204" pitchFamily="34" charset="0"/>
              </a:rPr>
              <a:t> de </a:t>
            </a:r>
            <a:r>
              <a:rPr lang="en-US" sz="1600" dirty="0" err="1">
                <a:latin typeface="Calibri" panose="020F0502020204030204" pitchFamily="34" charset="0"/>
              </a:rPr>
              <a:t>países</a:t>
            </a:r>
            <a:endParaRPr lang="en-US" sz="1600" dirty="0">
              <a:latin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</a:rPr>
              <a:t>independence  (0, 1)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E209359-1A41-B14E-84F2-250A56307A49}"/>
              </a:ext>
            </a:extLst>
          </p:cNvPr>
          <p:cNvSpPr/>
          <p:nvPr/>
        </p:nvSpPr>
        <p:spPr>
          <a:xfrm>
            <a:off x="4491055" y="2961714"/>
            <a:ext cx="33109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</a:rPr>
              <a:t>Year (</a:t>
            </a:r>
            <a:r>
              <a:rPr lang="en-US" sz="1600" dirty="0" err="1">
                <a:latin typeface="Calibri" panose="020F0502020204030204" pitchFamily="34" charset="0"/>
              </a:rPr>
              <a:t>Año</a:t>
            </a:r>
            <a:r>
              <a:rPr lang="en-US" sz="1600" dirty="0">
                <a:latin typeface="Calibri" panose="020F0502020204030204" pitchFamily="34" charset="0"/>
              </a:rPr>
              <a:t> de la </a:t>
            </a:r>
            <a:r>
              <a:rPr lang="en-US" sz="1600" dirty="0" err="1">
                <a:latin typeface="Calibri" panose="020F0502020204030204" pitchFamily="34" charset="0"/>
              </a:rPr>
              <a:t>muestra</a:t>
            </a:r>
            <a:r>
              <a:rPr lang="en-US" sz="1600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3D59846-BB43-7D4F-8C9B-2893659C06A2}"/>
              </a:ext>
            </a:extLst>
          </p:cNvPr>
          <p:cNvSpPr txBox="1"/>
          <p:nvPr/>
        </p:nvSpPr>
        <p:spPr>
          <a:xfrm>
            <a:off x="1176016" y="5497697"/>
            <a:ext cx="3765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ES_tradn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ES_tradnl" dirty="0" err="1">
                <a:latin typeface="Consolas" panose="020B0609020204030204" pitchFamily="49" charset="0"/>
                <a:cs typeface="Consolas" panose="020B0609020204030204" pitchFamily="49" charset="0"/>
              </a:rPr>
              <a:t>unique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E415E06-7F84-C643-8F9A-9B5AE9F51A8D}"/>
              </a:ext>
            </a:extLst>
          </p:cNvPr>
          <p:cNvSpPr txBox="1"/>
          <p:nvPr/>
        </p:nvSpPr>
        <p:spPr>
          <a:xfrm>
            <a:off x="1176016" y="4631183"/>
            <a:ext cx="4245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ES_tradn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banking_crisis</a:t>
            </a:r>
            <a:r>
              <a:rPr lang="es-ES_tradn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]==</a:t>
            </a:r>
            <a:r>
              <a:rPr lang="es-ES_tradn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'crisis'</a:t>
            </a:r>
            <a:endParaRPr lang="es-ES_tradnl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E05E685-50A0-324E-A901-89D2A3183B34}"/>
              </a:ext>
            </a:extLst>
          </p:cNvPr>
          <p:cNvSpPr txBox="1"/>
          <p:nvPr/>
        </p:nvSpPr>
        <p:spPr>
          <a:xfrm>
            <a:off x="1176016" y="5064440"/>
            <a:ext cx="3765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ES_tradn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independece</a:t>
            </a:r>
            <a:r>
              <a:rPr lang="es-ES_tradn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]==</a:t>
            </a:r>
            <a:r>
              <a:rPr lang="es-ES_tradnl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F3D9265-804E-C24A-BEA1-BE387BF3AC69}"/>
              </a:ext>
            </a:extLst>
          </p:cNvPr>
          <p:cNvSpPr txBox="1"/>
          <p:nvPr/>
        </p:nvSpPr>
        <p:spPr>
          <a:xfrm>
            <a:off x="1176016" y="4199984"/>
            <a:ext cx="3066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¿qué funciones debo conocer?</a:t>
            </a:r>
          </a:p>
        </p:txBody>
      </p:sp>
      <p:pic>
        <p:nvPicPr>
          <p:cNvPr id="26" name="Picture 20" descr="Picture 20">
            <a:extLst>
              <a:ext uri="{FF2B5EF4-FFF2-40B4-BE49-F238E27FC236}">
                <a16:creationId xmlns:a16="http://schemas.microsoft.com/office/drawing/2014/main" id="{A9BF911D-118A-964A-B9DD-F07375EAB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94" y="4144747"/>
            <a:ext cx="576001" cy="57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Cerrar llave 26">
            <a:extLst>
              <a:ext uri="{FF2B5EF4-FFF2-40B4-BE49-F238E27FC236}">
                <a16:creationId xmlns:a16="http://schemas.microsoft.com/office/drawing/2014/main" id="{A64095F6-C75C-994D-82FF-756D5787472A}"/>
              </a:ext>
            </a:extLst>
          </p:cNvPr>
          <p:cNvSpPr/>
          <p:nvPr/>
        </p:nvSpPr>
        <p:spPr>
          <a:xfrm>
            <a:off x="4941484" y="4519947"/>
            <a:ext cx="261257" cy="1171889"/>
          </a:xfrm>
          <a:prstGeom prst="rightBrace">
            <a:avLst>
              <a:gd name="adj1" fmla="val 30400"/>
              <a:gd name="adj2" fmla="val 50000"/>
            </a:avLst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29A7E15-B16D-8C4F-8767-6FD18BB28F3D}"/>
              </a:ext>
            </a:extLst>
          </p:cNvPr>
          <p:cNvSpPr txBox="1"/>
          <p:nvPr/>
        </p:nvSpPr>
        <p:spPr>
          <a:xfrm>
            <a:off x="5175814" y="4889247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i="1" dirty="0">
                <a:solidFill>
                  <a:srgbClr val="00B0F0"/>
                </a:solidFill>
                <a:latin typeface="Candara" panose="020E0502030303020204" pitchFamily="34" charset="0"/>
              </a:rPr>
              <a:t>filtros</a:t>
            </a:r>
          </a:p>
        </p:txBody>
      </p:sp>
    </p:spTree>
    <p:extLst>
      <p:ext uri="{BB962C8B-B14F-4D97-AF65-F5344CB8AC3E}">
        <p14:creationId xmlns:p14="http://schemas.microsoft.com/office/powerpoint/2010/main" val="1373393407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74A487F-1836-D84F-AC04-6B166EB7920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29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F381166-66DB-20A9-387D-28C8F72612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Ahora tú</a:t>
            </a:r>
          </a:p>
        </p:txBody>
      </p:sp>
      <p:sp>
        <p:nvSpPr>
          <p:cNvPr id="3" name="Rectangle 2"/>
          <p:cNvSpPr/>
          <p:nvPr/>
        </p:nvSpPr>
        <p:spPr>
          <a:xfrm>
            <a:off x="1176016" y="2012175"/>
            <a:ext cx="7630054" cy="2554545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_tradn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ES_tradnl" sz="1600" dirty="0">
                <a:solidFill>
                  <a:srgbClr val="9D00D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ES_tradn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ES_tradnl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s-ES_tradnl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ES_tradn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ES_tradn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pd.read_csv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_tradn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ES_tradn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s-ES_tradnl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ES_tradn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filter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ES_tradn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 (</a:t>
            </a:r>
            <a:r>
              <a:rPr lang="es-ES_tradn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ES_tradn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banking_crisis</a:t>
            </a:r>
            <a:r>
              <a:rPr lang="es-ES_tradn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]==</a:t>
            </a:r>
            <a:r>
              <a:rPr lang="es-ES_tradn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'crisis'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&amp;</a:t>
            </a:r>
          </a:p>
          <a:p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 (</a:t>
            </a:r>
            <a:r>
              <a:rPr lang="es-ES_tradn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ES_tradn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independence</a:t>
            </a:r>
            <a:r>
              <a:rPr lang="es-ES_tradn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]==</a:t>
            </a:r>
            <a:r>
              <a:rPr lang="es-ES_tradnl" sz="1600" dirty="0">
                <a:solidFill>
                  <a:srgbClr val="13784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 &amp; </a:t>
            </a:r>
          </a:p>
          <a:p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(</a:t>
            </a:r>
            <a:r>
              <a:rPr lang="es-ES_tradn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ES_tradn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ES_tradn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]&gt;</a:t>
            </a:r>
            <a:r>
              <a:rPr lang="es-ES_tradnl" sz="1600" dirty="0">
                <a:solidFill>
                  <a:srgbClr val="13784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1980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)]</a:t>
            </a:r>
          </a:p>
          <a:p>
            <a:endParaRPr lang="es-ES_tradnl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ES_tradn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countries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ES_tradn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filter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ES_tradn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ES_tradnl" sz="16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unique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s-ES_tradn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_tradn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countries</a:t>
            </a:r>
            <a:r>
              <a:rPr lang="es-ES_tradn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7" name="Shape 182" descr="stopwatch.png">
            <a:extLst>
              <a:ext uri="{FF2B5EF4-FFF2-40B4-BE49-F238E27FC236}">
                <a16:creationId xmlns:a16="http://schemas.microsoft.com/office/drawing/2014/main" id="{19BA5E7E-F0F1-EA4B-A868-3C1DE1AABA4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6394" y="1406838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83">
            <a:extLst>
              <a:ext uri="{FF2B5EF4-FFF2-40B4-BE49-F238E27FC236}">
                <a16:creationId xmlns:a16="http://schemas.microsoft.com/office/drawing/2014/main" id="{027D5C86-4227-4D42-AD96-0D55BCECD48D}"/>
              </a:ext>
            </a:extLst>
          </p:cNvPr>
          <p:cNvSpPr txBox="1"/>
          <p:nvPr/>
        </p:nvSpPr>
        <p:spPr>
          <a:xfrm>
            <a:off x="1145827" y="1457567"/>
            <a:ext cx="2972601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5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AA36956-FB32-5B45-A5EE-F15563A23C74}"/>
              </a:ext>
            </a:extLst>
          </p:cNvPr>
          <p:cNvSpPr txBox="1"/>
          <p:nvPr/>
        </p:nvSpPr>
        <p:spPr>
          <a:xfrm>
            <a:off x="1176016" y="6049982"/>
            <a:ext cx="3765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ES_tradn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ES_tradnl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unique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C07C89C-9CFC-1E44-9630-A7EB79CE0B4F}"/>
              </a:ext>
            </a:extLst>
          </p:cNvPr>
          <p:cNvSpPr txBox="1"/>
          <p:nvPr/>
        </p:nvSpPr>
        <p:spPr>
          <a:xfrm>
            <a:off x="1176016" y="5183468"/>
            <a:ext cx="4245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ES_tradn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banking_crisis</a:t>
            </a:r>
            <a:r>
              <a:rPr lang="es-ES_tradn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]==</a:t>
            </a:r>
            <a:r>
              <a:rPr lang="es-ES_tradn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'crisis'</a:t>
            </a:r>
            <a:endParaRPr lang="es-ES_tradnl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A1BEB53-E452-A144-9ECF-2E32CFC2E518}"/>
              </a:ext>
            </a:extLst>
          </p:cNvPr>
          <p:cNvSpPr txBox="1"/>
          <p:nvPr/>
        </p:nvSpPr>
        <p:spPr>
          <a:xfrm>
            <a:off x="1176016" y="5616725"/>
            <a:ext cx="3765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ES_tradn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independece</a:t>
            </a:r>
            <a:r>
              <a:rPr lang="es-ES_tradn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]==</a:t>
            </a:r>
            <a:r>
              <a:rPr lang="es-ES_tradnl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343FCAA-292A-BD41-AB74-2EFFC02B2E50}"/>
              </a:ext>
            </a:extLst>
          </p:cNvPr>
          <p:cNvSpPr txBox="1"/>
          <p:nvPr/>
        </p:nvSpPr>
        <p:spPr>
          <a:xfrm>
            <a:off x="1176016" y="4752269"/>
            <a:ext cx="3066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¿qué funciones debo conocer?</a:t>
            </a:r>
          </a:p>
        </p:txBody>
      </p:sp>
      <p:pic>
        <p:nvPicPr>
          <p:cNvPr id="13" name="Picture 20" descr="Picture 20">
            <a:extLst>
              <a:ext uri="{FF2B5EF4-FFF2-40B4-BE49-F238E27FC236}">
                <a16:creationId xmlns:a16="http://schemas.microsoft.com/office/drawing/2014/main" id="{4DB31D61-406B-1B43-9F20-FCF72CC8C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94" y="4697032"/>
            <a:ext cx="576001" cy="57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Cerrar llave 13">
            <a:extLst>
              <a:ext uri="{FF2B5EF4-FFF2-40B4-BE49-F238E27FC236}">
                <a16:creationId xmlns:a16="http://schemas.microsoft.com/office/drawing/2014/main" id="{E9450E3E-71B5-454D-941F-C62E184310AB}"/>
              </a:ext>
            </a:extLst>
          </p:cNvPr>
          <p:cNvSpPr/>
          <p:nvPr/>
        </p:nvSpPr>
        <p:spPr>
          <a:xfrm>
            <a:off x="4941484" y="5072232"/>
            <a:ext cx="261257" cy="1171889"/>
          </a:xfrm>
          <a:prstGeom prst="rightBrace">
            <a:avLst>
              <a:gd name="adj1" fmla="val 30400"/>
              <a:gd name="adj2" fmla="val 50000"/>
            </a:avLst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0F15758-4C13-334F-A87E-BB5E5A37B509}"/>
              </a:ext>
            </a:extLst>
          </p:cNvPr>
          <p:cNvSpPr txBox="1"/>
          <p:nvPr/>
        </p:nvSpPr>
        <p:spPr>
          <a:xfrm>
            <a:off x="5175814" y="544153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i="1" dirty="0">
                <a:solidFill>
                  <a:srgbClr val="00B0F0"/>
                </a:solidFill>
                <a:latin typeface="Candara" panose="020E0502030303020204" pitchFamily="34" charset="0"/>
              </a:rPr>
              <a:t>filtros</a:t>
            </a:r>
          </a:p>
        </p:txBody>
      </p:sp>
    </p:spTree>
    <p:extLst>
      <p:ext uri="{BB962C8B-B14F-4D97-AF65-F5344CB8AC3E}">
        <p14:creationId xmlns:p14="http://schemas.microsoft.com/office/powerpoint/2010/main" val="4161772740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0A90D3B-3413-DA40-A112-9444538997A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30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D5E6B1-0A02-2135-BD40-FD4696E145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Ahora tú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94D681A-BB51-AB42-9234-D5650D3A5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32" y="1052317"/>
            <a:ext cx="7786047" cy="150582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273D256-88C6-AF42-8FD5-23D02CBA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05" y="2660346"/>
            <a:ext cx="7908670" cy="3283253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B694B4BA-61DB-8B48-818D-A746BFAE5D30}"/>
              </a:ext>
            </a:extLst>
          </p:cNvPr>
          <p:cNvSpPr/>
          <p:nvPr/>
        </p:nvSpPr>
        <p:spPr>
          <a:xfrm>
            <a:off x="638620" y="6157131"/>
            <a:ext cx="79086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400" i="1" dirty="0">
                <a:solidFill>
                  <a:srgbClr val="FF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fuente: </a:t>
            </a:r>
            <a:r>
              <a:rPr lang="es-ES_tradnl" sz="1400" dirty="0"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s-ES_tradnl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www.kaggle.com</a:t>
            </a:r>
            <a:r>
              <a:rPr lang="es-ES_tradnl" sz="1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s-ES_tradnl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chirin</a:t>
            </a:r>
            <a:r>
              <a:rPr lang="es-ES_tradnl" sz="1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s-ES_tradnl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africa</a:t>
            </a:r>
            <a:r>
              <a:rPr lang="es-ES_tradnl" sz="14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s-ES_tradnl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economic</a:t>
            </a:r>
            <a:r>
              <a:rPr lang="es-ES_tradnl" sz="14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s-ES_tradnl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banking</a:t>
            </a:r>
            <a:r>
              <a:rPr lang="es-ES_tradnl" sz="1400" dirty="0">
                <a:latin typeface="Calibri" panose="020F0502020204030204" pitchFamily="34" charset="0"/>
                <a:cs typeface="Calibri" panose="020F0502020204030204" pitchFamily="34" charset="0"/>
              </a:rPr>
              <a:t>-and-</a:t>
            </a:r>
            <a:r>
              <a:rPr lang="es-ES_tradnl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systemic</a:t>
            </a:r>
            <a:r>
              <a:rPr lang="es-ES_tradnl" sz="1400" dirty="0">
                <a:latin typeface="Calibri" panose="020F0502020204030204" pitchFamily="34" charset="0"/>
                <a:cs typeface="Calibri" panose="020F0502020204030204" pitchFamily="34" charset="0"/>
              </a:rPr>
              <a:t>-crisis-data</a:t>
            </a:r>
          </a:p>
        </p:txBody>
      </p:sp>
    </p:spTree>
    <p:extLst>
      <p:ext uri="{BB962C8B-B14F-4D97-AF65-F5344CB8AC3E}">
        <p14:creationId xmlns:p14="http://schemas.microsoft.com/office/powerpoint/2010/main" val="3530863906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0A90D3B-3413-DA40-A112-9444538997A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31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84FD7A2-74B6-B275-1AFC-1FDE8E5E4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Ahora tú</a:t>
            </a:r>
          </a:p>
        </p:txBody>
      </p:sp>
      <p:pic>
        <p:nvPicPr>
          <p:cNvPr id="4" name="Shape 182" descr="stopwatch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6394" y="1406838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hape 183"/>
          <p:cNvSpPr txBox="1"/>
          <p:nvPr/>
        </p:nvSpPr>
        <p:spPr>
          <a:xfrm>
            <a:off x="1145827" y="1457567"/>
            <a:ext cx="2972601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0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sp>
        <p:nvSpPr>
          <p:cNvPr id="6" name="Shape 184"/>
          <p:cNvSpPr/>
          <p:nvPr/>
        </p:nvSpPr>
        <p:spPr>
          <a:xfrm>
            <a:off x="1176016" y="1950307"/>
            <a:ext cx="7048435" cy="468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>
                <a:latin typeface="Calibri" panose="020F0502020204030204" pitchFamily="34" charset="0"/>
              </a:rPr>
              <a:t>Muestre el país del continente africano con el mayor número de crisis en la historia</a:t>
            </a:r>
            <a:endParaRPr lang="es-CL" sz="1500" dirty="0">
              <a:latin typeface="Calibri"/>
              <a:ea typeface="Gill Sans"/>
              <a:cs typeface="Calibri"/>
              <a:sym typeface="Gill San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D4613A9-A3A3-814E-9E11-453FCF6AF544}"/>
              </a:ext>
            </a:extLst>
          </p:cNvPr>
          <p:cNvSpPr txBox="1"/>
          <p:nvPr/>
        </p:nvSpPr>
        <p:spPr>
          <a:xfrm>
            <a:off x="1266825" y="5864519"/>
            <a:ext cx="3765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Consolas" panose="020B0609020204030204" pitchFamily="49" charset="0"/>
                <a:cs typeface="Consolas" panose="020B0609020204030204" pitchFamily="49" charset="0"/>
              </a:rPr>
              <a:t>filter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ES_tradn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'].</a:t>
            </a:r>
            <a:r>
              <a:rPr lang="es-ES_tradnl" dirty="0" err="1">
                <a:latin typeface="Consolas" panose="020B0609020204030204" pitchFamily="49" charset="0"/>
                <a:cs typeface="Consolas" panose="020B0609020204030204" pitchFamily="49" charset="0"/>
              </a:rPr>
              <a:t>unique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52F1ED9-7FD1-5442-A08D-8D2D91F15871}"/>
              </a:ext>
            </a:extLst>
          </p:cNvPr>
          <p:cNvSpPr txBox="1"/>
          <p:nvPr/>
        </p:nvSpPr>
        <p:spPr>
          <a:xfrm>
            <a:off x="1176016" y="5016857"/>
            <a:ext cx="3066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¿qué funciones debo conocer?</a:t>
            </a:r>
          </a:p>
        </p:txBody>
      </p:sp>
      <p:pic>
        <p:nvPicPr>
          <p:cNvPr id="13" name="Picture 20" descr="Picture 20">
            <a:extLst>
              <a:ext uri="{FF2B5EF4-FFF2-40B4-BE49-F238E27FC236}">
                <a16:creationId xmlns:a16="http://schemas.microsoft.com/office/drawing/2014/main" id="{A70D977A-3C7E-A84D-BE56-0AE6C0405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94" y="4865618"/>
            <a:ext cx="576001" cy="57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ADCE909C-53F6-8140-8284-4B9B24FA9B77}"/>
              </a:ext>
            </a:extLst>
          </p:cNvPr>
          <p:cNvSpPr txBox="1"/>
          <p:nvPr/>
        </p:nvSpPr>
        <p:spPr>
          <a:xfrm>
            <a:off x="1266825" y="5512099"/>
            <a:ext cx="3765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ES_tradn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banking_crisis</a:t>
            </a:r>
            <a:r>
              <a:rPr lang="es-ES_tradn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ES_tradnl" dirty="0">
                <a:latin typeface="Consolas" panose="020B0609020204030204" pitchFamily="49" charset="0"/>
                <a:cs typeface="Consolas" panose="020B0609020204030204" pitchFamily="49" charset="0"/>
              </a:rPr>
              <a:t>]==1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E5B96DEB-F69B-574B-9886-B2037D4915B0}"/>
              </a:ext>
            </a:extLst>
          </p:cNvPr>
          <p:cNvGrpSpPr/>
          <p:nvPr/>
        </p:nvGrpSpPr>
        <p:grpSpPr>
          <a:xfrm>
            <a:off x="4700233" y="5535764"/>
            <a:ext cx="1031913" cy="740959"/>
            <a:chOff x="3884098" y="5165157"/>
            <a:chExt cx="1031913" cy="1171889"/>
          </a:xfrm>
        </p:grpSpPr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0E2CC18F-1152-534D-830E-724C6AC0A4D9}"/>
                </a:ext>
              </a:extLst>
            </p:cNvPr>
            <p:cNvSpPr txBox="1"/>
            <p:nvPr/>
          </p:nvSpPr>
          <p:spPr>
            <a:xfrm>
              <a:off x="4160676" y="5436552"/>
              <a:ext cx="7553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i="1" dirty="0">
                  <a:solidFill>
                    <a:srgbClr val="00B0F0"/>
                  </a:solidFill>
                  <a:latin typeface="Candara" panose="020E0502030303020204" pitchFamily="34" charset="0"/>
                </a:rPr>
                <a:t>filtros</a:t>
              </a:r>
            </a:p>
          </p:txBody>
        </p:sp>
        <p:sp>
          <p:nvSpPr>
            <p:cNvPr id="19" name="Cerrar llave 18">
              <a:extLst>
                <a:ext uri="{FF2B5EF4-FFF2-40B4-BE49-F238E27FC236}">
                  <a16:creationId xmlns:a16="http://schemas.microsoft.com/office/drawing/2014/main" id="{95907037-72F3-9940-A179-27059DC52BC4}"/>
                </a:ext>
              </a:extLst>
            </p:cNvPr>
            <p:cNvSpPr/>
            <p:nvPr/>
          </p:nvSpPr>
          <p:spPr>
            <a:xfrm>
              <a:off x="3884098" y="5165157"/>
              <a:ext cx="261257" cy="1171889"/>
            </a:xfrm>
            <a:prstGeom prst="rightBrace">
              <a:avLst>
                <a:gd name="adj1" fmla="val 30400"/>
                <a:gd name="adj2" fmla="val 50000"/>
              </a:avLst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4ADB499-A651-B94B-B1FB-CFCB941CDDFE}"/>
              </a:ext>
            </a:extLst>
          </p:cNvPr>
          <p:cNvSpPr/>
          <p:nvPr/>
        </p:nvSpPr>
        <p:spPr>
          <a:xfrm>
            <a:off x="1145827" y="2719086"/>
            <a:ext cx="7048435" cy="9244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BDF90F6B-1241-2742-9A0F-8070405D0201}"/>
              </a:ext>
            </a:extLst>
          </p:cNvPr>
          <p:cNvSpPr/>
          <p:nvPr/>
        </p:nvSpPr>
        <p:spPr>
          <a:xfrm>
            <a:off x="1266825" y="2880753"/>
            <a:ext cx="35040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</a:rPr>
              <a:t>country - </a:t>
            </a:r>
            <a:r>
              <a:rPr lang="en-US" sz="1600" dirty="0" err="1">
                <a:latin typeface="Calibri" panose="020F0502020204030204" pitchFamily="34" charset="0"/>
              </a:rPr>
              <a:t>Nombre</a:t>
            </a:r>
            <a:r>
              <a:rPr lang="en-US" sz="1600" dirty="0">
                <a:latin typeface="Calibri" panose="020F0502020204030204" pitchFamily="34" charset="0"/>
              </a:rPr>
              <a:t> de </a:t>
            </a:r>
            <a:r>
              <a:rPr lang="en-US" sz="1600" dirty="0" err="1">
                <a:latin typeface="Calibri" panose="020F0502020204030204" pitchFamily="34" charset="0"/>
              </a:rPr>
              <a:t>países</a:t>
            </a:r>
            <a:endParaRPr lang="en-US" sz="1600" dirty="0">
              <a:latin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 err="1">
                <a:latin typeface="Calibri" panose="020F0502020204030204" pitchFamily="34" charset="0"/>
              </a:rPr>
              <a:t>banking_crisis</a:t>
            </a:r>
            <a:r>
              <a:rPr lang="en-US" sz="1600" dirty="0">
                <a:latin typeface="Calibri" panose="020F0502020204030204" pitchFamily="34" charset="0"/>
              </a:rPr>
              <a:t>  (0, 1)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8B5CE97-36DD-ED48-BF21-7B4B31AD985E}"/>
              </a:ext>
            </a:extLst>
          </p:cNvPr>
          <p:cNvSpPr/>
          <p:nvPr/>
        </p:nvSpPr>
        <p:spPr>
          <a:xfrm>
            <a:off x="4491055" y="2880753"/>
            <a:ext cx="33109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</a:rPr>
              <a:t>Year (</a:t>
            </a:r>
            <a:r>
              <a:rPr lang="en-US" sz="1600" dirty="0" err="1">
                <a:latin typeface="Calibri" panose="020F0502020204030204" pitchFamily="34" charset="0"/>
              </a:rPr>
              <a:t>Año</a:t>
            </a:r>
            <a:r>
              <a:rPr lang="en-US" sz="1600" dirty="0">
                <a:latin typeface="Calibri" panose="020F0502020204030204" pitchFamily="34" charset="0"/>
              </a:rPr>
              <a:t> de la </a:t>
            </a:r>
            <a:r>
              <a:rPr lang="en-US" sz="1600" dirty="0" err="1">
                <a:latin typeface="Calibri" panose="020F0502020204030204" pitchFamily="34" charset="0"/>
              </a:rPr>
              <a:t>muestra</a:t>
            </a:r>
            <a:r>
              <a:rPr lang="en-US" sz="1600" dirty="0">
                <a:latin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319667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74A487F-1836-D84F-AC04-6B166EB7920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32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8B957E6-2473-095D-B4C8-1B119AC8D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Ahora tú</a:t>
            </a:r>
          </a:p>
        </p:txBody>
      </p:sp>
      <p:sp>
        <p:nvSpPr>
          <p:cNvPr id="3" name="Rectangle 2"/>
          <p:cNvSpPr/>
          <p:nvPr/>
        </p:nvSpPr>
        <p:spPr>
          <a:xfrm>
            <a:off x="827088" y="2093789"/>
            <a:ext cx="7978982" cy="403187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</a:rPr>
              <a:t> pandas as </a:t>
            </a:r>
            <a:r>
              <a:rPr lang="es-CL" sz="1600" dirty="0" err="1">
                <a:latin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</a:endParaRPr>
          </a:p>
          <a:p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</a:rPr>
              <a:t> </a:t>
            </a:r>
            <a:r>
              <a:rPr lang="es-CL" sz="1600" dirty="0" err="1">
                <a:latin typeface="Consolas" panose="020B0609020204030204" pitchFamily="49" charset="0"/>
              </a:rPr>
              <a:t>numpy</a:t>
            </a:r>
            <a:r>
              <a:rPr lang="es-CL" sz="1600" dirty="0">
                <a:latin typeface="Consolas" panose="020B0609020204030204" pitchFamily="49" charset="0"/>
              </a:rPr>
              <a:t> as </a:t>
            </a:r>
            <a:r>
              <a:rPr lang="es-CL" sz="1600" dirty="0" err="1">
                <a:latin typeface="Consolas" panose="020B0609020204030204" pitchFamily="49" charset="0"/>
              </a:rPr>
              <a:t>np</a:t>
            </a:r>
            <a:r>
              <a:rPr lang="es-CL" sz="1600" dirty="0">
                <a:latin typeface="Consolas" panose="020B0609020204030204" pitchFamily="49" charset="0"/>
              </a:rPr>
              <a:t> </a:t>
            </a:r>
          </a:p>
          <a:p>
            <a:endParaRPr lang="es-CL" sz="1600" dirty="0">
              <a:latin typeface="Consolas" panose="020B0609020204030204" pitchFamily="49" charset="0"/>
            </a:endParaRPr>
          </a:p>
          <a:p>
            <a:r>
              <a:rPr lang="es-CL" sz="1600" dirty="0" err="1">
                <a:latin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</a:rPr>
              <a:t>)</a:t>
            </a:r>
          </a:p>
          <a:p>
            <a:r>
              <a:rPr lang="es-CL" sz="1600" dirty="0" err="1">
                <a:latin typeface="Consolas" panose="020B0609020204030204" pitchFamily="49" charset="0"/>
              </a:rPr>
              <a:t>filter</a:t>
            </a:r>
            <a:r>
              <a:rPr lang="es-CL" sz="1600" dirty="0">
                <a:latin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</a:rPr>
              <a:t>[ (</a:t>
            </a:r>
            <a:r>
              <a:rPr lang="es-CL" sz="1600" dirty="0" err="1">
                <a:latin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</a:rPr>
              <a:t>banking_crisis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</a:rPr>
              <a:t>]==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</a:rPr>
              <a:t>'crisis'</a:t>
            </a:r>
            <a:r>
              <a:rPr lang="es-CL" sz="1600" dirty="0">
                <a:latin typeface="Consolas" panose="020B0609020204030204" pitchFamily="49" charset="0"/>
              </a:rPr>
              <a:t>)]</a:t>
            </a:r>
          </a:p>
          <a:p>
            <a:r>
              <a:rPr lang="es-CL" sz="1600" dirty="0" err="1">
                <a:latin typeface="Consolas" panose="020B0609020204030204" pitchFamily="49" charset="0"/>
              </a:rPr>
              <a:t>countries_list</a:t>
            </a:r>
            <a:r>
              <a:rPr lang="es-CL" sz="1600" dirty="0">
                <a:latin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</a:rPr>
              <a:t>filter</a:t>
            </a:r>
            <a:r>
              <a:rPr lang="es-CL" sz="1600" dirty="0">
                <a:latin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</a:rPr>
              <a:t>'country'</a:t>
            </a:r>
            <a:r>
              <a:rPr lang="es-CL" sz="1600" dirty="0">
                <a:latin typeface="Consolas" panose="020B0609020204030204" pitchFamily="49" charset="0"/>
              </a:rPr>
              <a:t>].</a:t>
            </a:r>
            <a:r>
              <a:rPr lang="es-CL" sz="1600" dirty="0" err="1">
                <a:solidFill>
                  <a:srgbClr val="00B050"/>
                </a:solidFill>
                <a:latin typeface="Consolas" panose="020B0609020204030204" pitchFamily="49" charset="0"/>
              </a:rPr>
              <a:t>unique</a:t>
            </a:r>
            <a:r>
              <a:rPr lang="es-CL" sz="1600" dirty="0">
                <a:latin typeface="Consolas" panose="020B0609020204030204" pitchFamily="49" charset="0"/>
              </a:rPr>
              <a:t>()</a:t>
            </a:r>
          </a:p>
          <a:p>
            <a:endParaRPr lang="es-CL" sz="1600" dirty="0">
              <a:latin typeface="Consolas" panose="020B0609020204030204" pitchFamily="49" charset="0"/>
            </a:endParaRPr>
          </a:p>
          <a:p>
            <a:r>
              <a:rPr lang="es-CL" sz="1600" dirty="0" err="1">
                <a:latin typeface="Consolas" panose="020B0609020204030204" pitchFamily="49" charset="0"/>
              </a:rPr>
              <a:t>numero_crisis</a:t>
            </a:r>
            <a:r>
              <a:rPr lang="es-CL" sz="1600" dirty="0">
                <a:latin typeface="Consolas" panose="020B0609020204030204" pitchFamily="49" charset="0"/>
              </a:rPr>
              <a:t> = []</a:t>
            </a:r>
          </a:p>
          <a:p>
            <a:endParaRPr lang="es-CL" sz="1600" dirty="0">
              <a:latin typeface="Consolas" panose="020B0609020204030204" pitchFamily="49" charset="0"/>
            </a:endParaRPr>
          </a:p>
          <a:p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</a:rPr>
              <a:t>for</a:t>
            </a:r>
            <a:r>
              <a:rPr lang="es-CL" sz="1600" dirty="0">
                <a:latin typeface="Consolas" panose="020B0609020204030204" pitchFamily="49" charset="0"/>
              </a:rPr>
              <a:t> country 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</a:rPr>
              <a:t>in</a:t>
            </a:r>
            <a:r>
              <a:rPr lang="es-CL" sz="1600" dirty="0">
                <a:latin typeface="Consolas" panose="020B0609020204030204" pitchFamily="49" charset="0"/>
              </a:rPr>
              <a:t> </a:t>
            </a:r>
            <a:r>
              <a:rPr lang="es-CL" sz="1600" dirty="0" err="1">
                <a:latin typeface="Consolas" panose="020B0609020204030204" pitchFamily="49" charset="0"/>
              </a:rPr>
              <a:t>countries_list</a:t>
            </a:r>
            <a:r>
              <a:rPr lang="es-CL" sz="1600" dirty="0">
                <a:latin typeface="Consolas" panose="020B0609020204030204" pitchFamily="49" charset="0"/>
              </a:rPr>
              <a:t>:</a:t>
            </a:r>
          </a:p>
          <a:p>
            <a:r>
              <a:rPr lang="es-CL" sz="1600" dirty="0">
                <a:latin typeface="Consolas" panose="020B0609020204030204" pitchFamily="49" charset="0"/>
              </a:rPr>
              <a:t>  id = </a:t>
            </a:r>
            <a:r>
              <a:rPr lang="es-CL" sz="1600" dirty="0" err="1">
                <a:latin typeface="Consolas" panose="020B0609020204030204" pitchFamily="49" charset="0"/>
              </a:rPr>
              <a:t>filter</a:t>
            </a:r>
            <a:r>
              <a:rPr lang="es-CL" sz="1600" dirty="0">
                <a:latin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</a:rPr>
              <a:t>'country'</a:t>
            </a:r>
            <a:r>
              <a:rPr lang="es-CL" sz="1600" dirty="0">
                <a:latin typeface="Consolas" panose="020B0609020204030204" pitchFamily="49" charset="0"/>
              </a:rPr>
              <a:t>]== country</a:t>
            </a:r>
          </a:p>
          <a:p>
            <a:r>
              <a:rPr lang="es-CL" sz="1600" dirty="0">
                <a:latin typeface="Consolas" panose="020B0609020204030204" pitchFamily="49" charset="0"/>
              </a:rPr>
              <a:t>  </a:t>
            </a:r>
            <a:r>
              <a:rPr lang="es-CL" sz="1600" dirty="0" err="1">
                <a:latin typeface="Consolas" panose="020B0609020204030204" pitchFamily="49" charset="0"/>
              </a:rPr>
              <a:t>numero_crisis.append</a:t>
            </a:r>
            <a:r>
              <a:rPr lang="es-CL" sz="1600" dirty="0">
                <a:latin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</a:rPr>
              <a:t>sum</a:t>
            </a:r>
            <a:r>
              <a:rPr lang="es-CL" sz="1600" dirty="0">
                <a:latin typeface="Consolas" panose="020B0609020204030204" pitchFamily="49" charset="0"/>
              </a:rPr>
              <a:t>(id))</a:t>
            </a:r>
          </a:p>
          <a:p>
            <a:endParaRPr lang="es-CL" sz="1600" dirty="0">
              <a:latin typeface="Consolas" panose="020B0609020204030204" pitchFamily="49" charset="0"/>
            </a:endParaRPr>
          </a:p>
          <a:p>
            <a:r>
              <a:rPr lang="es-CL" sz="1600" dirty="0" err="1">
                <a:latin typeface="Consolas" panose="020B0609020204030204" pitchFamily="49" charset="0"/>
              </a:rPr>
              <a:t>id_max</a:t>
            </a:r>
            <a:r>
              <a:rPr lang="es-CL" sz="1600" dirty="0">
                <a:latin typeface="Consolas" panose="020B0609020204030204" pitchFamily="49" charset="0"/>
              </a:rPr>
              <a:t>= </a:t>
            </a:r>
            <a:r>
              <a:rPr lang="es-CL" sz="1600" dirty="0" err="1">
                <a:latin typeface="Consolas" panose="020B0609020204030204" pitchFamily="49" charset="0"/>
              </a:rPr>
              <a:t>np.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</a:rPr>
              <a:t>argmax</a:t>
            </a:r>
            <a:r>
              <a:rPr lang="es-CL" sz="1600" dirty="0">
                <a:latin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</a:rPr>
              <a:t>numero_crisis</a:t>
            </a:r>
            <a:r>
              <a:rPr lang="es-CL" sz="1600" dirty="0">
                <a:latin typeface="Consolas" panose="020B0609020204030204" pitchFamily="49" charset="0"/>
              </a:rPr>
              <a:t>)</a:t>
            </a:r>
          </a:p>
          <a:p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</a:rPr>
              <a:t>(f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</a:rPr>
              <a:t>{</a:t>
            </a:r>
            <a:r>
              <a:rPr lang="es-CL" sz="1600" dirty="0" err="1">
                <a:solidFill>
                  <a:srgbClr val="00B050"/>
                </a:solidFill>
                <a:latin typeface="Consolas" panose="020B0609020204030204" pitchFamily="49" charset="0"/>
              </a:rPr>
              <a:t>countries_list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</a:rPr>
              <a:t>[</a:t>
            </a:r>
            <a:r>
              <a:rPr lang="es-CL" sz="1600" dirty="0" err="1">
                <a:solidFill>
                  <a:srgbClr val="00B050"/>
                </a:solidFill>
                <a:latin typeface="Consolas" panose="020B0609020204030204" pitchFamily="49" charset="0"/>
              </a:rPr>
              <a:t>id_max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</a:rPr>
              <a:t>]</a:t>
            </a:r>
            <a:r>
              <a:rPr lang="es-CL" sz="1600" dirty="0">
                <a:latin typeface="Consolas" panose="020B0609020204030204" pitchFamily="49" charset="0"/>
              </a:rPr>
              <a:t>} 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</a:rPr>
              <a:t>posee el mayor numero de crisis con </a:t>
            </a:r>
            <a:r>
              <a:rPr lang="es-CL" sz="1600" dirty="0">
                <a:latin typeface="Consolas" panose="020B0609020204030204" pitchFamily="49" charset="0"/>
              </a:rPr>
              <a:t>{</a:t>
            </a:r>
            <a:r>
              <a:rPr lang="es-CL" sz="1600" dirty="0" err="1">
                <a:solidFill>
                  <a:srgbClr val="00B050"/>
                </a:solidFill>
                <a:latin typeface="Consolas" panose="020B0609020204030204" pitchFamily="49" charset="0"/>
              </a:rPr>
              <a:t>numero_crisis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</a:rPr>
              <a:t>[</a:t>
            </a:r>
            <a:r>
              <a:rPr lang="es-CL" sz="1600" dirty="0" err="1">
                <a:solidFill>
                  <a:srgbClr val="00B050"/>
                </a:solidFill>
                <a:latin typeface="Consolas" panose="020B0609020204030204" pitchFamily="49" charset="0"/>
              </a:rPr>
              <a:t>id_max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</a:rPr>
              <a:t>]</a:t>
            </a:r>
            <a:r>
              <a:rPr lang="es-CL" sz="1600" dirty="0">
                <a:latin typeface="Consolas" panose="020B0609020204030204" pitchFamily="49" charset="0"/>
              </a:rPr>
              <a:t>} 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</a:rPr>
              <a:t>eventos.'</a:t>
            </a:r>
            <a:r>
              <a:rPr lang="es-CL" sz="1600" dirty="0">
                <a:latin typeface="Consolas" panose="020B0609020204030204" pitchFamily="49" charset="0"/>
              </a:rPr>
              <a:t>)</a:t>
            </a:r>
          </a:p>
        </p:txBody>
      </p:sp>
      <p:pic>
        <p:nvPicPr>
          <p:cNvPr id="7" name="Shape 182" descr="stopwatch.png">
            <a:extLst>
              <a:ext uri="{FF2B5EF4-FFF2-40B4-BE49-F238E27FC236}">
                <a16:creationId xmlns:a16="http://schemas.microsoft.com/office/drawing/2014/main" id="{19BA5E7E-F0F1-EA4B-A868-3C1DE1AABA4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6394" y="1406838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83">
            <a:extLst>
              <a:ext uri="{FF2B5EF4-FFF2-40B4-BE49-F238E27FC236}">
                <a16:creationId xmlns:a16="http://schemas.microsoft.com/office/drawing/2014/main" id="{027D5C86-4227-4D42-AD96-0D55BCECD48D}"/>
              </a:ext>
            </a:extLst>
          </p:cNvPr>
          <p:cNvSpPr txBox="1"/>
          <p:nvPr/>
        </p:nvSpPr>
        <p:spPr>
          <a:xfrm>
            <a:off x="1145827" y="1457567"/>
            <a:ext cx="2972601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0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A7CCBDE8-5963-1949-89AD-7A16CD28697B}"/>
              </a:ext>
            </a:extLst>
          </p:cNvPr>
          <p:cNvGrpSpPr/>
          <p:nvPr/>
        </p:nvGrpSpPr>
        <p:grpSpPr>
          <a:xfrm>
            <a:off x="4387065" y="4735088"/>
            <a:ext cx="3622262" cy="523220"/>
            <a:chOff x="4356099" y="4320527"/>
            <a:chExt cx="3622262" cy="523220"/>
          </a:xfrm>
        </p:grpSpPr>
        <p:cxnSp>
          <p:nvCxnSpPr>
            <p:cNvPr id="17" name="Conector recto de flecha 16">
              <a:extLst>
                <a:ext uri="{FF2B5EF4-FFF2-40B4-BE49-F238E27FC236}">
                  <a16:creationId xmlns:a16="http://schemas.microsoft.com/office/drawing/2014/main" id="{807405A2-EADB-E847-99FD-54C838D09A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56099" y="4582137"/>
              <a:ext cx="1143494" cy="0"/>
            </a:xfrm>
            <a:prstGeom prst="straightConnector1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0365A526-2AC8-0F4C-AEF4-42663EC3C3A7}"/>
                </a:ext>
              </a:extLst>
            </p:cNvPr>
            <p:cNvSpPr txBox="1"/>
            <p:nvPr/>
          </p:nvSpPr>
          <p:spPr>
            <a:xfrm>
              <a:off x="5319970" y="4320527"/>
              <a:ext cx="2658391" cy="52322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1400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dirty="0"/>
                <a:t>la variable id solo </a:t>
              </a:r>
              <a:r>
                <a:rPr lang="en-US" dirty="0" err="1"/>
                <a:t>contiene</a:t>
              </a:r>
              <a:r>
                <a:rPr lang="en-US" dirty="0"/>
                <a:t> </a:t>
              </a:r>
              <a:r>
                <a:rPr lang="en-US" dirty="0" err="1"/>
                <a:t>valores</a:t>
              </a:r>
              <a:r>
                <a:rPr lang="en-US" dirty="0"/>
                <a:t> </a:t>
              </a:r>
              <a:r>
                <a:rPr lang="en-US" dirty="0" err="1"/>
                <a:t>verdaderos</a:t>
              </a:r>
              <a:r>
                <a:rPr lang="en-US" dirty="0"/>
                <a:t> y </a:t>
              </a:r>
              <a:r>
                <a:rPr lang="en-US" dirty="0" err="1"/>
                <a:t>falsos</a:t>
              </a:r>
              <a:r>
                <a:rPr lang="en-US" dirty="0"/>
                <a:t>. </a:t>
              </a: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4FE71BB6-748D-4843-AE64-362B6D8A6876}"/>
              </a:ext>
            </a:extLst>
          </p:cNvPr>
          <p:cNvGrpSpPr/>
          <p:nvPr/>
        </p:nvGrpSpPr>
        <p:grpSpPr>
          <a:xfrm>
            <a:off x="4484915" y="3767166"/>
            <a:ext cx="3709347" cy="695976"/>
            <a:chOff x="4269014" y="4320527"/>
            <a:chExt cx="3709347" cy="695976"/>
          </a:xfrm>
        </p:grpSpPr>
        <p:cxnSp>
          <p:nvCxnSpPr>
            <p:cNvPr id="12" name="Conector recto de flecha 11">
              <a:extLst>
                <a:ext uri="{FF2B5EF4-FFF2-40B4-BE49-F238E27FC236}">
                  <a16:creationId xmlns:a16="http://schemas.microsoft.com/office/drawing/2014/main" id="{70B2CA3B-7C4A-A346-AA72-649DE240F709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269014" y="4582136"/>
              <a:ext cx="1230583" cy="434367"/>
            </a:xfrm>
            <a:prstGeom prst="bentConnector3">
              <a:avLst>
                <a:gd name="adj1" fmla="val 50000"/>
              </a:avLst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4">
              <a:extLst>
                <a:ext uri="{FF2B5EF4-FFF2-40B4-BE49-F238E27FC236}">
                  <a16:creationId xmlns:a16="http://schemas.microsoft.com/office/drawing/2014/main" id="{91B6B88E-12AE-5741-9B36-0C7A3FDCC41B}"/>
                </a:ext>
              </a:extLst>
            </p:cNvPr>
            <p:cNvSpPr txBox="1"/>
            <p:nvPr/>
          </p:nvSpPr>
          <p:spPr>
            <a:xfrm>
              <a:off x="5319970" y="4320527"/>
              <a:ext cx="2658391" cy="52322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1400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dirty="0" err="1"/>
                <a:t>Recorremos</a:t>
              </a:r>
              <a:r>
                <a:rPr lang="en-US" dirty="0"/>
                <a:t> la </a:t>
              </a:r>
              <a:r>
                <a:rPr lang="en-US" dirty="0" err="1"/>
                <a:t>lista</a:t>
              </a:r>
              <a:r>
                <a:rPr lang="en-US" dirty="0"/>
                <a:t> de </a:t>
              </a:r>
              <a:r>
                <a:rPr lang="en-US" dirty="0" err="1"/>
                <a:t>paises</a:t>
              </a:r>
              <a:r>
                <a:rPr lang="en-US" dirty="0"/>
                <a:t> que </a:t>
              </a:r>
              <a:r>
                <a:rPr lang="en-US" dirty="0" err="1"/>
                <a:t>cumplen</a:t>
              </a:r>
              <a:r>
                <a:rPr lang="en-US" dirty="0"/>
                <a:t> la </a:t>
              </a:r>
              <a:r>
                <a:rPr lang="en-US" dirty="0" err="1"/>
                <a:t>condición</a:t>
              </a:r>
              <a:r>
                <a:rPr lang="en-US" dirty="0"/>
                <a:t> anterior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93284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Diseño predeterminad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18424</TotalTime>
  <Words>2193</Words>
  <Application>Microsoft Macintosh PowerPoint</Application>
  <PresentationFormat>Presentación en pantalla (4:3)</PresentationFormat>
  <Paragraphs>397</Paragraphs>
  <Slides>32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6" baseType="lpstr">
      <vt:lpstr>ＭＳ Ｐゴシック</vt:lpstr>
      <vt:lpstr>Abel Regular</vt:lpstr>
      <vt:lpstr>Arial</vt:lpstr>
      <vt:lpstr>Calibri</vt:lpstr>
      <vt:lpstr>Candara</vt:lpstr>
      <vt:lpstr>Century Gothic</vt:lpstr>
      <vt:lpstr>Consolas</vt:lpstr>
      <vt:lpstr>Gill Sans</vt:lpstr>
      <vt:lpstr>Menlo</vt:lpstr>
      <vt:lpstr>Myriad Pro</vt:lpstr>
      <vt:lpstr>Trajan Pro Bold</vt:lpstr>
      <vt:lpstr>Wingdings</vt:lpstr>
      <vt:lpstr>Wingdings 3</vt:lpstr>
      <vt:lpstr>Diseño predeterminado</vt:lpstr>
      <vt:lpstr>Presentación de PowerPoint</vt:lpstr>
      <vt:lpstr>Presentación de PowerPoint</vt:lpstr>
      <vt:lpstr>Temario</vt:lpstr>
      <vt:lpstr>Análisis de Datos</vt:lpstr>
      <vt:lpstr>Pandas</vt:lpstr>
      <vt:lpstr>Presentación de PowerPoint</vt:lpstr>
      <vt:lpstr>Pandas</vt:lpstr>
      <vt:lpstr>¿Para qué sirve?</vt:lpstr>
      <vt:lpstr>Ejemplo 1</vt:lpstr>
      <vt:lpstr>Carga de datos</vt:lpstr>
      <vt:lpstr>Columnas</vt:lpstr>
      <vt:lpstr>Eliminar columna</vt:lpstr>
      <vt:lpstr>Eliminar columna</vt:lpstr>
      <vt:lpstr>Datos  faltantes</vt:lpstr>
      <vt:lpstr>Ejemplo 2</vt:lpstr>
      <vt:lpstr>Carga de datos</vt:lpstr>
      <vt:lpstr>Acceso a datos</vt:lpstr>
      <vt:lpstr>Acceso a datos</vt:lpstr>
      <vt:lpstr>Acceso a los datos</vt:lpstr>
      <vt:lpstr>Observación</vt:lpstr>
      <vt:lpstr>Observación</vt:lpstr>
      <vt:lpstr>Estadísticas  simples</vt:lpstr>
      <vt:lpstr>Filtros</vt:lpstr>
      <vt:lpstr>Filtros</vt:lpstr>
      <vt:lpstr>Filtros</vt:lpstr>
      <vt:lpstr>¿Es lo mismo?</vt:lpstr>
      <vt:lpstr>Ahora tú</vt:lpstr>
      <vt:lpstr>Ahora tú</vt:lpstr>
      <vt:lpstr>Ahora tú</vt:lpstr>
      <vt:lpstr>Ahora tú</vt:lpstr>
      <vt:lpstr>Ahora tú</vt:lpstr>
      <vt:lpstr>Ahora tú</vt:lpstr>
    </vt:vector>
  </TitlesOfParts>
  <Manager/>
  <Company>Universidad Diego Portales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00_Motivacion</dc:title>
  <dc:subject>CIT1000. Programacion. </dc:subject>
  <dc:creator>Miguel Carrasco</dc:creator>
  <cp:keywords/>
  <dc:description/>
  <cp:lastModifiedBy>Miguel Angel Carrasco Zambrano</cp:lastModifiedBy>
  <cp:revision>706</cp:revision>
  <cp:lastPrinted>2018-06-26T14:41:45Z</cp:lastPrinted>
  <dcterms:created xsi:type="dcterms:W3CDTF">2009-04-22T19:24:48Z</dcterms:created>
  <dcterms:modified xsi:type="dcterms:W3CDTF">2026-01-26T23:50:30Z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