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5"/>
  </p:notesMasterIdLst>
  <p:handoutMasterIdLst>
    <p:handoutMasterId r:id="rId96"/>
  </p:handoutMasterIdLst>
  <p:sldIdLst>
    <p:sldId id="420" r:id="rId2"/>
    <p:sldId id="274" r:id="rId3"/>
    <p:sldId id="341" r:id="rId4"/>
    <p:sldId id="342" r:id="rId5"/>
    <p:sldId id="343" r:id="rId6"/>
    <p:sldId id="344" r:id="rId7"/>
    <p:sldId id="345" r:id="rId8"/>
    <p:sldId id="278" r:id="rId9"/>
    <p:sldId id="279" r:id="rId10"/>
    <p:sldId id="280" r:id="rId11"/>
    <p:sldId id="282" r:id="rId12"/>
    <p:sldId id="364" r:id="rId13"/>
    <p:sldId id="366" r:id="rId14"/>
    <p:sldId id="346" r:id="rId15"/>
    <p:sldId id="367" r:id="rId16"/>
    <p:sldId id="284" r:id="rId17"/>
    <p:sldId id="352" r:id="rId18"/>
    <p:sldId id="393" r:id="rId19"/>
    <p:sldId id="365" r:id="rId20"/>
    <p:sldId id="356" r:id="rId21"/>
    <p:sldId id="368" r:id="rId22"/>
    <p:sldId id="385" r:id="rId23"/>
    <p:sldId id="370" r:id="rId24"/>
    <p:sldId id="371" r:id="rId25"/>
    <p:sldId id="372" r:id="rId26"/>
    <p:sldId id="373" r:id="rId27"/>
    <p:sldId id="374" r:id="rId28"/>
    <p:sldId id="375" r:id="rId29"/>
    <p:sldId id="376" r:id="rId30"/>
    <p:sldId id="377" r:id="rId31"/>
    <p:sldId id="357" r:id="rId32"/>
    <p:sldId id="350" r:id="rId33"/>
    <p:sldId id="349" r:id="rId34"/>
    <p:sldId id="419" r:id="rId35"/>
    <p:sldId id="394" r:id="rId36"/>
    <p:sldId id="353" r:id="rId37"/>
    <p:sldId id="354" r:id="rId38"/>
    <p:sldId id="351" r:id="rId39"/>
    <p:sldId id="355" r:id="rId40"/>
    <p:sldId id="289" r:id="rId41"/>
    <p:sldId id="369" r:id="rId42"/>
    <p:sldId id="347" r:id="rId43"/>
    <p:sldId id="286" r:id="rId44"/>
    <p:sldId id="287" r:id="rId45"/>
    <p:sldId id="288" r:id="rId46"/>
    <p:sldId id="290" r:id="rId47"/>
    <p:sldId id="335" r:id="rId48"/>
    <p:sldId id="340" r:id="rId49"/>
    <p:sldId id="339" r:id="rId50"/>
    <p:sldId id="348" r:id="rId51"/>
    <p:sldId id="337" r:id="rId52"/>
    <p:sldId id="338" r:id="rId53"/>
    <p:sldId id="358" r:id="rId54"/>
    <p:sldId id="359" r:id="rId55"/>
    <p:sldId id="360" r:id="rId56"/>
    <p:sldId id="361" r:id="rId57"/>
    <p:sldId id="362" r:id="rId58"/>
    <p:sldId id="363" r:id="rId59"/>
    <p:sldId id="395" r:id="rId60"/>
    <p:sldId id="378" r:id="rId61"/>
    <p:sldId id="379" r:id="rId62"/>
    <p:sldId id="380" r:id="rId63"/>
    <p:sldId id="381" r:id="rId64"/>
    <p:sldId id="382" r:id="rId65"/>
    <p:sldId id="383" r:id="rId66"/>
    <p:sldId id="384" r:id="rId67"/>
    <p:sldId id="386" r:id="rId68"/>
    <p:sldId id="387" r:id="rId69"/>
    <p:sldId id="388" r:id="rId70"/>
    <p:sldId id="391" r:id="rId71"/>
    <p:sldId id="389" r:id="rId72"/>
    <p:sldId id="390" r:id="rId73"/>
    <p:sldId id="392" r:id="rId74"/>
    <p:sldId id="397" r:id="rId75"/>
    <p:sldId id="398" r:id="rId76"/>
    <p:sldId id="404" r:id="rId77"/>
    <p:sldId id="400" r:id="rId78"/>
    <p:sldId id="401" r:id="rId79"/>
    <p:sldId id="402" r:id="rId80"/>
    <p:sldId id="403" r:id="rId81"/>
    <p:sldId id="405" r:id="rId82"/>
    <p:sldId id="406" r:id="rId83"/>
    <p:sldId id="407" r:id="rId84"/>
    <p:sldId id="410" r:id="rId85"/>
    <p:sldId id="408" r:id="rId86"/>
    <p:sldId id="409" r:id="rId87"/>
    <p:sldId id="411" r:id="rId88"/>
    <p:sldId id="413" r:id="rId89"/>
    <p:sldId id="416" r:id="rId90"/>
    <p:sldId id="414" r:id="rId91"/>
    <p:sldId id="415" r:id="rId92"/>
    <p:sldId id="417" r:id="rId93"/>
    <p:sldId id="418" r:id="rId9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6393" indent="-1350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3903" indent="-27115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0295" indent="-40617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7803" indent="-5423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1606860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1928233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2249604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2570976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81" userDrawn="1">
          <p15:clr>
            <a:srgbClr val="A4A3A4"/>
          </p15:clr>
        </p15:guide>
        <p15:guide id="2" pos="1134" userDrawn="1">
          <p15:clr>
            <a:srgbClr val="A4A3A4"/>
          </p15:clr>
        </p15:guide>
        <p15:guide id="3" pos="5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33FF"/>
    <a:srgbClr val="E800EB"/>
    <a:srgbClr val="1800FF"/>
    <a:srgbClr val="66FF33"/>
    <a:srgbClr val="FFFFFF"/>
    <a:srgbClr val="B10221"/>
    <a:srgbClr val="E0DFC3"/>
    <a:srgbClr val="00FA00"/>
    <a:srgbClr val="73FB7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370" autoAdjust="0"/>
    <p:restoredTop sz="98375" autoAdjust="0"/>
  </p:normalViewPr>
  <p:slideViewPr>
    <p:cSldViewPr snapToGrid="0">
      <p:cViewPr varScale="1">
        <p:scale>
          <a:sx n="110" d="100"/>
          <a:sy n="110" d="100"/>
        </p:scale>
        <p:origin x="184" y="456"/>
      </p:cViewPr>
      <p:guideLst>
        <p:guide orient="horz" pos="981"/>
        <p:guide pos="1134"/>
        <p:guide pos="521"/>
      </p:guideLst>
    </p:cSldViewPr>
  </p:slideViewPr>
  <p:outlineViewPr>
    <p:cViewPr>
      <p:scale>
        <a:sx n="33" d="100"/>
        <a:sy n="33" d="100"/>
      </p:scale>
      <p:origin x="0" y="13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A1E5F98-0705-4140-B636-C6F98BB1DFF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43623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971F90-1C2E-7F46-83D8-24BA51EA71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675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639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39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029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78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5156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87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18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49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27AE44F-4643-164F-916C-6818501E2CB9}" type="slidenum">
              <a:rPr lang="es-ES" sz="1200"/>
              <a:pPr eaLnBrk="1" hangingPunct="1"/>
              <a:t>1</a:t>
            </a:fld>
            <a:endParaRPr lang="es-ES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s-ES_tradnl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1931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8009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6487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1052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703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894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1676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817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8092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803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854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86147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0323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6165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44939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2194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97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7627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3291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18844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7584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35611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887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89728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78897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2240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703" y="6248747"/>
            <a:ext cx="2133340" cy="45638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2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1"/>
          <p:cNvSpPr/>
          <p:nvPr/>
        </p:nvSpPr>
        <p:spPr>
          <a:xfrm>
            <a:off x="8590109" y="6687639"/>
            <a:ext cx="74796" cy="143945"/>
          </a:xfrm>
          <a:prstGeom prst="rect">
            <a:avLst/>
          </a:prstGeom>
          <a:solidFill>
            <a:srgbClr val="0271E9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4" name="Rectangle 13"/>
          <p:cNvSpPr/>
          <p:nvPr/>
        </p:nvSpPr>
        <p:spPr>
          <a:xfrm>
            <a:off x="8705097" y="6687639"/>
            <a:ext cx="73680" cy="143945"/>
          </a:xfrm>
          <a:prstGeom prst="rect">
            <a:avLst/>
          </a:prstGeom>
          <a:solidFill>
            <a:srgbClr val="B1022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9" name="Right Triangle 10"/>
          <p:cNvSpPr/>
          <p:nvPr/>
        </p:nvSpPr>
        <p:spPr>
          <a:xfrm rot="16200000">
            <a:off x="2145927" y="4365104"/>
            <a:ext cx="648073" cy="648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Rectangle 12"/>
          <p:cNvSpPr/>
          <p:nvPr/>
        </p:nvSpPr>
        <p:spPr>
          <a:xfrm>
            <a:off x="2145926" y="5006030"/>
            <a:ext cx="739709" cy="1851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4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5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6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7" name="Texto del título">
            <a:extLst>
              <a:ext uri="{FF2B5EF4-FFF2-40B4-BE49-F238E27FC236}">
                <a16:creationId xmlns:a16="http://schemas.microsoft.com/office/drawing/2014/main" id="{4287336D-7366-0E4A-EAC4-85D0E691C7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7938"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dirty="0"/>
              <a:t>Texto del 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5630F5-95E9-83CD-765D-CF759C0A0F30}"/>
              </a:ext>
            </a:extLst>
          </p:cNvPr>
          <p:cNvSpPr/>
          <p:nvPr userDrawn="1"/>
        </p:nvSpPr>
        <p:spPr>
          <a:xfrm>
            <a:off x="6870532" y="136182"/>
            <a:ext cx="2198670" cy="695670"/>
          </a:xfrm>
          <a:prstGeom prst="rect">
            <a:avLst/>
          </a:prstGeom>
          <a:gradFill flip="none" rotWithShape="1">
            <a:gsLst>
              <a:gs pos="27000">
                <a:srgbClr val="A0C4E4"/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8B4E2097-3903-10E7-3D49-04D24A4ADE8F}"/>
              </a:ext>
            </a:extLst>
          </p:cNvPr>
          <p:cNvSpPr/>
          <p:nvPr userDrawn="1"/>
        </p:nvSpPr>
        <p:spPr>
          <a:xfrm rot="16200000" flipH="1" flipV="1">
            <a:off x="6325681" y="287004"/>
            <a:ext cx="831850" cy="257851"/>
          </a:xfrm>
          <a:prstGeom prst="parallelogram">
            <a:avLst>
              <a:gd name="adj" fmla="val 52527"/>
            </a:avLst>
          </a:prstGeom>
          <a:solidFill>
            <a:srgbClr val="A5CBEB">
              <a:alpha val="8902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r">
              <a:spcBef>
                <a:spcPct val="0"/>
              </a:spcBef>
            </a:pPr>
            <a:endParaRPr lang="en-US" sz="2800" i="1">
              <a:solidFill>
                <a:schemeClr val="bg1"/>
              </a:solidFill>
              <a:latin typeface="Gill Sans"/>
              <a:ea typeface="+mj-ea"/>
              <a:cs typeface="Gill Sans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B402B5A-1AD7-4064-78A2-D80A242D22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70533" y="98963"/>
            <a:ext cx="2198670" cy="73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87208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2304" y="852715"/>
            <a:ext cx="8228595" cy="548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9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1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" y="0"/>
            <a:ext cx="6030507" cy="77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233913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Clic para editar título</a:t>
            </a:r>
          </a:p>
        </p:txBody>
      </p:sp>
      <p:sp>
        <p:nvSpPr>
          <p:cNvPr id="13" name="Isosceles Triangle 12"/>
          <p:cNvSpPr/>
          <p:nvPr userDrawn="1"/>
        </p:nvSpPr>
        <p:spPr>
          <a:xfrm>
            <a:off x="8172778" y="1"/>
            <a:ext cx="965640" cy="698521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5" tIns="45703" rIns="91405" bIns="45703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06011" y="6617765"/>
            <a:ext cx="7021534" cy="240235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6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21185" y="6684797"/>
            <a:ext cx="677622" cy="143944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 algn="r">
              <a:defRPr sz="700" b="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CA5A4F1A-30FF-7149-AC1F-D8E8FF43B5D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6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bel Regular"/>
          <a:ea typeface="ＭＳ Ｐゴシック" charset="-128"/>
          <a:cs typeface="Abel Regular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5pPr>
      <a:lvl6pPr marL="45703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6pPr>
      <a:lvl7pPr marL="91406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7pPr>
      <a:lvl8pPr marL="1371093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8pPr>
      <a:lvl9pPr marL="1828125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9pPr>
    </p:titleStyle>
    <p:bodyStyle>
      <a:lvl1pPr marL="342574" indent="-342574" algn="l" rtl="0" eaLnBrk="0" fontAlgn="base" hangingPunct="0">
        <a:spcBef>
          <a:spcPct val="20000"/>
        </a:spcBef>
        <a:spcAft>
          <a:spcPct val="0"/>
        </a:spcAft>
        <a:buClr>
          <a:srgbClr val="0072C8"/>
        </a:buClr>
        <a:buSzPct val="70000"/>
        <a:buFont typeface="Wingdings 3" charset="0"/>
        <a:buChar char="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00366" indent="-342858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0000"/>
        <a:buFont typeface="Wingdings" charset="2"/>
        <a:buChar char="§"/>
        <a:defRPr sz="1800">
          <a:solidFill>
            <a:schemeClr val="tx1"/>
          </a:solidFill>
          <a:latin typeface="+mn-lt"/>
          <a:ea typeface="ＭＳ Ｐゴシック" charset="-128"/>
        </a:defRPr>
      </a:lvl2pPr>
      <a:lvl3pPr marL="1141541" indent="-227639" algn="l" rtl="0" eaLnBrk="0" fontAlgn="base" hangingPunct="0">
        <a:spcBef>
          <a:spcPct val="20000"/>
        </a:spcBef>
        <a:spcAft>
          <a:spcPct val="0"/>
        </a:spcAft>
        <a:buClr>
          <a:srgbClr val="66FF33"/>
        </a:buClr>
        <a:buFont typeface="Wingdings" charset="0"/>
        <a:buChar char="§"/>
        <a:defRPr sz="1400">
          <a:solidFill>
            <a:schemeClr val="tx1"/>
          </a:solidFill>
          <a:latin typeface="+mn-lt"/>
          <a:ea typeface="ＭＳ Ｐゴシック" charset="-128"/>
        </a:defRPr>
      </a:lvl3pPr>
      <a:lvl4pPr marL="1599049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200">
          <a:solidFill>
            <a:schemeClr val="tx1"/>
          </a:solidFill>
          <a:latin typeface="+mn-lt"/>
          <a:ea typeface="ＭＳ Ｐゴシック" charset="-128"/>
        </a:defRPr>
      </a:lvl4pPr>
      <a:lvl5pPr marL="2056558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5pPr>
      <a:lvl6pPr marL="2513671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6pPr>
      <a:lvl7pPr marL="2970703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7pPr>
      <a:lvl8pPr marL="3427734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8pPr>
      <a:lvl9pPr marL="3884765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s-ES_tradnl"/>
      </a:defPPr>
      <a:lvl1pPr marL="0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3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5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6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7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8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9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6052EBDC-3F3F-76B2-FAAC-DF1CDC2CE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278" y="2733827"/>
            <a:ext cx="4546882" cy="12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DAC9756F-EAE1-5EA6-C7B8-CD0436929F73}"/>
              </a:ext>
            </a:extLst>
          </p:cNvPr>
          <p:cNvSpPr/>
          <p:nvPr/>
        </p:nvSpPr>
        <p:spPr>
          <a:xfrm rot="10800000" flipV="1">
            <a:off x="5604530" y="0"/>
            <a:ext cx="3534870" cy="4597912"/>
          </a:xfrm>
          <a:prstGeom prst="rect">
            <a:avLst/>
          </a:prstGeom>
          <a:gradFill flip="none" rotWithShape="1">
            <a:gsLst>
              <a:gs pos="30000">
                <a:srgbClr val="FFFFFF">
                  <a:alpha val="27000"/>
                </a:srgbClr>
              </a:gs>
              <a:gs pos="72000">
                <a:schemeClr val="bg1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D8A5527-0413-CB7F-B1CB-E46AC2081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530" y="3166632"/>
            <a:ext cx="3809955" cy="1269985"/>
          </a:xfrm>
          <a:prstGeom prst="rect">
            <a:avLst/>
          </a:prstGeom>
        </p:spPr>
      </p:pic>
      <p:sp>
        <p:nvSpPr>
          <p:cNvPr id="18" name="Snip Single Corner Rectangle 2">
            <a:extLst>
              <a:ext uri="{FF2B5EF4-FFF2-40B4-BE49-F238E27FC236}">
                <a16:creationId xmlns:a16="http://schemas.microsoft.com/office/drawing/2014/main" id="{EF8C5955-0976-09A0-92B6-2DEF0031E0D9}"/>
              </a:ext>
            </a:extLst>
          </p:cNvPr>
          <p:cNvSpPr/>
          <p:nvPr/>
        </p:nvSpPr>
        <p:spPr>
          <a:xfrm rot="10800000">
            <a:off x="2240892" y="4473846"/>
            <a:ext cx="6903107" cy="1295400"/>
          </a:xfrm>
          <a:prstGeom prst="snip1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D01585-3787-314B-D016-D5C55389EC4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5391103"/>
            <a:ext cx="5759235" cy="37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5" tIns="45703" rIns="91405" bIns="45703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s-MX" sz="1600" dirty="0">
                <a:latin typeface="+mn-lt"/>
                <a:ea typeface="ヒラギノ角ゴ ProN W3" charset="0"/>
                <a:cs typeface="Myriad Pro"/>
              </a:rPr>
              <a:t>2026</a:t>
            </a:r>
            <a:endParaRPr lang="es-ES" sz="1600" dirty="0">
              <a:latin typeface="+mn-lt"/>
              <a:ea typeface="ヒラギノ角ゴ ProN W3" charset="0"/>
              <a:cs typeface="Myriad Pro"/>
            </a:endParaRPr>
          </a:p>
        </p:txBody>
      </p:sp>
      <p:sp>
        <p:nvSpPr>
          <p:cNvPr id="45" name="Text Box 5">
            <a:extLst>
              <a:ext uri="{FF2B5EF4-FFF2-40B4-BE49-F238E27FC236}">
                <a16:creationId xmlns:a16="http://schemas.microsoft.com/office/drawing/2014/main" id="{2E6DB65A-72A1-5F72-D983-06E2C0EA2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929" y="4613457"/>
            <a:ext cx="6537329" cy="42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s-MX" sz="2800" dirty="0">
                <a:solidFill>
                  <a:schemeClr val="bg1"/>
                </a:solidFill>
                <a:latin typeface="Trajan Pro Bold" charset="0"/>
                <a:ea typeface="ヒラギノ角ゴ ProN W3" charset="0"/>
                <a:cs typeface="ヒラギノ角ゴ ProN W3" charset="0"/>
                <a:sym typeface="Arial Unicode MS" charset="0"/>
              </a:rPr>
              <a:t>Introducción a Python</a:t>
            </a:r>
            <a:endParaRPr lang="es-ES" sz="2800" dirty="0">
              <a:solidFill>
                <a:schemeClr val="bg1"/>
              </a:solidFill>
              <a:latin typeface="Trajan Pro Bold" charset="0"/>
              <a:ea typeface="ヒラギノ角ゴ ProN W3" charset="0"/>
              <a:cs typeface="ヒラギノ角ゴ ProN W3" charset="0"/>
              <a:sym typeface="Arial Unicode MS" charset="0"/>
            </a:endParaRPr>
          </a:p>
        </p:txBody>
      </p:sp>
      <p:sp>
        <p:nvSpPr>
          <p:cNvPr id="46" name="Rectangle 17">
            <a:extLst>
              <a:ext uri="{FF2B5EF4-FFF2-40B4-BE49-F238E27FC236}">
                <a16:creationId xmlns:a16="http://schemas.microsoft.com/office/drawing/2014/main" id="{886F54BA-1AFD-C25B-D1F4-B561EC8FC47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4790854"/>
            <a:ext cx="5528151" cy="58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 anchor="b"/>
          <a:lstStyle/>
          <a:p>
            <a:r>
              <a:rPr lang="es-MX" sz="2200" dirty="0">
                <a:latin typeface="Trajan Pro Bold" charset="0"/>
                <a:ea typeface="ヒラギノ角ゴ ProN W6" charset="0"/>
                <a:cs typeface="ヒラギノ角ゴ ProN W6" charset="0"/>
              </a:rPr>
              <a:t>Introducción</a:t>
            </a:r>
            <a:endParaRPr lang="es-ES" sz="3100" dirty="0">
              <a:latin typeface="Trajan Pro Bold" charset="0"/>
              <a:ea typeface="ヒラギノ角ゴ ProN W6" charset="0"/>
              <a:cs typeface="ヒラギノ角ゴ ProN W6" charset="0"/>
            </a:endParaRPr>
          </a:p>
        </p:txBody>
      </p:sp>
    </p:spTree>
  </p:cSld>
  <p:clrMapOvr>
    <a:masterClrMapping/>
  </p:clrMapOvr>
  <p:transition>
    <p:comb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5FD7CB8-E3F9-3B40-91AE-C746452AED8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3FC3C40-5DDC-3F4B-99CC-5D4A90A32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855523" y="1557338"/>
            <a:ext cx="3878263" cy="2541587"/>
          </a:xfrm>
          <a:prstGeom prst="rect">
            <a:avLst/>
          </a:prstGeom>
        </p:spPr>
        <p:txBody>
          <a:bodyPr wrap="none"/>
          <a:lstStyle/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Estructuras de control</a:t>
            </a:r>
          </a:p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Listas</a:t>
            </a:r>
          </a:p>
          <a:p>
            <a:pPr>
              <a:defRPr sz="2000"/>
            </a:pPr>
            <a:r>
              <a:rPr lang="es-ES_tradnl" dirty="0">
                <a:solidFill>
                  <a:srgbClr val="BFBFBF"/>
                </a:solidFill>
              </a:rPr>
              <a:t>Funciones integradas</a:t>
            </a:r>
          </a:p>
          <a:p>
            <a:pPr>
              <a:defRPr sz="2000"/>
            </a:pPr>
            <a:r>
              <a:rPr lang="es-ES_tradnl" dirty="0"/>
              <a:t>Funciones</a:t>
            </a:r>
          </a:p>
          <a:p>
            <a:pPr lvl="1">
              <a:defRPr sz="2000"/>
            </a:pPr>
            <a:endParaRPr lang="es-ES_tradnl" dirty="0"/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A7662AD9-286E-5F4F-924A-D1F0EA1F92B0}"/>
              </a:ext>
            </a:extLst>
          </p:cNvPr>
          <p:cNvSpPr txBox="1"/>
          <p:nvPr/>
        </p:nvSpPr>
        <p:spPr>
          <a:xfrm>
            <a:off x="1407560" y="3130149"/>
            <a:ext cx="34110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Definición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Paso de parámetros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Scope de variables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Ejemplos y ejercicios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Manejo de excepciones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09875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D72E6B-E6F8-984F-8D37-86FF6CC3055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414A1AE-0B1D-204E-90DE-D7832E8B5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Recordemos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1800225" y="1370013"/>
            <a:ext cx="7343775" cy="11588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L" sz="1800" dirty="0">
                <a:latin typeface="Calibri" panose="020F0502020204030204" pitchFamily="34" charset="0"/>
                <a:cs typeface="Calibri" panose="020F0502020204030204" pitchFamily="34" charset="0"/>
              </a:rPr>
              <a:t>Cuando comenzamos a ver Numpy, introdujimos el siguientes ejercicio:</a:t>
            </a:r>
            <a:br>
              <a:rPr lang="es-CL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CL" sz="1800" dirty="0">
                <a:latin typeface="Calibri" panose="020F0502020204030204" pitchFamily="34" charset="0"/>
                <a:cs typeface="Calibri" panose="020F0502020204030204" pitchFamily="34" charset="0"/>
              </a:rPr>
              <a:t>Realice un programa que cree una conjunto de números con 10 elementos generados al azar y muestre en pantalla el mayor de ellos</a:t>
            </a:r>
          </a:p>
          <a:p>
            <a:pPr marL="0" indent="0">
              <a:buNone/>
            </a:pPr>
            <a:r>
              <a:rPr lang="es-CL" sz="1800" dirty="0">
                <a:latin typeface="Calibri" panose="020F0502020204030204" pitchFamily="34" charset="0"/>
                <a:cs typeface="Calibri" panose="020F0502020204030204" pitchFamily="34" charset="0"/>
              </a:rPr>
              <a:t>Y vimos dos soluciones, una usando listas y otra usando numpy:</a:t>
            </a:r>
          </a:p>
          <a:p>
            <a:endParaRPr lang="es-C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C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2091FD-4C51-C146-9204-C8CEE1F7D80E}"/>
              </a:ext>
            </a:extLst>
          </p:cNvPr>
          <p:cNvSpPr txBox="1"/>
          <p:nvPr/>
        </p:nvSpPr>
        <p:spPr>
          <a:xfrm>
            <a:off x="387541" y="2801337"/>
            <a:ext cx="4265911" cy="28931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import</a:t>
            </a:r>
            <a:r>
              <a:rPr lang="es-CL" sz="1400" dirty="0">
                <a:latin typeface="Menlo" panose="020B0609030804020204" pitchFamily="49" charset="0"/>
              </a:rPr>
              <a:t> random</a:t>
            </a:r>
          </a:p>
          <a:p>
            <a:br>
              <a:rPr lang="es-CL" sz="1400" dirty="0">
                <a:latin typeface="Menlo" panose="020B0609030804020204" pitchFamily="49" charset="0"/>
              </a:rPr>
            </a:br>
            <a:r>
              <a:rPr lang="es-CL" sz="1400" dirty="0">
                <a:latin typeface="Menlo" panose="020B0609030804020204" pitchFamily="49" charset="0"/>
              </a:rPr>
              <a:t>lista = []</a:t>
            </a:r>
          </a:p>
          <a:p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for</a:t>
            </a:r>
            <a:r>
              <a:rPr lang="es-CL" sz="1400" dirty="0">
                <a:latin typeface="Menlo" panose="020B0609030804020204" pitchFamily="49" charset="0"/>
              </a:rPr>
              <a:t> i </a:t>
            </a:r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in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range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09885A"/>
                </a:solidFill>
                <a:latin typeface="Menlo" panose="020B0609030804020204" pitchFamily="49" charset="0"/>
              </a:rPr>
              <a:t>10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latin typeface="Menlo" panose="020B0609030804020204" pitchFamily="49" charset="0"/>
              </a:rPr>
              <a:t>  lista.append(random.random())</a:t>
            </a:r>
          </a:p>
          <a:p>
            <a:br>
              <a:rPr lang="es-CL" sz="1400" dirty="0">
                <a:latin typeface="Menlo" panose="020B0609030804020204" pitchFamily="49" charset="0"/>
              </a:rPr>
            </a:br>
            <a:r>
              <a:rPr lang="es-CL" sz="1400" dirty="0">
                <a:latin typeface="Menlo" panose="020B0609030804020204" pitchFamily="49" charset="0"/>
              </a:rPr>
              <a:t>mayor = </a:t>
            </a:r>
            <a:r>
              <a:rPr lang="es-CL" sz="1400" dirty="0">
                <a:solidFill>
                  <a:srgbClr val="09885A"/>
                </a:solidFill>
                <a:latin typeface="Menlo" panose="020B0609030804020204" pitchFamily="49" charset="0"/>
              </a:rPr>
              <a:t>0</a:t>
            </a:r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for</a:t>
            </a:r>
            <a:r>
              <a:rPr lang="es-CL" sz="1400" dirty="0">
                <a:latin typeface="Menlo" panose="020B0609030804020204" pitchFamily="49" charset="0"/>
              </a:rPr>
              <a:t> i </a:t>
            </a:r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in</a:t>
            </a:r>
            <a:r>
              <a:rPr lang="es-CL" sz="1400" dirty="0">
                <a:latin typeface="Menlo" panose="020B0609030804020204" pitchFamily="49" charset="0"/>
              </a:rPr>
              <a:t> lista:</a:t>
            </a:r>
          </a:p>
          <a:p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  if</a:t>
            </a:r>
            <a:r>
              <a:rPr lang="es-CL" sz="1400" dirty="0">
                <a:latin typeface="Menlo" panose="020B0609030804020204" pitchFamily="49" charset="0"/>
              </a:rPr>
              <a:t> i &gt; mayor: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 mayor = i</a:t>
            </a:r>
          </a:p>
          <a:p>
            <a:br>
              <a:rPr lang="es-CL" sz="1400" dirty="0">
                <a:latin typeface="Menlo" panose="020B0609030804020204" pitchFamily="49" charset="0"/>
              </a:rPr>
            </a:br>
            <a:r>
              <a:rPr lang="es-CL" sz="1400" dirty="0" err="1">
                <a:solidFill>
                  <a:srgbClr val="00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'El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 mayor elemento es {</a:t>
            </a:r>
            <a:r>
              <a:rPr lang="es-CL" sz="1400" dirty="0">
                <a:latin typeface="Menlo" panose="020B0609030804020204" pitchFamily="49" charset="0"/>
              </a:rPr>
              <a:t>mayor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}'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D98BFE8-4538-3F4B-8039-96662254638D}"/>
              </a:ext>
            </a:extLst>
          </p:cNvPr>
          <p:cNvSpPr txBox="1"/>
          <p:nvPr/>
        </p:nvSpPr>
        <p:spPr>
          <a:xfrm>
            <a:off x="4800600" y="2801337"/>
            <a:ext cx="4265911" cy="1600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L" sz="1400" dirty="0" err="1">
                <a:solidFill>
                  <a:srgbClr val="0000FF"/>
                </a:solidFill>
                <a:latin typeface="Menlo" panose="020B0609030804020204" pitchFamily="49" charset="0"/>
              </a:rPr>
              <a:t>import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 err="1">
                <a:latin typeface="Menlo" panose="020B0609030804020204" pitchFamily="49" charset="0"/>
              </a:rPr>
              <a:t>numpy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as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 err="1">
                <a:latin typeface="Menlo" panose="020B0609030804020204" pitchFamily="49" charset="0"/>
              </a:rPr>
              <a:t>np</a:t>
            </a:r>
            <a:endParaRPr lang="es-CL" sz="1400" dirty="0">
              <a:latin typeface="Menlo" panose="020B0609030804020204" pitchFamily="49" charset="0"/>
            </a:endParaRPr>
          </a:p>
          <a:p>
            <a:br>
              <a:rPr lang="es-CL" sz="1400" dirty="0">
                <a:latin typeface="Menlo" panose="020B0609030804020204" pitchFamily="49" charset="0"/>
              </a:rPr>
            </a:br>
            <a:r>
              <a:rPr lang="es-CL" sz="1400" dirty="0">
                <a:latin typeface="Menlo" panose="020B0609030804020204" pitchFamily="49" charset="0"/>
              </a:rPr>
              <a:t>arreglo = </a:t>
            </a:r>
            <a:r>
              <a:rPr lang="es-CL" sz="1400" dirty="0" err="1">
                <a:latin typeface="Menlo" panose="020B0609030804020204" pitchFamily="49" charset="0"/>
              </a:rPr>
              <a:t>np.random.random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09885A"/>
                </a:solidFill>
                <a:latin typeface="Menlo" panose="020B0609030804020204" pitchFamily="49" charset="0"/>
              </a:rPr>
              <a:t>10</a:t>
            </a:r>
            <a:r>
              <a:rPr lang="es-CL" sz="1400" dirty="0">
                <a:latin typeface="Menlo" panose="020B0609030804020204" pitchFamily="49" charset="0"/>
              </a:rPr>
              <a:t>,)</a:t>
            </a:r>
          </a:p>
          <a:p>
            <a:r>
              <a:rPr lang="es-CL" sz="1400" dirty="0">
                <a:latin typeface="Menlo" panose="020B0609030804020204" pitchFamily="49" charset="0"/>
              </a:rPr>
              <a:t>mayor = </a:t>
            </a:r>
            <a:r>
              <a:rPr lang="es-CL" sz="1400" dirty="0" err="1">
                <a:latin typeface="Menlo" panose="020B0609030804020204" pitchFamily="49" charset="0"/>
              </a:rPr>
              <a:t>np.</a:t>
            </a:r>
            <a:r>
              <a:rPr lang="es-CL" sz="1400" dirty="0" err="1">
                <a:solidFill>
                  <a:srgbClr val="0000FF"/>
                </a:solidFill>
                <a:latin typeface="Menlo" panose="020B0609030804020204" pitchFamily="49" charset="0"/>
              </a:rPr>
              <a:t>max</a:t>
            </a:r>
            <a:r>
              <a:rPr lang="es-CL" sz="1400" dirty="0">
                <a:latin typeface="Menlo" panose="020B0609030804020204" pitchFamily="49" charset="0"/>
              </a:rPr>
              <a:t>(arreglo)</a:t>
            </a:r>
          </a:p>
          <a:p>
            <a:br>
              <a:rPr lang="es-CL" sz="1400" dirty="0">
                <a:latin typeface="Menlo" panose="020B0609030804020204" pitchFamily="49" charset="0"/>
              </a:rPr>
            </a:br>
            <a:r>
              <a:rPr lang="es-CL" sz="1400" dirty="0" err="1">
                <a:solidFill>
                  <a:srgbClr val="00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2060"/>
                </a:solidFill>
                <a:latin typeface="Menlo" panose="020B0609030804020204" pitchFamily="49" charset="0"/>
              </a:rPr>
              <a:t>f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'El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 mayor elemento es {</a:t>
            </a:r>
            <a:r>
              <a:rPr lang="es-CL" sz="1400" dirty="0">
                <a:latin typeface="Menlo" panose="020B0609030804020204" pitchFamily="49" charset="0"/>
              </a:rPr>
              <a:t>mayor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}'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/>
          </a:p>
        </p:txBody>
      </p:sp>
      <p:pic>
        <p:nvPicPr>
          <p:cNvPr id="7" name="Picture 6" descr="brainstorm (1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1370191"/>
            <a:ext cx="480116" cy="4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33482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660BF44-34AB-9B4C-8FF1-26266B4648F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EE8571-6BDB-A745-9EE6-C18FD3334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Recordemos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2157413" y="1365250"/>
            <a:ext cx="6986587" cy="11588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L" sz="1800" dirty="0"/>
              <a:t>Los códigos son totalmente distintos, pero hacen lo mismo. Eso pasa mucho cuando uno está trabajando en una empresa: se define lo que hay que hacer pero hay libertad de desarrollo. Entonces, ¿cómo coordinan el trabajo?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2091FD-4C51-C146-9204-C8CEE1F7D80E}"/>
              </a:ext>
            </a:extLst>
          </p:cNvPr>
          <p:cNvSpPr txBox="1"/>
          <p:nvPr/>
        </p:nvSpPr>
        <p:spPr>
          <a:xfrm>
            <a:off x="387541" y="2801337"/>
            <a:ext cx="4265911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import</a:t>
            </a:r>
            <a:r>
              <a:rPr lang="es-CL" sz="1400" dirty="0">
                <a:latin typeface="Menlo" panose="020B0609030804020204" pitchFamily="49" charset="0"/>
              </a:rPr>
              <a:t> random</a:t>
            </a:r>
          </a:p>
          <a:p>
            <a:br>
              <a:rPr lang="es-CL" sz="1400" dirty="0">
                <a:latin typeface="Menlo" panose="020B0609030804020204" pitchFamily="49" charset="0"/>
              </a:rPr>
            </a:br>
            <a:r>
              <a:rPr lang="es-CL" sz="1400" dirty="0">
                <a:latin typeface="Menlo" panose="020B0609030804020204" pitchFamily="49" charset="0"/>
              </a:rPr>
              <a:t>lista = []</a:t>
            </a:r>
          </a:p>
          <a:p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for</a:t>
            </a:r>
            <a:r>
              <a:rPr lang="es-CL" sz="1400" dirty="0">
                <a:latin typeface="Menlo" panose="020B0609030804020204" pitchFamily="49" charset="0"/>
              </a:rPr>
              <a:t> i </a:t>
            </a:r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in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range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09885A"/>
                </a:solidFill>
                <a:latin typeface="Menlo" panose="020B0609030804020204" pitchFamily="49" charset="0"/>
              </a:rPr>
              <a:t>10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latin typeface="Menlo" panose="020B0609030804020204" pitchFamily="49" charset="0"/>
              </a:rPr>
              <a:t>  lista.append(random.</a:t>
            </a:r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random</a:t>
            </a:r>
            <a:r>
              <a:rPr lang="es-CL" sz="1400" dirty="0">
                <a:latin typeface="Menlo" panose="020B0609030804020204" pitchFamily="49" charset="0"/>
              </a:rPr>
              <a:t>())</a:t>
            </a:r>
          </a:p>
          <a:p>
            <a:br>
              <a:rPr lang="es-CL" sz="1400" dirty="0">
                <a:latin typeface="Menlo" panose="020B0609030804020204" pitchFamily="49" charset="0"/>
              </a:rPr>
            </a:br>
            <a:r>
              <a:rPr lang="es-CL" sz="1400" dirty="0">
                <a:latin typeface="Menlo" panose="020B0609030804020204" pitchFamily="49" charset="0"/>
              </a:rPr>
              <a:t>mayor = </a:t>
            </a:r>
            <a:r>
              <a:rPr lang="es-CL" sz="1400" dirty="0">
                <a:solidFill>
                  <a:srgbClr val="09885A"/>
                </a:solidFill>
                <a:latin typeface="Menlo" panose="020B0609030804020204" pitchFamily="49" charset="0"/>
              </a:rPr>
              <a:t>0</a:t>
            </a:r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for</a:t>
            </a:r>
            <a:r>
              <a:rPr lang="es-CL" sz="1400" dirty="0">
                <a:latin typeface="Menlo" panose="020B0609030804020204" pitchFamily="49" charset="0"/>
              </a:rPr>
              <a:t> i </a:t>
            </a:r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in</a:t>
            </a:r>
            <a:r>
              <a:rPr lang="es-CL" sz="1400" dirty="0">
                <a:latin typeface="Menlo" panose="020B0609030804020204" pitchFamily="49" charset="0"/>
              </a:rPr>
              <a:t> lista:</a:t>
            </a:r>
          </a:p>
          <a:p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  if</a:t>
            </a:r>
            <a:r>
              <a:rPr lang="es-CL" sz="1400" dirty="0">
                <a:latin typeface="Menlo" panose="020B0609030804020204" pitchFamily="49" charset="0"/>
              </a:rPr>
              <a:t> i &gt; mayor: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 mayor = i</a:t>
            </a:r>
          </a:p>
          <a:p>
            <a:br>
              <a:rPr lang="es-CL" sz="1400" dirty="0">
                <a:latin typeface="Menlo" panose="020B0609030804020204" pitchFamily="49" charset="0"/>
              </a:rPr>
            </a:br>
            <a:r>
              <a:rPr lang="es-CL" sz="1400" dirty="0" err="1">
                <a:solidFill>
                  <a:srgbClr val="00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'El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 mayor elemento es {</a:t>
            </a:r>
            <a:r>
              <a:rPr lang="es-CL" sz="1400" dirty="0">
                <a:latin typeface="Menlo" panose="020B0609030804020204" pitchFamily="49" charset="0"/>
              </a:rPr>
              <a:t>mayor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}'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D98BFE8-4538-3F4B-8039-96662254638D}"/>
              </a:ext>
            </a:extLst>
          </p:cNvPr>
          <p:cNvSpPr txBox="1"/>
          <p:nvPr/>
        </p:nvSpPr>
        <p:spPr>
          <a:xfrm>
            <a:off x="4800600" y="2801337"/>
            <a:ext cx="4265911" cy="1600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L" sz="1400" dirty="0" err="1">
                <a:solidFill>
                  <a:srgbClr val="0000FF"/>
                </a:solidFill>
                <a:latin typeface="Menlo" panose="020B0609030804020204" pitchFamily="49" charset="0"/>
              </a:rPr>
              <a:t>import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 err="1">
                <a:latin typeface="Menlo" panose="020B0609030804020204" pitchFamily="49" charset="0"/>
              </a:rPr>
              <a:t>numpy</a:t>
            </a:r>
            <a:r>
              <a:rPr lang="es-CL" sz="1400" dirty="0">
                <a:latin typeface="Menlo" panose="020B0609030804020204" pitchFamily="49" charset="0"/>
              </a:rPr>
              <a:t> as </a:t>
            </a:r>
            <a:r>
              <a:rPr lang="es-CL" sz="1400" dirty="0" err="1">
                <a:latin typeface="Menlo" panose="020B0609030804020204" pitchFamily="49" charset="0"/>
              </a:rPr>
              <a:t>np</a:t>
            </a:r>
            <a:endParaRPr lang="es-CL" sz="1400" dirty="0">
              <a:latin typeface="Menlo" panose="020B0609030804020204" pitchFamily="49" charset="0"/>
            </a:endParaRPr>
          </a:p>
          <a:p>
            <a:br>
              <a:rPr lang="es-CL" sz="1400" dirty="0">
                <a:latin typeface="Menlo" panose="020B0609030804020204" pitchFamily="49" charset="0"/>
              </a:rPr>
            </a:br>
            <a:r>
              <a:rPr lang="es-CL" sz="1400" dirty="0">
                <a:latin typeface="Menlo" panose="020B0609030804020204" pitchFamily="49" charset="0"/>
              </a:rPr>
              <a:t>arreglo = </a:t>
            </a:r>
            <a:r>
              <a:rPr lang="es-CL" sz="1400" dirty="0" err="1">
                <a:latin typeface="Menlo" panose="020B0609030804020204" pitchFamily="49" charset="0"/>
              </a:rPr>
              <a:t>np.random.random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09885A"/>
                </a:solidFill>
                <a:latin typeface="Menlo" panose="020B0609030804020204" pitchFamily="49" charset="0"/>
              </a:rPr>
              <a:t>10</a:t>
            </a:r>
            <a:r>
              <a:rPr lang="es-CL" sz="1400" dirty="0">
                <a:latin typeface="Menlo" panose="020B0609030804020204" pitchFamily="49" charset="0"/>
              </a:rPr>
              <a:t>,)</a:t>
            </a:r>
          </a:p>
          <a:p>
            <a:r>
              <a:rPr lang="es-CL" sz="1400" dirty="0">
                <a:latin typeface="Menlo" panose="020B0609030804020204" pitchFamily="49" charset="0"/>
              </a:rPr>
              <a:t>mayor = </a:t>
            </a:r>
            <a:r>
              <a:rPr lang="es-CL" sz="1400" dirty="0" err="1">
                <a:latin typeface="Menlo" panose="020B0609030804020204" pitchFamily="49" charset="0"/>
              </a:rPr>
              <a:t>np.</a:t>
            </a:r>
            <a:r>
              <a:rPr lang="es-CL" sz="1400" dirty="0" err="1">
                <a:solidFill>
                  <a:srgbClr val="0000FF"/>
                </a:solidFill>
                <a:latin typeface="Menlo" panose="020B0609030804020204" pitchFamily="49" charset="0"/>
              </a:rPr>
              <a:t>max</a:t>
            </a:r>
            <a:r>
              <a:rPr lang="es-CL" sz="1400" dirty="0">
                <a:latin typeface="Menlo" panose="020B0609030804020204" pitchFamily="49" charset="0"/>
              </a:rPr>
              <a:t>(arreglo)</a:t>
            </a:r>
          </a:p>
          <a:p>
            <a:br>
              <a:rPr lang="es-CL" sz="1400" dirty="0">
                <a:latin typeface="Menlo" panose="020B0609030804020204" pitchFamily="49" charset="0"/>
              </a:rPr>
            </a:br>
            <a:r>
              <a:rPr lang="es-CL" sz="1400" dirty="0" err="1">
                <a:solidFill>
                  <a:srgbClr val="00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2060"/>
                </a:solidFill>
                <a:latin typeface="Menlo" panose="020B0609030804020204" pitchFamily="49" charset="0"/>
              </a:rPr>
              <a:t>f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'El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 mayor elemento es {</a:t>
            </a:r>
            <a:r>
              <a:rPr lang="es-CL" sz="1400" dirty="0">
                <a:latin typeface="Menlo" panose="020B0609030804020204" pitchFamily="49" charset="0"/>
              </a:rPr>
              <a:t>mayor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}'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A508DE8-0784-AF4E-AFDB-571880892889}"/>
              </a:ext>
            </a:extLst>
          </p:cNvPr>
          <p:cNvSpPr txBox="1"/>
          <p:nvPr/>
        </p:nvSpPr>
        <p:spPr>
          <a:xfrm>
            <a:off x="2804845" y="5768792"/>
            <a:ext cx="5954397" cy="4796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A31515"/>
                </a:solidFill>
                <a:latin typeface="Menlo" panose="020B0609030804020204" pitchFamily="49" charset="0"/>
              </a:rPr>
              <a:t>'El mayor elemento es’</a:t>
            </a:r>
            <a:r>
              <a:rPr lang="es-CL" sz="1400" dirty="0">
                <a:latin typeface="Menlo" panose="020B0609030804020204" pitchFamily="49" charset="0"/>
              </a:rPr>
              <a:t>, </a:t>
            </a:r>
            <a:r>
              <a:rPr lang="es-CL" sz="1400" dirty="0" err="1">
                <a:highlight>
                  <a:srgbClr val="FFFF00"/>
                </a:highlight>
                <a:latin typeface="Menlo" panose="020B0609030804020204" pitchFamily="49" charset="0"/>
              </a:rPr>
              <a:t>obtener_mayor</a:t>
            </a:r>
            <a:r>
              <a:rPr lang="es-CL" sz="1400" dirty="0">
                <a:highlight>
                  <a:srgbClr val="FFFF00"/>
                </a:highlight>
                <a:latin typeface="Menlo" panose="020B0609030804020204" pitchFamily="49" charset="0"/>
              </a:rPr>
              <a:t>(arreglo)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</p:txBody>
      </p:sp>
      <p:sp>
        <p:nvSpPr>
          <p:cNvPr id="3" name="Flecha abajo 2">
            <a:extLst>
              <a:ext uri="{FF2B5EF4-FFF2-40B4-BE49-F238E27FC236}">
                <a16:creationId xmlns:a16="http://schemas.microsoft.com/office/drawing/2014/main" id="{2BAE284B-6723-B941-8F89-3F530A7BF1B1}"/>
              </a:ext>
            </a:extLst>
          </p:cNvPr>
          <p:cNvSpPr/>
          <p:nvPr/>
        </p:nvSpPr>
        <p:spPr>
          <a:xfrm>
            <a:off x="6530009" y="4401776"/>
            <a:ext cx="296145" cy="1342532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Flecha doblada hacia arriba 7">
            <a:extLst>
              <a:ext uri="{FF2B5EF4-FFF2-40B4-BE49-F238E27FC236}">
                <a16:creationId xmlns:a16="http://schemas.microsoft.com/office/drawing/2014/main" id="{DECD9162-88CF-CE45-AA7D-BF974986CC5B}"/>
              </a:ext>
            </a:extLst>
          </p:cNvPr>
          <p:cNvSpPr/>
          <p:nvPr/>
        </p:nvSpPr>
        <p:spPr>
          <a:xfrm rot="5400000">
            <a:off x="2091569" y="5489890"/>
            <a:ext cx="684128" cy="682256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Picture 6" descr="brainstorm (1).png">
            <a:extLst>
              <a:ext uri="{FF2B5EF4-FFF2-40B4-BE49-F238E27FC236}">
                <a16:creationId xmlns:a16="http://schemas.microsoft.com/office/drawing/2014/main" id="{135132A9-AD53-A846-8E0A-B25DE624D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1370191"/>
            <a:ext cx="480116" cy="4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147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153504" y="3924783"/>
            <a:ext cx="2548558" cy="28380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443BB99-FE33-E644-B146-B443B288D78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0A0C306-3290-4F4F-A7B6-27F04445C7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Funciones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1800225" y="1411288"/>
            <a:ext cx="7343775" cy="1614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1800" dirty="0"/>
              <a:t>Uno puede definir un nivel de abstracción, en donde se define lo que hay que hacer y cada desarrollador lo resuelve como le parezca más fácil/rápido/eficiente</a:t>
            </a:r>
            <a:r>
              <a:rPr lang="es-CL" sz="1800" dirty="0">
                <a:solidFill>
                  <a:srgbClr val="0733FF"/>
                </a:solidFill>
              </a:rPr>
              <a:t>, siempre y cuando cumpla con la especificación.</a:t>
            </a:r>
          </a:p>
          <a:p>
            <a:pPr marL="0" indent="0">
              <a:buNone/>
            </a:pPr>
            <a:endParaRPr lang="es-CL" sz="1800" dirty="0"/>
          </a:p>
          <a:p>
            <a:pPr marL="0" indent="0">
              <a:buNone/>
            </a:pPr>
            <a:r>
              <a:rPr lang="es-CL" sz="1800" dirty="0"/>
              <a:t>Esta abstracción es lo que conocemos como una </a:t>
            </a:r>
            <a:r>
              <a:rPr lang="es-CL" sz="1800" b="1" dirty="0">
                <a:solidFill>
                  <a:srgbClr val="0733FF"/>
                </a:solidFill>
              </a:rPr>
              <a:t>función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A508DE8-0784-AF4E-AFDB-571880892889}"/>
              </a:ext>
            </a:extLst>
          </p:cNvPr>
          <p:cNvSpPr txBox="1"/>
          <p:nvPr/>
        </p:nvSpPr>
        <p:spPr>
          <a:xfrm>
            <a:off x="1918025" y="3778963"/>
            <a:ext cx="5830929" cy="58202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'El mayor elemento es'</a:t>
            </a:r>
            <a:r>
              <a:rPr lang="es-CL" sz="1400" dirty="0">
                <a:latin typeface="Menlo" panose="020B0609030804020204" pitchFamily="49" charset="0"/>
              </a:rPr>
              <a:t>, </a:t>
            </a:r>
            <a:r>
              <a:rPr lang="es-CL" sz="1400" dirty="0" err="1">
                <a:solidFill>
                  <a:srgbClr val="C00000"/>
                </a:solidFill>
                <a:latin typeface="Menlo" panose="020B0609030804020204" pitchFamily="49" charset="0"/>
              </a:rPr>
              <a:t>obtener_mayor</a:t>
            </a:r>
            <a:r>
              <a:rPr lang="es-CL" sz="1400" dirty="0">
                <a:latin typeface="Menlo" panose="020B0609030804020204" pitchFamily="49" charset="0"/>
              </a:rPr>
              <a:t>(arreglo))</a:t>
            </a:r>
          </a:p>
        </p:txBody>
      </p:sp>
      <p:sp>
        <p:nvSpPr>
          <p:cNvPr id="9" name="Flecha abajo 8">
            <a:extLst>
              <a:ext uri="{FF2B5EF4-FFF2-40B4-BE49-F238E27FC236}">
                <a16:creationId xmlns:a16="http://schemas.microsoft.com/office/drawing/2014/main" id="{EF156885-2FC3-854A-9106-1D5DEACC79C2}"/>
              </a:ext>
            </a:extLst>
          </p:cNvPr>
          <p:cNvSpPr/>
          <p:nvPr/>
        </p:nvSpPr>
        <p:spPr>
          <a:xfrm>
            <a:off x="6460876" y="3212590"/>
            <a:ext cx="542551" cy="696686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8F9CB32-2D9C-4347-8FAE-4978C87A629A}"/>
              </a:ext>
            </a:extLst>
          </p:cNvPr>
          <p:cNvSpPr/>
          <p:nvPr/>
        </p:nvSpPr>
        <p:spPr>
          <a:xfrm>
            <a:off x="2527520" y="4994008"/>
            <a:ext cx="5244881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Nosotros ya hemos USADO funciones (print, int, input, …). </a:t>
            </a:r>
          </a:p>
          <a:p>
            <a:endParaRPr lang="es-C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El código de arriba muestra eso. Lo que haremos ahora es CREAR la función obtener_mayor() para que la podamos usar.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934EF863-0E7C-7348-92B3-4C1796FE8BCA}"/>
              </a:ext>
            </a:extLst>
          </p:cNvPr>
          <p:cNvSpPr txBox="1"/>
          <p:nvPr/>
        </p:nvSpPr>
        <p:spPr>
          <a:xfrm>
            <a:off x="2527521" y="4680039"/>
            <a:ext cx="524488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algn="l"/>
            <a:r>
              <a:rPr b="1" i="1" dirty="0" err="1">
                <a:solidFill>
                  <a:srgbClr val="0733FF"/>
                </a:solidFill>
              </a:rPr>
              <a:t>Importante</a:t>
            </a:r>
            <a:endParaRPr b="1" i="1" dirty="0">
              <a:solidFill>
                <a:srgbClr val="0733FF"/>
              </a:solidFill>
            </a:endParaRPr>
          </a:p>
        </p:txBody>
      </p:sp>
      <p:pic>
        <p:nvPicPr>
          <p:cNvPr id="8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31" y="1394013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pic>
        <p:nvPicPr>
          <p:cNvPr id="10" name="Picture 9" descr="brainstorm (1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421" y="4546266"/>
            <a:ext cx="480116" cy="480116"/>
          </a:xfrm>
          <a:prstGeom prst="rect">
            <a:avLst/>
          </a:prstGeom>
        </p:spPr>
      </p:pic>
      <p:pic>
        <p:nvPicPr>
          <p:cNvPr id="13" name="Picture 12" descr="dang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091" y="4591025"/>
            <a:ext cx="438461" cy="43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09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BE429B1-5FB7-5F42-9B4C-8090AC58C87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E95DAC1-63ED-6E41-9A51-D3EC8DE881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Funciones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1800225" y="1439863"/>
            <a:ext cx="7343775" cy="16144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L" sz="1800" dirty="0"/>
              <a:t>Lo que tiene que hacer cada desarrollador </a:t>
            </a:r>
            <a:r>
              <a:rPr lang="es-CL" sz="1800" dirty="0">
                <a:solidFill>
                  <a:srgbClr val="0733FF"/>
                </a:solidFill>
              </a:rPr>
              <a:t>es definir una </a:t>
            </a:r>
            <a:r>
              <a:rPr lang="es-CL" sz="1800" b="1" dirty="0">
                <a:solidFill>
                  <a:srgbClr val="0733FF"/>
                </a:solidFill>
              </a:rPr>
              <a:t>función </a:t>
            </a:r>
            <a:r>
              <a:rPr lang="es-CL" sz="1800" dirty="0">
                <a:solidFill>
                  <a:schemeClr val="tx1"/>
                </a:solidFill>
              </a:rPr>
              <a:t>de forma que cumpla con lo que debe hacer.</a:t>
            </a:r>
            <a:endParaRPr lang="es-CL" sz="18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s-CL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CL" sz="1800" dirty="0">
                <a:solidFill>
                  <a:schemeClr val="tx1"/>
                </a:solidFill>
              </a:rPr>
              <a:t>En el ejemplo anterior, tenemos que definir una función llamada </a:t>
            </a:r>
            <a:r>
              <a:rPr lang="es-CL" sz="1800" b="1" dirty="0" err="1">
                <a:solidFill>
                  <a:srgbClr val="0000FF"/>
                </a:solidFill>
                <a:latin typeface="Menlo Regular"/>
                <a:cs typeface="Menlo Regular"/>
              </a:rPr>
              <a:t>obtener_mayor</a:t>
            </a:r>
            <a:r>
              <a:rPr lang="es-CL" sz="1800" b="1" dirty="0">
                <a:solidFill>
                  <a:srgbClr val="0000FF"/>
                </a:solidFill>
                <a:latin typeface="Menlo Regular"/>
                <a:cs typeface="Menlo Regular"/>
              </a:rPr>
              <a:t>()</a:t>
            </a:r>
            <a:r>
              <a:rPr lang="es-CL" sz="1800" dirty="0">
                <a:solidFill>
                  <a:schemeClr val="tx1"/>
                </a:solidFill>
              </a:rPr>
              <a:t>, que nos entrega el mayor elemento de una colección de números que se crea.</a:t>
            </a:r>
          </a:p>
        </p:txBody>
      </p:sp>
      <p:pic>
        <p:nvPicPr>
          <p:cNvPr id="7" name="Picture 5" descr="Picture 5">
            <a:extLst>
              <a:ext uri="{FF2B5EF4-FFF2-40B4-BE49-F238E27FC236}">
                <a16:creationId xmlns:a16="http://schemas.microsoft.com/office/drawing/2014/main" id="{2B3D1E9B-2E18-5344-89B8-388AE7E07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31" y="1394013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11" name="Rounded Rectangle 2">
            <a:extLst>
              <a:ext uri="{FF2B5EF4-FFF2-40B4-BE49-F238E27FC236}">
                <a16:creationId xmlns:a16="http://schemas.microsoft.com/office/drawing/2014/main" id="{B2C0B2B4-D10A-0924-F4D1-4B4909EA35B8}"/>
              </a:ext>
            </a:extLst>
          </p:cNvPr>
          <p:cNvSpPr/>
          <p:nvPr/>
        </p:nvSpPr>
        <p:spPr>
          <a:xfrm>
            <a:off x="5118334" y="3608260"/>
            <a:ext cx="2548558" cy="28380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B4726F9-0735-B55F-9F1D-77F7A065A770}"/>
              </a:ext>
            </a:extLst>
          </p:cNvPr>
          <p:cNvSpPr txBox="1"/>
          <p:nvPr/>
        </p:nvSpPr>
        <p:spPr>
          <a:xfrm>
            <a:off x="1882855" y="3462440"/>
            <a:ext cx="5830929" cy="58202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'El mayor elemento es'</a:t>
            </a:r>
            <a:r>
              <a:rPr lang="es-CL" sz="1400" dirty="0">
                <a:latin typeface="Menlo" panose="020B0609030804020204" pitchFamily="49" charset="0"/>
              </a:rPr>
              <a:t>, </a:t>
            </a:r>
            <a:r>
              <a:rPr lang="es-CL" sz="1400" dirty="0" err="1">
                <a:solidFill>
                  <a:srgbClr val="C00000"/>
                </a:solidFill>
                <a:latin typeface="Menlo" panose="020B0609030804020204" pitchFamily="49" charset="0"/>
              </a:rPr>
              <a:t>obtener_mayor</a:t>
            </a:r>
            <a:r>
              <a:rPr lang="es-CL" sz="1400" dirty="0">
                <a:latin typeface="Menlo" panose="020B0609030804020204" pitchFamily="49" charset="0"/>
              </a:rPr>
              <a:t>(arreglo))</a:t>
            </a:r>
          </a:p>
        </p:txBody>
      </p:sp>
    </p:spTree>
    <p:extLst>
      <p:ext uri="{BB962C8B-B14F-4D97-AF65-F5344CB8AC3E}">
        <p14:creationId xmlns:p14="http://schemas.microsoft.com/office/powerpoint/2010/main" val="203894085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65C097C-EC9B-C14B-824A-AFF4A1B9676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7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6CAFE14-0B74-494E-BBF7-6725C22A6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Relevancia</a:t>
            </a:r>
            <a:endParaRPr lang="en-US" dirty="0"/>
          </a:p>
        </p:txBody>
      </p:sp>
      <p:sp>
        <p:nvSpPr>
          <p:cNvPr id="158" name="Shape 158"/>
          <p:cNvSpPr txBox="1">
            <a:spLocks noGrp="1"/>
          </p:cNvSpPr>
          <p:nvPr>
            <p:ph type="body" idx="4294967295"/>
          </p:nvPr>
        </p:nvSpPr>
        <p:spPr>
          <a:xfrm>
            <a:off x="1800225" y="1393825"/>
            <a:ext cx="7343775" cy="48974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1800" dirty="0"/>
              <a:t>Las </a:t>
            </a:r>
            <a:r>
              <a:rPr lang="en-US" sz="1800" dirty="0" err="1"/>
              <a:t>funciones</a:t>
            </a:r>
            <a:r>
              <a:rPr lang="en-US" sz="1800" dirty="0"/>
              <a:t> </a:t>
            </a:r>
            <a:r>
              <a:rPr lang="en-US" sz="1800" dirty="0" err="1"/>
              <a:t>nos</a:t>
            </a:r>
            <a:r>
              <a:rPr lang="en-US" sz="1800" dirty="0"/>
              <a:t> </a:t>
            </a:r>
            <a:r>
              <a:rPr lang="en-US" sz="1800" dirty="0" err="1"/>
              <a:t>permiten</a:t>
            </a:r>
            <a:r>
              <a:rPr lang="en-US" sz="1800" dirty="0"/>
              <a:t>:</a:t>
            </a:r>
          </a:p>
          <a:p>
            <a:pPr marL="0" indent="0">
              <a:buNone/>
            </a:pPr>
            <a:endParaRPr lang="en-US" sz="1800" dirty="0"/>
          </a:p>
          <a:p>
            <a:pPr lvl="1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Ordenar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código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Escribir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código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manera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rápida</a:t>
            </a:r>
            <a:endParaRPr lang="en-US" altLang="x-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Compartir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código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otros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/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Reusar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código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distintas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partes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uno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más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programas</a:t>
            </a:r>
            <a:endParaRPr lang="en-US" altLang="x-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Entre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otras</a:t>
            </a:r>
            <a:r>
              <a:rPr lang="en-US" altLang="x-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x-none" dirty="0" err="1">
                <a:latin typeface="Calibri" panose="020F0502020204030204" pitchFamily="34" charset="0"/>
                <a:cs typeface="Calibri" panose="020F0502020204030204" pitchFamily="34" charset="0"/>
              </a:rPr>
              <a:t>cosas</a:t>
            </a:r>
            <a:endParaRPr lang="en-US" altLang="x-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en-US" altLang="x-none" sz="1800" dirty="0"/>
          </a:p>
        </p:txBody>
      </p:sp>
      <p:pic>
        <p:nvPicPr>
          <p:cNvPr id="7" name="Picture 5" descr="Picture 5">
            <a:extLst>
              <a:ext uri="{FF2B5EF4-FFF2-40B4-BE49-F238E27FC236}">
                <a16:creationId xmlns:a16="http://schemas.microsoft.com/office/drawing/2014/main" id="{BEFB14DE-EC32-5A40-8A9E-26239DA7B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52" y="137483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5128528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13">
            <a:extLst>
              <a:ext uri="{FF2B5EF4-FFF2-40B4-BE49-F238E27FC236}">
                <a16:creationId xmlns:a16="http://schemas.microsoft.com/office/drawing/2014/main" id="{4F7D0C17-81D5-9648-89D3-9E2AC0FD5B6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8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7694793-D5CC-0B4D-B029-9C14B42826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Definición</a:t>
            </a:r>
            <a:endParaRPr lang="en-US" dirty="0"/>
          </a:p>
        </p:txBody>
      </p:sp>
      <p:sp>
        <p:nvSpPr>
          <p:cNvPr id="158" name="Shape 158"/>
          <p:cNvSpPr txBox="1">
            <a:spLocks noGrp="1"/>
          </p:cNvSpPr>
          <p:nvPr>
            <p:ph type="body" idx="4294967295"/>
          </p:nvPr>
        </p:nvSpPr>
        <p:spPr>
          <a:xfrm>
            <a:off x="1803355" y="1293813"/>
            <a:ext cx="6217901" cy="48974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1800" dirty="0"/>
              <a:t>Las </a:t>
            </a:r>
            <a:r>
              <a:rPr lang="en-US" sz="1800" dirty="0" err="1"/>
              <a:t>funciones</a:t>
            </a:r>
            <a:r>
              <a:rPr lang="en-US" sz="1800" dirty="0"/>
              <a:t> son </a:t>
            </a:r>
            <a:r>
              <a:rPr lang="en-US" sz="1800" dirty="0" err="1"/>
              <a:t>pequeños</a:t>
            </a:r>
            <a:r>
              <a:rPr lang="en-US" sz="1800" dirty="0"/>
              <a:t> </a:t>
            </a:r>
            <a:r>
              <a:rPr lang="en-US" sz="1800" dirty="0" err="1"/>
              <a:t>partes</a:t>
            </a:r>
            <a:r>
              <a:rPr lang="en-US" sz="1800" dirty="0"/>
              <a:t> de </a:t>
            </a:r>
            <a:r>
              <a:rPr lang="en-US" sz="1800" dirty="0" err="1"/>
              <a:t>código</a:t>
            </a:r>
            <a:r>
              <a:rPr lang="en-US" sz="1800" dirty="0"/>
              <a:t> que </a:t>
            </a:r>
            <a:r>
              <a:rPr lang="en-US" sz="1800" dirty="0" err="1"/>
              <a:t>pueden</a:t>
            </a:r>
            <a:r>
              <a:rPr lang="en-US" sz="1800" dirty="0"/>
              <a:t> ser </a:t>
            </a:r>
            <a:r>
              <a:rPr lang="en-US" sz="1800" dirty="0" err="1"/>
              <a:t>reutilizados</a:t>
            </a:r>
            <a:r>
              <a:rPr lang="en-US" sz="1800" dirty="0"/>
              <a:t> </a:t>
            </a:r>
            <a:r>
              <a:rPr lang="en-US" sz="1800" dirty="0" err="1"/>
              <a:t>nuevamente</a:t>
            </a:r>
            <a:r>
              <a:rPr lang="en-US" sz="1800" dirty="0"/>
              <a:t>.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Son </a:t>
            </a:r>
            <a:r>
              <a:rPr lang="en-US" sz="1800" dirty="0" err="1"/>
              <a:t>independientes</a:t>
            </a:r>
            <a:r>
              <a:rPr lang="en-US" sz="1800" dirty="0"/>
              <a:t> de </a:t>
            </a:r>
            <a:r>
              <a:rPr lang="en-US" sz="1800" dirty="0" err="1"/>
              <a:t>nuestro</a:t>
            </a:r>
            <a:r>
              <a:rPr lang="en-US" sz="1800" dirty="0"/>
              <a:t> </a:t>
            </a:r>
            <a:r>
              <a:rPr lang="en-US" sz="1800" dirty="0" err="1"/>
              <a:t>programa</a:t>
            </a:r>
            <a:r>
              <a:rPr lang="en-US" sz="1800" dirty="0"/>
              <a:t>.</a:t>
            </a:r>
          </a:p>
          <a:p>
            <a:r>
              <a:rPr lang="en-US" altLang="x-none" sz="1800" dirty="0"/>
              <a:t>Es un </a:t>
            </a:r>
            <a:r>
              <a:rPr lang="en-US" altLang="x-none" sz="1800" dirty="0" err="1"/>
              <a:t>subprograma</a:t>
            </a:r>
            <a:r>
              <a:rPr lang="en-US" altLang="x-none" sz="1800" dirty="0"/>
              <a:t> que </a:t>
            </a:r>
            <a:r>
              <a:rPr lang="en-US" altLang="x-none" sz="1800" dirty="0" err="1"/>
              <a:t>realiza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una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tarea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específica</a:t>
            </a:r>
            <a:r>
              <a:rPr lang="en-US" altLang="x-none" sz="1800" dirty="0"/>
              <a:t>.</a:t>
            </a:r>
          </a:p>
          <a:p>
            <a:r>
              <a:rPr lang="en-US" altLang="x-none" sz="1800" dirty="0" err="1"/>
              <a:t>Puede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recibir</a:t>
            </a:r>
            <a:r>
              <a:rPr lang="en-US" altLang="x-none" sz="1800" dirty="0"/>
              <a:t> cero o </a:t>
            </a:r>
            <a:r>
              <a:rPr lang="en-US" altLang="x-none" sz="1800" dirty="0" err="1"/>
              <a:t>más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valores</a:t>
            </a:r>
            <a:r>
              <a:rPr lang="en-US" altLang="x-none" sz="1800" dirty="0"/>
              <a:t> del </a:t>
            </a:r>
            <a:r>
              <a:rPr lang="en-US" altLang="x-none" sz="1800" dirty="0" err="1"/>
              <a:t>programa</a:t>
            </a:r>
            <a:r>
              <a:rPr lang="en-US" altLang="x-none" sz="1800" dirty="0"/>
              <a:t> que </a:t>
            </a:r>
            <a:r>
              <a:rPr lang="en-US" altLang="x-none" sz="1800" dirty="0" err="1"/>
              <a:t>los</a:t>
            </a:r>
            <a:r>
              <a:rPr lang="en-US" altLang="x-none" sz="1800" dirty="0"/>
              <a:t> llama y </a:t>
            </a:r>
            <a:r>
              <a:rPr lang="en-US" altLang="x-none" sz="1800" dirty="0" err="1"/>
              <a:t>devolver</a:t>
            </a:r>
            <a:r>
              <a:rPr lang="en-US" altLang="x-none" sz="1800" dirty="0"/>
              <a:t> 0 o 1 valor a </a:t>
            </a:r>
            <a:r>
              <a:rPr lang="en-US" altLang="x-none" sz="1800" dirty="0" err="1"/>
              <a:t>dicho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programa</a:t>
            </a:r>
            <a:r>
              <a:rPr lang="en-US" altLang="x-none" sz="1800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3728141" y="4964482"/>
            <a:ext cx="1188000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6350" prstMaterial="softEdge">
            <a:extrusionClr>
              <a:srgbClr val="6699FF"/>
            </a:extrusionClr>
            <a:contourClr>
              <a:schemeClr val="accent1">
                <a:lumMod val="60000"/>
                <a:lumOff val="40000"/>
              </a:schemeClr>
            </a:contourClr>
          </a:sp3d>
        </p:spPr>
        <p:txBody>
          <a:bodyPr anchor="ctr">
            <a:flatTx/>
          </a:bodyPr>
          <a:lstStyle/>
          <a:p>
            <a:pPr algn="ctr">
              <a:defRPr/>
            </a:pPr>
            <a:r>
              <a:rPr lang="es-ES_tradnl" dirty="0">
                <a:latin typeface="Myriad Pro" panose="020B0503030403020204" pitchFamily="34" charset="0"/>
                <a:cs typeface="Tekton Pro Bold" charset="0"/>
              </a:rPr>
              <a:t>Función “mostrar”</a:t>
            </a:r>
          </a:p>
        </p:txBody>
      </p:sp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1941466" y="4670376"/>
            <a:ext cx="1144588" cy="1587500"/>
          </a:xfrm>
          <a:prstGeom prst="flowChartProcess">
            <a:avLst/>
          </a:prstGeom>
          <a:pattFill prst="dotGrid">
            <a:fgClr>
              <a:srgbClr val="3399FF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2986041" y="4638626"/>
            <a:ext cx="731838" cy="1552575"/>
            <a:chOff x="1436" y="2615"/>
            <a:chExt cx="557" cy="978"/>
          </a:xfrm>
        </p:grpSpPr>
        <p:sp>
          <p:nvSpPr>
            <p:cNvPr id="8" name="AutoShape 20"/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21"/>
            <p:cNvSpPr>
              <a:spLocks noChangeShapeType="1"/>
            </p:cNvSpPr>
            <p:nvPr/>
          </p:nvSpPr>
          <p:spPr bwMode="auto">
            <a:xfrm>
              <a:off x="1627" y="3104"/>
              <a:ext cx="366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1803354" y="4330651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>
                <a:latin typeface="Myriad Pro" panose="020B0503030403020204" pitchFamily="34" charset="0"/>
                <a:cs typeface="Tekton Pro Bold" charset="0"/>
              </a:rPr>
              <a:t>Entrada</a:t>
            </a:r>
          </a:p>
        </p:txBody>
      </p:sp>
      <p:sp>
        <p:nvSpPr>
          <p:cNvPr id="11" name="AutoShape 25"/>
          <p:cNvSpPr>
            <a:spLocks noChangeArrowheads="1"/>
          </p:cNvSpPr>
          <p:nvPr/>
        </p:nvSpPr>
        <p:spPr bwMode="auto">
          <a:xfrm>
            <a:off x="5532391" y="4670376"/>
            <a:ext cx="1354138" cy="1587500"/>
          </a:xfrm>
          <a:prstGeom prst="flowChartProcess">
            <a:avLst/>
          </a:prstGeom>
          <a:pattFill prst="dotGrid">
            <a:fgClr>
              <a:srgbClr val="3399FF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3"/>
          <p:cNvSpPr>
            <a:spLocks noChangeShapeType="1"/>
          </p:cNvSpPr>
          <p:nvPr/>
        </p:nvSpPr>
        <p:spPr bwMode="auto">
          <a:xfrm>
            <a:off x="4952954" y="5413326"/>
            <a:ext cx="581025" cy="0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Box 17"/>
          <p:cNvSpPr txBox="1">
            <a:spLocks noChangeArrowheads="1"/>
          </p:cNvSpPr>
          <p:nvPr/>
        </p:nvSpPr>
        <p:spPr bwMode="auto">
          <a:xfrm>
            <a:off x="5521279" y="4319538"/>
            <a:ext cx="1325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>
                <a:latin typeface="Myriad Pro" panose="020B0503030403020204" pitchFamily="34" charset="0"/>
                <a:cs typeface="Tekton Pro Bold" charset="0"/>
              </a:rPr>
              <a:t>Salida</a:t>
            </a:r>
          </a:p>
        </p:txBody>
      </p:sp>
      <p:pic>
        <p:nvPicPr>
          <p:cNvPr id="19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52" y="137483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2355566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A9C2A5E-846C-6E4B-9222-F60B0C07F44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9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D49C4E4-207F-FD4E-A555-D3C867347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Definición</a:t>
            </a:r>
            <a:endParaRPr lang="en-US" dirty="0"/>
          </a:p>
        </p:txBody>
      </p:sp>
      <p:sp>
        <p:nvSpPr>
          <p:cNvPr id="10" name="Shape 158"/>
          <p:cNvSpPr txBox="1">
            <a:spLocks noGrp="1"/>
          </p:cNvSpPr>
          <p:nvPr>
            <p:ph type="body" idx="4294967295"/>
          </p:nvPr>
        </p:nvSpPr>
        <p:spPr>
          <a:xfrm>
            <a:off x="1800225" y="1268413"/>
            <a:ext cx="7343775" cy="10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1800" dirty="0"/>
              <a:t>Las </a:t>
            </a:r>
            <a:r>
              <a:rPr lang="en-US" sz="1800" dirty="0" err="1"/>
              <a:t>funciones</a:t>
            </a:r>
            <a:r>
              <a:rPr lang="en-US" sz="1800" dirty="0"/>
              <a:t> se </a:t>
            </a:r>
            <a:r>
              <a:rPr lang="en-US" sz="1800" dirty="0" err="1"/>
              <a:t>definen</a:t>
            </a:r>
            <a:r>
              <a:rPr lang="en-US" sz="1800" dirty="0"/>
              <a:t> antes del </a:t>
            </a:r>
            <a:r>
              <a:rPr lang="en-US" sz="1800" dirty="0" err="1"/>
              <a:t>código</a:t>
            </a:r>
            <a:r>
              <a:rPr lang="en-US" sz="1800" dirty="0"/>
              <a:t> principal.</a:t>
            </a:r>
          </a:p>
          <a:p>
            <a:pPr marL="0" indent="0">
              <a:buNone/>
            </a:pPr>
            <a:r>
              <a:rPr lang="en-US" altLang="x-none" sz="1800" dirty="0"/>
              <a:t>La </a:t>
            </a:r>
            <a:r>
              <a:rPr lang="en-US" altLang="x-none" sz="1800" dirty="0" err="1"/>
              <a:t>función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más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sencilla</a:t>
            </a:r>
            <a:r>
              <a:rPr lang="en-US" altLang="x-none" sz="1800" dirty="0"/>
              <a:t> no </a:t>
            </a:r>
            <a:r>
              <a:rPr lang="en-US" altLang="x-none" sz="1800" dirty="0" err="1"/>
              <a:t>recibe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ni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retorna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ningún</a:t>
            </a:r>
            <a:r>
              <a:rPr lang="en-US" altLang="x-none" sz="1800" dirty="0"/>
              <a:t> valor.</a:t>
            </a:r>
          </a:p>
          <a:p>
            <a:pPr marL="0" indent="0">
              <a:buNone/>
            </a:pPr>
            <a:endParaRPr lang="en-US" altLang="x-none" sz="1800" dirty="0"/>
          </a:p>
        </p:txBody>
      </p:sp>
      <p:grpSp>
        <p:nvGrpSpPr>
          <p:cNvPr id="7" name="Agrupar 10"/>
          <p:cNvGrpSpPr/>
          <p:nvPr/>
        </p:nvGrpSpPr>
        <p:grpSpPr>
          <a:xfrm>
            <a:off x="1776104" y="2705839"/>
            <a:ext cx="6200092" cy="1435828"/>
            <a:chOff x="6404011" y="4066958"/>
            <a:chExt cx="2962689" cy="2033345"/>
          </a:xfrm>
        </p:grpSpPr>
        <p:sp>
          <p:nvSpPr>
            <p:cNvPr id="8" name="Shape 163"/>
            <p:cNvSpPr/>
            <p:nvPr/>
          </p:nvSpPr>
          <p:spPr>
            <a:xfrm>
              <a:off x="6410986" y="4541887"/>
              <a:ext cx="2955714" cy="1558416"/>
            </a:xfrm>
            <a:prstGeom prst="rect">
              <a:avLst/>
            </a:prstGeom>
            <a:solidFill>
              <a:srgbClr val="DFF1F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def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 </a:t>
              </a:r>
              <a:r>
                <a:rPr lang="es-ES_tradnl" sz="2000" b="1" dirty="0" err="1">
                  <a:solidFill>
                    <a:srgbClr val="FF0000"/>
                  </a:solidFill>
                  <a:latin typeface="Consolas"/>
                  <a:cs typeface="Consolas"/>
                </a:rPr>
                <a:t>nombreFuncion</a:t>
              </a:r>
              <a:r>
                <a:rPr lang="es-ES_tradnl" sz="2000" b="1" dirty="0">
                  <a:solidFill>
                    <a:srgbClr val="FF0000"/>
                  </a:solidFill>
                  <a:latin typeface="Consolas"/>
                  <a:cs typeface="Consolas"/>
                </a:rPr>
                <a:t>():</a:t>
              </a:r>
            </a:p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	&lt;instrucciones&gt;</a:t>
              </a:r>
              <a:b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</a:b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	</a:t>
              </a:r>
            </a:p>
          </p:txBody>
        </p:sp>
        <p:sp>
          <p:nvSpPr>
            <p:cNvPr id="9" name="Shape 164"/>
            <p:cNvSpPr/>
            <p:nvPr/>
          </p:nvSpPr>
          <p:spPr>
            <a:xfrm>
              <a:off x="6404011" y="4066958"/>
              <a:ext cx="2962689" cy="4749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_tradnl" sz="2000" dirty="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rPr>
                <a:t>Función</a:t>
              </a:r>
              <a:endParaRPr sz="200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0" name="Shape 241"/>
          <p:cNvSpPr txBox="1">
            <a:spLocks/>
          </p:cNvSpPr>
          <p:nvPr/>
        </p:nvSpPr>
        <p:spPr>
          <a:xfrm>
            <a:off x="1790700" y="4534794"/>
            <a:ext cx="6200091" cy="1040377"/>
          </a:xfrm>
          <a:prstGeom prst="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dirty="0" err="1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dirty="0">
                <a:solidFill>
                  <a:srgbClr val="FF9900"/>
                </a:solidFill>
                <a:latin typeface="Menlo Regular"/>
                <a:cs typeface="Menlo Regular"/>
              </a:rPr>
              <a:t> </a:t>
            </a:r>
            <a:r>
              <a:rPr lang="en-US" dirty="0" err="1">
                <a:solidFill>
                  <a:srgbClr val="1800FF"/>
                </a:solidFill>
                <a:latin typeface="Menlo Regular"/>
                <a:cs typeface="Menlo Regular"/>
              </a:rPr>
              <a:t>holaMundo</a:t>
            </a:r>
            <a:r>
              <a:rPr lang="en-US" dirty="0">
                <a:solidFill>
                  <a:schemeClr val="tx1"/>
                </a:solidFill>
                <a:latin typeface="Menlo Regular"/>
                <a:cs typeface="Menlo Regular"/>
              </a:rPr>
              <a:t>():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dirty="0">
                <a:solidFill>
                  <a:srgbClr val="257CF2"/>
                </a:solidFill>
                <a:latin typeface="Menlo Regular"/>
                <a:cs typeface="Menlo Regular"/>
              </a:rPr>
              <a:t>	</a:t>
            </a:r>
            <a:r>
              <a:rPr lang="en-US" dirty="0">
                <a:solidFill>
                  <a:srgbClr val="1800FF"/>
                </a:solidFill>
                <a:latin typeface="Menlo Regular"/>
                <a:cs typeface="Menlo Regular"/>
              </a:rPr>
              <a:t>print</a:t>
            </a:r>
            <a:r>
              <a:rPr lang="en-US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dirty="0">
                <a:solidFill>
                  <a:srgbClr val="E800EB"/>
                </a:solidFill>
                <a:latin typeface="Menlo Regular"/>
                <a:cs typeface="Menlo Regular"/>
              </a:rPr>
              <a:t>"</a:t>
            </a:r>
            <a:r>
              <a:rPr lang="en-US" dirty="0" err="1">
                <a:solidFill>
                  <a:srgbClr val="E800EB"/>
                </a:solidFill>
                <a:latin typeface="Menlo Regular"/>
                <a:cs typeface="Menlo Regular"/>
              </a:rPr>
              <a:t>Nuestra</a:t>
            </a:r>
            <a:r>
              <a:rPr lang="en-US" dirty="0">
                <a:solidFill>
                  <a:srgbClr val="E800EB"/>
                </a:solidFill>
                <a:latin typeface="Menlo Regular"/>
                <a:cs typeface="Menlo Regular"/>
              </a:rPr>
              <a:t> </a:t>
            </a:r>
            <a:r>
              <a:rPr lang="en-US" dirty="0" err="1">
                <a:solidFill>
                  <a:srgbClr val="E800EB"/>
                </a:solidFill>
                <a:latin typeface="Menlo Regular"/>
                <a:cs typeface="Menlo Regular"/>
              </a:rPr>
              <a:t>primera</a:t>
            </a:r>
            <a:r>
              <a:rPr lang="en-US" dirty="0">
                <a:solidFill>
                  <a:srgbClr val="E800EB"/>
                </a:solidFill>
                <a:latin typeface="Menlo Regular"/>
                <a:cs typeface="Menlo Regular"/>
              </a:rPr>
              <a:t> </a:t>
            </a:r>
            <a:r>
              <a:rPr lang="en-US" dirty="0" err="1">
                <a:solidFill>
                  <a:srgbClr val="E800EB"/>
                </a:solidFill>
                <a:latin typeface="Menlo Regular"/>
                <a:cs typeface="Menlo Regular"/>
              </a:rPr>
              <a:t>funcion</a:t>
            </a:r>
            <a:r>
              <a:rPr lang="en-US" dirty="0">
                <a:solidFill>
                  <a:srgbClr val="E800EB"/>
                </a:solidFill>
                <a:latin typeface="Menlo Regular"/>
                <a:cs typeface="Menlo Regular"/>
              </a:rPr>
              <a:t>"</a:t>
            </a:r>
            <a:r>
              <a:rPr lang="en-US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endParaRPr lang="en-US" dirty="0">
              <a:solidFill>
                <a:srgbClr val="257CF2"/>
              </a:solidFill>
              <a:latin typeface="Menlo Regular"/>
              <a:cs typeface="Menlo Regular"/>
            </a:endParaRPr>
          </a:p>
        </p:txBody>
      </p:sp>
      <p:pic>
        <p:nvPicPr>
          <p:cNvPr id="12" name="Picture 5" descr="Picture 5">
            <a:extLst>
              <a:ext uri="{FF2B5EF4-FFF2-40B4-BE49-F238E27FC236}">
                <a16:creationId xmlns:a16="http://schemas.microsoft.com/office/drawing/2014/main" id="{D8426927-B0EE-CF67-71B5-00214BBDF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52" y="124454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96006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41"/>
          <p:cNvSpPr txBox="1">
            <a:spLocks/>
          </p:cNvSpPr>
          <p:nvPr/>
        </p:nvSpPr>
        <p:spPr>
          <a:xfrm>
            <a:off x="1790700" y="4910048"/>
            <a:ext cx="6480000" cy="1498129"/>
          </a:xfrm>
          <a:prstGeom prst="rect">
            <a:avLst/>
          </a:prstGeom>
          <a:noFill/>
          <a:ln>
            <a:solidFill>
              <a:srgbClr val="60B9E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dirty="0" err="1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dirty="0">
                <a:solidFill>
                  <a:srgbClr val="FF9900"/>
                </a:solidFill>
                <a:latin typeface="Menlo Regular"/>
                <a:cs typeface="Menlo Regular"/>
              </a:rPr>
              <a:t> </a:t>
            </a:r>
            <a:r>
              <a:rPr lang="en-US" dirty="0" err="1">
                <a:solidFill>
                  <a:srgbClr val="1800FF"/>
                </a:solidFill>
                <a:latin typeface="Menlo Regular"/>
                <a:cs typeface="Menlo Regular"/>
              </a:rPr>
              <a:t>holaMundo</a:t>
            </a:r>
            <a:r>
              <a:rPr lang="en-US" dirty="0">
                <a:solidFill>
                  <a:schemeClr val="tx1"/>
                </a:solidFill>
                <a:latin typeface="Menlo Regular"/>
                <a:cs typeface="Menlo Regular"/>
              </a:rPr>
              <a:t>():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dirty="0">
                <a:solidFill>
                  <a:srgbClr val="257CF2"/>
                </a:solidFill>
                <a:latin typeface="Menlo Regular"/>
                <a:cs typeface="Menlo Regular"/>
              </a:rPr>
              <a:t>	</a:t>
            </a:r>
            <a:r>
              <a:rPr lang="en-US" dirty="0">
                <a:solidFill>
                  <a:srgbClr val="1800FF"/>
                </a:solidFill>
                <a:latin typeface="Menlo Regular"/>
                <a:cs typeface="Menlo Regular"/>
              </a:rPr>
              <a:t>print</a:t>
            </a:r>
            <a:r>
              <a:rPr lang="en-US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dirty="0">
                <a:solidFill>
                  <a:srgbClr val="E800EB"/>
                </a:solidFill>
                <a:latin typeface="Menlo Regular"/>
                <a:cs typeface="Menlo Regular"/>
              </a:rPr>
              <a:t>"</a:t>
            </a:r>
            <a:r>
              <a:rPr lang="en-US" dirty="0" err="1">
                <a:solidFill>
                  <a:srgbClr val="E800EB"/>
                </a:solidFill>
                <a:latin typeface="Menlo Regular"/>
                <a:cs typeface="Menlo Regular"/>
              </a:rPr>
              <a:t>Nuestra</a:t>
            </a:r>
            <a:r>
              <a:rPr lang="en-US" dirty="0">
                <a:solidFill>
                  <a:srgbClr val="E800EB"/>
                </a:solidFill>
                <a:latin typeface="Menlo Regular"/>
                <a:cs typeface="Menlo Regular"/>
              </a:rPr>
              <a:t> </a:t>
            </a:r>
            <a:r>
              <a:rPr lang="en-US" dirty="0" err="1">
                <a:solidFill>
                  <a:srgbClr val="E800EB"/>
                </a:solidFill>
                <a:latin typeface="Menlo Regular"/>
                <a:cs typeface="Menlo Regular"/>
              </a:rPr>
              <a:t>primera</a:t>
            </a:r>
            <a:r>
              <a:rPr lang="en-US" dirty="0">
                <a:solidFill>
                  <a:srgbClr val="E800EB"/>
                </a:solidFill>
                <a:latin typeface="Menlo Regular"/>
                <a:cs typeface="Menlo Regular"/>
              </a:rPr>
              <a:t> </a:t>
            </a:r>
            <a:r>
              <a:rPr lang="en-US" dirty="0" err="1">
                <a:solidFill>
                  <a:srgbClr val="E800EB"/>
                </a:solidFill>
                <a:latin typeface="Menlo Regular"/>
                <a:cs typeface="Menlo Regular"/>
              </a:rPr>
              <a:t>funcion</a:t>
            </a:r>
            <a:r>
              <a:rPr lang="en-US" dirty="0">
                <a:solidFill>
                  <a:srgbClr val="E800EB"/>
                </a:solidFill>
                <a:latin typeface="Menlo Regular"/>
                <a:cs typeface="Menlo Regular"/>
              </a:rPr>
              <a:t>"</a:t>
            </a:r>
            <a:r>
              <a:rPr lang="en-US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endParaRPr lang="en-US" dirty="0">
              <a:solidFill>
                <a:srgbClr val="257CF2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dirty="0" err="1">
                <a:solidFill>
                  <a:srgbClr val="1800FF"/>
                </a:solidFill>
                <a:latin typeface="Menlo Regular"/>
                <a:cs typeface="Menlo Regular"/>
              </a:rPr>
              <a:t>holaMundo</a:t>
            </a:r>
            <a:r>
              <a:rPr lang="en-US" dirty="0">
                <a:solidFill>
                  <a:schemeClr val="tx1"/>
                </a:solidFill>
                <a:latin typeface="Menlo Regular"/>
                <a:cs typeface="Menlo Regular"/>
              </a:rPr>
              <a:t>()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766B25-A52C-7145-A6F0-B8D2D63F16E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C8BD151-131A-A844-B770-CBD8635A2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68E36088-D701-2CB5-8A2A-A8AA4E0E0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Función</a:t>
            </a:r>
            <a:r>
              <a:rPr lang="en-US" dirty="0"/>
              <a:t> </a:t>
            </a:r>
            <a:r>
              <a:rPr lang="en-US" dirty="0" err="1"/>
              <a:t>definición</a:t>
            </a:r>
            <a:endParaRPr lang="en-US" dirty="0"/>
          </a:p>
        </p:txBody>
      </p:sp>
      <p:sp>
        <p:nvSpPr>
          <p:cNvPr id="6" name="Shape 158"/>
          <p:cNvSpPr txBox="1">
            <a:spLocks noGrp="1"/>
          </p:cNvSpPr>
          <p:nvPr>
            <p:ph type="body" idx="4294967295"/>
          </p:nvPr>
        </p:nvSpPr>
        <p:spPr>
          <a:xfrm>
            <a:off x="1800225" y="1268413"/>
            <a:ext cx="7343775" cy="14430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Las </a:t>
            </a:r>
            <a:r>
              <a:rPr lang="en-US" sz="1800" dirty="0" err="1">
                <a:solidFill>
                  <a:schemeClr val="bg1">
                    <a:lumMod val="75000"/>
                  </a:schemeClr>
                </a:solidFill>
              </a:rPr>
              <a:t>funciones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 se </a:t>
            </a:r>
            <a:r>
              <a:rPr lang="en-US" sz="1800" dirty="0" err="1">
                <a:solidFill>
                  <a:schemeClr val="bg1">
                    <a:lumMod val="75000"/>
                  </a:schemeClr>
                </a:solidFill>
              </a:rPr>
              <a:t>definen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 antes del </a:t>
            </a:r>
            <a:r>
              <a:rPr lang="en-US" sz="1800" dirty="0" err="1">
                <a:solidFill>
                  <a:schemeClr val="bg1">
                    <a:lumMod val="75000"/>
                  </a:schemeClr>
                </a:solidFill>
              </a:rPr>
              <a:t>código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 principal.</a:t>
            </a:r>
          </a:p>
          <a:p>
            <a:pPr marL="0" indent="0">
              <a:buNone/>
            </a:pPr>
            <a:r>
              <a:rPr lang="en-US" altLang="x-none" sz="1800" dirty="0">
                <a:solidFill>
                  <a:schemeClr val="bg1">
                    <a:lumMod val="75000"/>
                  </a:schemeClr>
                </a:solidFill>
              </a:rPr>
              <a:t>La </a:t>
            </a:r>
            <a:r>
              <a:rPr lang="en-US" altLang="x-none" sz="1800" dirty="0" err="1">
                <a:solidFill>
                  <a:schemeClr val="bg1">
                    <a:lumMod val="75000"/>
                  </a:schemeClr>
                </a:solidFill>
              </a:rPr>
              <a:t>función</a:t>
            </a:r>
            <a:r>
              <a:rPr lang="en-US" altLang="x-none" sz="18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x-none" sz="1800" dirty="0" err="1">
                <a:solidFill>
                  <a:schemeClr val="bg1">
                    <a:lumMod val="75000"/>
                  </a:schemeClr>
                </a:solidFill>
              </a:rPr>
              <a:t>más</a:t>
            </a:r>
            <a:r>
              <a:rPr lang="en-US" altLang="x-none" sz="18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x-none" sz="1800" dirty="0" err="1">
                <a:solidFill>
                  <a:schemeClr val="bg1">
                    <a:lumMod val="75000"/>
                  </a:schemeClr>
                </a:solidFill>
              </a:rPr>
              <a:t>sencilla</a:t>
            </a:r>
            <a:r>
              <a:rPr lang="en-US" altLang="x-none" sz="1800" dirty="0">
                <a:solidFill>
                  <a:schemeClr val="bg1">
                    <a:lumMod val="75000"/>
                  </a:schemeClr>
                </a:solidFill>
              </a:rPr>
              <a:t> no </a:t>
            </a:r>
            <a:r>
              <a:rPr lang="en-US" altLang="x-none" sz="1800" dirty="0" err="1">
                <a:solidFill>
                  <a:schemeClr val="bg1">
                    <a:lumMod val="75000"/>
                  </a:schemeClr>
                </a:solidFill>
              </a:rPr>
              <a:t>recibe</a:t>
            </a:r>
            <a:r>
              <a:rPr lang="en-US" altLang="x-none" sz="18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x-none" sz="1800" dirty="0" err="1">
                <a:solidFill>
                  <a:schemeClr val="bg1">
                    <a:lumMod val="75000"/>
                  </a:schemeClr>
                </a:solidFill>
              </a:rPr>
              <a:t>ni</a:t>
            </a:r>
            <a:r>
              <a:rPr lang="en-US" altLang="x-none" sz="18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x-none" sz="1800" dirty="0" err="1">
                <a:solidFill>
                  <a:schemeClr val="bg1">
                    <a:lumMod val="75000"/>
                  </a:schemeClr>
                </a:solidFill>
              </a:rPr>
              <a:t>retorna</a:t>
            </a:r>
            <a:r>
              <a:rPr lang="en-US" altLang="x-none" sz="18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x-none" sz="1800" dirty="0" err="1">
                <a:solidFill>
                  <a:schemeClr val="bg1">
                    <a:lumMod val="75000"/>
                  </a:schemeClr>
                </a:solidFill>
              </a:rPr>
              <a:t>ningún</a:t>
            </a:r>
            <a:r>
              <a:rPr lang="en-US" altLang="x-none" sz="1800" dirty="0">
                <a:solidFill>
                  <a:schemeClr val="bg1">
                    <a:lumMod val="75000"/>
                  </a:schemeClr>
                </a:solidFill>
              </a:rPr>
              <a:t> valor.</a:t>
            </a:r>
            <a:br>
              <a:rPr lang="en-US" altLang="x-none" sz="1800" dirty="0"/>
            </a:br>
            <a:endParaRPr lang="en-US" altLang="x-none" sz="1800" dirty="0"/>
          </a:p>
          <a:p>
            <a:pPr marL="0" indent="0">
              <a:buNone/>
            </a:pPr>
            <a:r>
              <a:rPr lang="en-US" altLang="x-none" sz="1800" dirty="0"/>
              <a:t>Una </a:t>
            </a:r>
            <a:r>
              <a:rPr lang="en-US" altLang="x-none" sz="1800" dirty="0" err="1"/>
              <a:t>función</a:t>
            </a:r>
            <a:r>
              <a:rPr lang="en-US" altLang="x-none" sz="1800" dirty="0"/>
              <a:t> se </a:t>
            </a:r>
            <a:r>
              <a:rPr lang="en-US" altLang="x-none" sz="1800" dirty="0" err="1"/>
              <a:t>puede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invocar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desde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cualquier</a:t>
            </a:r>
            <a:r>
              <a:rPr lang="en-US" altLang="x-none" sz="1800" dirty="0"/>
              <a:t> parte, </a:t>
            </a:r>
            <a:r>
              <a:rPr lang="en-US" altLang="x-none" sz="1800" dirty="0" err="1"/>
              <a:t>simplemente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escribiendo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su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nombre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como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una</a:t>
            </a:r>
            <a:r>
              <a:rPr lang="en-US" altLang="x-none" sz="1800" dirty="0"/>
              <a:t> </a:t>
            </a:r>
            <a:r>
              <a:rPr lang="en-US" altLang="x-none" sz="1800" dirty="0" err="1"/>
              <a:t>instrucción</a:t>
            </a:r>
            <a:endParaRPr lang="en-US" altLang="x-none" sz="1800" dirty="0"/>
          </a:p>
          <a:p>
            <a:pPr marL="0" indent="0">
              <a:buNone/>
            </a:pPr>
            <a:endParaRPr lang="en-US" altLang="x-none" sz="1800" dirty="0">
              <a:solidFill>
                <a:srgbClr val="FF0000"/>
              </a:solidFill>
            </a:endParaRPr>
          </a:p>
        </p:txBody>
      </p:sp>
      <p:grpSp>
        <p:nvGrpSpPr>
          <p:cNvPr id="7" name="Agrupar 10"/>
          <p:cNvGrpSpPr/>
          <p:nvPr/>
        </p:nvGrpSpPr>
        <p:grpSpPr>
          <a:xfrm>
            <a:off x="1790700" y="3196555"/>
            <a:ext cx="6503002" cy="1435828"/>
            <a:chOff x="6412995" y="4066958"/>
            <a:chExt cx="2953705" cy="2033345"/>
          </a:xfrm>
        </p:grpSpPr>
        <p:sp>
          <p:nvSpPr>
            <p:cNvPr id="8" name="Shape 163"/>
            <p:cNvSpPr/>
            <p:nvPr/>
          </p:nvSpPr>
          <p:spPr>
            <a:xfrm>
              <a:off x="6412995" y="4541887"/>
              <a:ext cx="2953705" cy="1558416"/>
            </a:xfrm>
            <a:prstGeom prst="rect">
              <a:avLst/>
            </a:prstGeom>
            <a:solidFill>
              <a:srgbClr val="DFF1F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def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 </a:t>
              </a:r>
              <a:r>
                <a:rPr lang="es-ES_tradnl" sz="2000" b="1" dirty="0" err="1">
                  <a:solidFill>
                    <a:srgbClr val="FF0000"/>
                  </a:solidFill>
                  <a:latin typeface="Consolas"/>
                  <a:cs typeface="Consolas"/>
                </a:rPr>
                <a:t>nombreFuncion</a:t>
              </a:r>
              <a:r>
                <a:rPr lang="es-ES_tradnl" sz="2000" b="1" dirty="0">
                  <a:solidFill>
                    <a:srgbClr val="FF0000"/>
                  </a:solidFill>
                  <a:latin typeface="Consolas"/>
                  <a:cs typeface="Consolas"/>
                </a:rPr>
                <a:t>():</a:t>
              </a:r>
            </a:p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	&lt;instrucciones&gt;</a:t>
              </a:r>
              <a:b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</a:b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	</a:t>
              </a:r>
            </a:p>
          </p:txBody>
        </p:sp>
        <p:sp>
          <p:nvSpPr>
            <p:cNvPr id="9" name="Shape 164"/>
            <p:cNvSpPr/>
            <p:nvPr/>
          </p:nvSpPr>
          <p:spPr>
            <a:xfrm>
              <a:off x="6412995" y="4066958"/>
              <a:ext cx="2953705" cy="4749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_tradnl" sz="2000" dirty="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rPr>
                <a:t>Función</a:t>
              </a:r>
              <a:endParaRPr sz="200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387916" y="6012053"/>
            <a:ext cx="460510" cy="176005"/>
            <a:chOff x="5892887" y="1839532"/>
            <a:chExt cx="460510" cy="283457"/>
          </a:xfrm>
        </p:grpSpPr>
        <p:sp>
          <p:nvSpPr>
            <p:cNvPr id="12" name="Pentagon 11"/>
            <p:cNvSpPr/>
            <p:nvPr/>
          </p:nvSpPr>
          <p:spPr>
            <a:xfrm>
              <a:off x="5892887" y="1839532"/>
              <a:ext cx="327831" cy="283456"/>
            </a:xfrm>
            <a:prstGeom prst="homePlate">
              <a:avLst>
                <a:gd name="adj" fmla="val 37017"/>
              </a:avLst>
            </a:prstGeom>
            <a:pattFill prst="dkUpDiag">
              <a:fgClr>
                <a:schemeClr val="accent2">
                  <a:lumMod val="75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Chevron 12"/>
            <p:cNvSpPr/>
            <p:nvPr/>
          </p:nvSpPr>
          <p:spPr>
            <a:xfrm>
              <a:off x="6114254" y="1839533"/>
              <a:ext cx="239143" cy="283456"/>
            </a:xfrm>
            <a:prstGeom prst="chevron">
              <a:avLst>
                <a:gd name="adj" fmla="val 34488"/>
              </a:avLst>
            </a:prstGeom>
            <a:solidFill>
              <a:schemeClr val="accent2">
                <a:lumMod val="7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23341" y="5814940"/>
            <a:ext cx="1058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invocación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o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llamado</a:t>
            </a:r>
            <a:endParaRPr lang="en-US" sz="1400" b="1" i="1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pic>
        <p:nvPicPr>
          <p:cNvPr id="15" name="Picture 14" descr="brainstorm (1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82" y="5362065"/>
            <a:ext cx="480116" cy="480116"/>
          </a:xfrm>
          <a:prstGeom prst="rect">
            <a:avLst/>
          </a:prstGeom>
        </p:spPr>
      </p:pic>
      <p:pic>
        <p:nvPicPr>
          <p:cNvPr id="16" name="Picture 5" descr="Picture 5">
            <a:extLst>
              <a:ext uri="{FF2B5EF4-FFF2-40B4-BE49-F238E27FC236}">
                <a16:creationId xmlns:a16="http://schemas.microsoft.com/office/drawing/2014/main" id="{50373626-E74F-EF80-D208-4A1335EBF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952" y="124454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6764007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3298433" y="4704911"/>
            <a:ext cx="943191" cy="22615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313478" y="4423194"/>
            <a:ext cx="943191" cy="22615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F5178A1-2107-4940-8DAE-4018FA85292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425E37C-405B-FA4F-869A-4A0E6834C3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FA21D944-4B5E-AE90-0349-3DB11E9CF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Función</a:t>
            </a:r>
            <a:r>
              <a:rPr lang="en-US" dirty="0"/>
              <a:t> </a:t>
            </a:r>
            <a:r>
              <a:rPr lang="en-US" dirty="0" err="1"/>
              <a:t>definición</a:t>
            </a:r>
            <a:endParaRPr lang="en-US" dirty="0"/>
          </a:p>
        </p:txBody>
      </p:sp>
      <p:sp>
        <p:nvSpPr>
          <p:cNvPr id="6" name="Shape 158"/>
          <p:cNvSpPr txBox="1">
            <a:spLocks noGrp="1"/>
          </p:cNvSpPr>
          <p:nvPr>
            <p:ph type="body" idx="4294967295"/>
          </p:nvPr>
        </p:nvSpPr>
        <p:spPr>
          <a:xfrm>
            <a:off x="1800225" y="1268413"/>
            <a:ext cx="6903937" cy="1127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cs typeface="Calibri"/>
              </a:rPr>
              <a:t>Una </a:t>
            </a:r>
            <a:r>
              <a:rPr lang="en-US" altLang="x-none" sz="1800" dirty="0" err="1">
                <a:cs typeface="Calibri"/>
              </a:rPr>
              <a:t>función</a:t>
            </a:r>
            <a:r>
              <a:rPr lang="en-US" altLang="x-none" sz="1800" dirty="0">
                <a:cs typeface="Calibri"/>
              </a:rPr>
              <a:t> </a:t>
            </a:r>
            <a:r>
              <a:rPr lang="en-US" altLang="x-none" sz="1800" dirty="0" err="1">
                <a:cs typeface="Calibri"/>
              </a:rPr>
              <a:t>puede</a:t>
            </a:r>
            <a:r>
              <a:rPr lang="en-US" altLang="x-none" sz="1800" dirty="0">
                <a:cs typeface="Calibri"/>
              </a:rPr>
              <a:t> </a:t>
            </a:r>
            <a:r>
              <a:rPr lang="en-US" altLang="x-none" sz="1800" dirty="0" err="1">
                <a:cs typeface="Calibri"/>
              </a:rPr>
              <a:t>recibir</a:t>
            </a:r>
            <a:r>
              <a:rPr lang="en-US" altLang="x-none" sz="1800" dirty="0">
                <a:cs typeface="Calibri"/>
              </a:rPr>
              <a:t> </a:t>
            </a:r>
            <a:r>
              <a:rPr lang="en-US" altLang="x-none" sz="1800" dirty="0" err="1">
                <a:cs typeface="Calibri"/>
              </a:rPr>
              <a:t>uno</a:t>
            </a:r>
            <a:r>
              <a:rPr lang="en-US" altLang="x-none" sz="1800" dirty="0">
                <a:cs typeface="Calibri"/>
              </a:rPr>
              <a:t> o </a:t>
            </a:r>
            <a:r>
              <a:rPr lang="en-US" altLang="x-none" sz="1800" dirty="0" err="1">
                <a:cs typeface="Calibri"/>
              </a:rPr>
              <a:t>más</a:t>
            </a:r>
            <a:r>
              <a:rPr lang="en-US" altLang="x-none" sz="1800" dirty="0">
                <a:cs typeface="Calibri"/>
              </a:rPr>
              <a:t> </a:t>
            </a:r>
            <a:r>
              <a:rPr lang="en-US" altLang="x-none" sz="1800" dirty="0" err="1">
                <a:cs typeface="Calibri"/>
              </a:rPr>
              <a:t>parametros</a:t>
            </a:r>
            <a:r>
              <a:rPr lang="en-US" altLang="x-none" sz="1800" dirty="0">
                <a:cs typeface="Calibri"/>
              </a:rPr>
              <a:t> (</a:t>
            </a:r>
            <a:r>
              <a:rPr lang="en-US" altLang="x-none" sz="1800" dirty="0" err="1">
                <a:cs typeface="Calibri"/>
              </a:rPr>
              <a:t>valores</a:t>
            </a:r>
            <a:r>
              <a:rPr lang="en-US" altLang="x-none" sz="1800" dirty="0">
                <a:cs typeface="Calibri"/>
              </a:rPr>
              <a:t>). </a:t>
            </a:r>
            <a:r>
              <a:rPr lang="en-US" sz="1800" dirty="0" err="1">
                <a:solidFill>
                  <a:srgbClr val="0000FF"/>
                </a:solidFill>
                <a:latin typeface="Calibri" charset="0"/>
                <a:cs typeface="Calibri" charset="0"/>
              </a:rPr>
              <a:t>Estos</a:t>
            </a:r>
            <a:r>
              <a:rPr lang="en-US" sz="1800" dirty="0">
                <a:solidFill>
                  <a:srgbClr val="0000FF"/>
                </a:solidFill>
                <a:latin typeface="Calibri" charset="0"/>
                <a:cs typeface="Calibri" charset="0"/>
              </a:rPr>
              <a:t> </a:t>
            </a:r>
            <a:r>
              <a:rPr lang="en-US" sz="1800" dirty="0" err="1">
                <a:solidFill>
                  <a:srgbClr val="0000FF"/>
                </a:solidFill>
                <a:latin typeface="Calibri" charset="0"/>
                <a:cs typeface="Calibri" charset="0"/>
              </a:rPr>
              <a:t>valores</a:t>
            </a:r>
            <a:r>
              <a:rPr lang="en-US" sz="1800" dirty="0">
                <a:solidFill>
                  <a:srgbClr val="0000FF"/>
                </a:solidFill>
                <a:latin typeface="Calibri" charset="0"/>
                <a:cs typeface="Calibri" charset="0"/>
              </a:rPr>
              <a:t> son </a:t>
            </a:r>
            <a:r>
              <a:rPr lang="en-US" sz="1800" dirty="0" err="1">
                <a:solidFill>
                  <a:srgbClr val="0000FF"/>
                </a:solidFill>
                <a:latin typeface="Calibri" charset="0"/>
                <a:cs typeface="Calibri" charset="0"/>
              </a:rPr>
              <a:t>copiados</a:t>
            </a:r>
            <a:r>
              <a:rPr lang="en-US" sz="1800" dirty="0">
                <a:solidFill>
                  <a:srgbClr val="0000FF"/>
                </a:solidFill>
                <a:latin typeface="Calibri" charset="0"/>
                <a:cs typeface="Calibri" charset="0"/>
              </a:rPr>
              <a:t> </a:t>
            </a:r>
            <a:r>
              <a:rPr lang="en-US" sz="1800" dirty="0" err="1">
                <a:solidFill>
                  <a:srgbClr val="0000FF"/>
                </a:solidFill>
                <a:latin typeface="Calibri" charset="0"/>
                <a:cs typeface="Calibri" charset="0"/>
              </a:rPr>
              <a:t>dentro</a:t>
            </a:r>
            <a:r>
              <a:rPr lang="en-US" sz="1800" dirty="0">
                <a:solidFill>
                  <a:srgbClr val="0000FF"/>
                </a:solidFill>
                <a:latin typeface="Calibri" charset="0"/>
                <a:cs typeface="Calibri" charset="0"/>
              </a:rPr>
              <a:t> de la </a:t>
            </a:r>
            <a:r>
              <a:rPr lang="en-US" sz="1800" dirty="0" err="1">
                <a:solidFill>
                  <a:srgbClr val="0000FF"/>
                </a:solidFill>
                <a:latin typeface="Calibri" charset="0"/>
                <a:cs typeface="Calibri" charset="0"/>
              </a:rPr>
              <a:t>función</a:t>
            </a:r>
            <a:r>
              <a:rPr lang="en-US" sz="1800" dirty="0">
                <a:solidFill>
                  <a:srgbClr val="0000FF"/>
                </a:solidFill>
                <a:latin typeface="Calibri" charset="0"/>
                <a:cs typeface="Calibri" charset="0"/>
              </a:rPr>
              <a:t> </a:t>
            </a:r>
            <a:r>
              <a:rPr lang="en-US" sz="1800" dirty="0">
                <a:latin typeface="Calibri" charset="0"/>
                <a:cs typeface="Calibri" charset="0"/>
              </a:rPr>
              <a:t>y </a:t>
            </a:r>
            <a:r>
              <a:rPr lang="en-US" sz="1800" dirty="0" err="1">
                <a:latin typeface="Calibri" charset="0"/>
                <a:cs typeface="Calibri" charset="0"/>
              </a:rPr>
              <a:t>pueden</a:t>
            </a:r>
            <a:r>
              <a:rPr lang="en-US" sz="1800" dirty="0">
                <a:latin typeface="Calibri" charset="0"/>
                <a:cs typeface="Calibri" charset="0"/>
              </a:rPr>
              <a:t> ser </a:t>
            </a:r>
            <a:r>
              <a:rPr lang="en-US" sz="1800" dirty="0" err="1">
                <a:latin typeface="Calibri" charset="0"/>
                <a:cs typeface="Calibri" charset="0"/>
              </a:rPr>
              <a:t>empleados</a:t>
            </a:r>
            <a:r>
              <a:rPr lang="en-US" sz="1800" dirty="0">
                <a:latin typeface="Calibri" charset="0"/>
                <a:cs typeface="Calibri" charset="0"/>
              </a:rPr>
              <a:t> </a:t>
            </a:r>
            <a:r>
              <a:rPr lang="en-US" sz="1800" dirty="0" err="1">
                <a:latin typeface="Calibri" charset="0"/>
                <a:cs typeface="Calibri" charset="0"/>
              </a:rPr>
              <a:t>dentro</a:t>
            </a:r>
            <a:r>
              <a:rPr lang="en-US" sz="1800" dirty="0">
                <a:latin typeface="Calibri" charset="0"/>
                <a:cs typeface="Calibri" charset="0"/>
              </a:rPr>
              <a:t> de </a:t>
            </a:r>
            <a:r>
              <a:rPr lang="en-US" sz="1800" dirty="0" err="1">
                <a:latin typeface="Calibri" charset="0"/>
                <a:cs typeface="Calibri" charset="0"/>
              </a:rPr>
              <a:t>ella</a:t>
            </a:r>
            <a:r>
              <a:rPr lang="en-US" sz="1800" dirty="0">
                <a:latin typeface="Calibri" charset="0"/>
                <a:cs typeface="Calibri" charset="0"/>
              </a:rPr>
              <a:t>. </a:t>
            </a:r>
            <a:r>
              <a:rPr lang="en-US" sz="1800" dirty="0" err="1">
                <a:solidFill>
                  <a:srgbClr val="1800FF"/>
                </a:solidFill>
                <a:latin typeface="Calibri" charset="0"/>
                <a:cs typeface="Calibri" charset="0"/>
              </a:rPr>
              <a:t>Sólo</a:t>
            </a:r>
            <a:r>
              <a:rPr lang="en-US" sz="1800" dirty="0">
                <a:solidFill>
                  <a:srgbClr val="1800FF"/>
                </a:solidFill>
                <a:latin typeface="Calibri" charset="0"/>
                <a:cs typeface="Calibri" charset="0"/>
              </a:rPr>
              <a:t> la </a:t>
            </a:r>
            <a:r>
              <a:rPr lang="en-US" sz="1800" dirty="0" err="1">
                <a:solidFill>
                  <a:srgbClr val="1800FF"/>
                </a:solidFill>
                <a:latin typeface="Calibri" charset="0"/>
                <a:cs typeface="Calibri" charset="0"/>
              </a:rPr>
              <a:t>función</a:t>
            </a:r>
            <a:r>
              <a:rPr lang="en-US" sz="1800" dirty="0">
                <a:solidFill>
                  <a:srgbClr val="1800FF"/>
                </a:solidFill>
                <a:latin typeface="Calibri" charset="0"/>
                <a:cs typeface="Calibri" charset="0"/>
              </a:rPr>
              <a:t> </a:t>
            </a:r>
            <a:r>
              <a:rPr lang="en-US" sz="1800" dirty="0" err="1">
                <a:solidFill>
                  <a:srgbClr val="1800FF"/>
                </a:solidFill>
                <a:latin typeface="Calibri" charset="0"/>
                <a:cs typeface="Calibri" charset="0"/>
              </a:rPr>
              <a:t>los</a:t>
            </a:r>
            <a:r>
              <a:rPr lang="en-US" sz="1800" dirty="0">
                <a:solidFill>
                  <a:srgbClr val="1800FF"/>
                </a:solidFill>
                <a:latin typeface="Calibri" charset="0"/>
                <a:cs typeface="Calibri" charset="0"/>
              </a:rPr>
              <a:t> </a:t>
            </a:r>
            <a:r>
              <a:rPr lang="en-US" sz="1800" dirty="0" err="1">
                <a:solidFill>
                  <a:srgbClr val="1800FF"/>
                </a:solidFill>
                <a:latin typeface="Calibri" charset="0"/>
                <a:cs typeface="Calibri" charset="0"/>
              </a:rPr>
              <a:t>puede</a:t>
            </a:r>
            <a:r>
              <a:rPr lang="en-US" sz="1800" dirty="0">
                <a:solidFill>
                  <a:srgbClr val="1800FF"/>
                </a:solidFill>
                <a:latin typeface="Calibri" charset="0"/>
                <a:cs typeface="Calibri" charset="0"/>
              </a:rPr>
              <a:t> </a:t>
            </a:r>
            <a:r>
              <a:rPr lang="en-US" sz="1800" dirty="0" err="1">
                <a:solidFill>
                  <a:srgbClr val="1800FF"/>
                </a:solidFill>
                <a:latin typeface="Calibri" charset="0"/>
                <a:cs typeface="Calibri" charset="0"/>
              </a:rPr>
              <a:t>emplear</a:t>
            </a:r>
            <a:r>
              <a:rPr lang="en-US" sz="1800" dirty="0">
                <a:latin typeface="Calibri" charset="0"/>
                <a:cs typeface="Calibri" charset="0"/>
              </a:rPr>
              <a:t>.</a:t>
            </a:r>
          </a:p>
          <a:p>
            <a:pPr marL="0" indent="0">
              <a:buNone/>
            </a:pPr>
            <a:endParaRPr lang="en-US" altLang="x-none" dirty="0">
              <a:cs typeface="Calibri"/>
            </a:endParaRPr>
          </a:p>
        </p:txBody>
      </p:sp>
      <p:grpSp>
        <p:nvGrpSpPr>
          <p:cNvPr id="7" name="Agrupar 10"/>
          <p:cNvGrpSpPr/>
          <p:nvPr/>
        </p:nvGrpSpPr>
        <p:grpSpPr>
          <a:xfrm>
            <a:off x="1788379" y="2523513"/>
            <a:ext cx="6483185" cy="1563475"/>
            <a:chOff x="8387930" y="5123628"/>
            <a:chExt cx="3662262" cy="2033344"/>
          </a:xfrm>
        </p:grpSpPr>
        <p:sp>
          <p:nvSpPr>
            <p:cNvPr id="8" name="Shape 163"/>
            <p:cNvSpPr/>
            <p:nvPr/>
          </p:nvSpPr>
          <p:spPr>
            <a:xfrm>
              <a:off x="8387930" y="5598558"/>
              <a:ext cx="3660462" cy="1558414"/>
            </a:xfrm>
            <a:prstGeom prst="rect">
              <a:avLst/>
            </a:prstGeom>
            <a:solidFill>
              <a:srgbClr val="DFF1F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>
                <a:buSzPts val="1400"/>
              </a:pP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def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 </a:t>
              </a:r>
              <a:r>
                <a:rPr lang="es-ES_tradnl" sz="2000" b="1" dirty="0" err="1">
                  <a:solidFill>
                    <a:srgbClr val="FF0000"/>
                  </a:solidFill>
                  <a:latin typeface="Consolas"/>
                  <a:cs typeface="Consolas"/>
                </a:rPr>
                <a:t>nombreFuncion</a:t>
              </a:r>
              <a:r>
                <a:rPr lang="es-ES_tradnl" sz="2000" b="1" dirty="0">
                  <a:solidFill>
                    <a:srgbClr val="FF0000"/>
                  </a:solidFill>
                  <a:latin typeface="Consolas"/>
                  <a:cs typeface="Consolas"/>
                </a:rPr>
                <a:t>(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&lt;var1&gt;,</a:t>
              </a:r>
              <a:r>
                <a:rPr lang="mr-IN" sz="2000" dirty="0">
                  <a:solidFill>
                    <a:srgbClr val="FF0000"/>
                  </a:solidFill>
                  <a:latin typeface="Consolas"/>
                  <a:cs typeface="Consolas"/>
                </a:rPr>
                <a:t>…</a:t>
              </a:r>
              <a:r>
                <a:rPr lang="en-US" sz="2000" dirty="0">
                  <a:solidFill>
                    <a:srgbClr val="FF0000"/>
                  </a:solidFill>
                  <a:latin typeface="Consolas"/>
                  <a:cs typeface="Consolas"/>
                </a:rPr>
                <a:t>,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 &lt;</a:t>
              </a: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varn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&gt;</a:t>
              </a:r>
              <a:r>
                <a:rPr lang="es-ES_tradnl" sz="2000" b="1" dirty="0">
                  <a:solidFill>
                    <a:srgbClr val="FF0000"/>
                  </a:solidFill>
                  <a:latin typeface="Consolas"/>
                  <a:cs typeface="Consolas"/>
                </a:rPr>
                <a:t>):</a:t>
              </a:r>
            </a:p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	&lt;instrucciones&gt;</a:t>
              </a:r>
            </a:p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n-US" sz="2000" dirty="0">
                  <a:solidFill>
                    <a:srgbClr val="FF0000"/>
                  </a:solidFill>
                  <a:latin typeface="Consolas"/>
                  <a:cs typeface="Consolas"/>
                </a:rPr>
                <a:t>	</a:t>
              </a:r>
              <a:endParaRPr sz="2000" dirty="0">
                <a:solidFill>
                  <a:srgbClr val="FF0000"/>
                </a:solidFill>
                <a:latin typeface="Consolas"/>
                <a:cs typeface="Consolas"/>
              </a:endParaRPr>
            </a:p>
          </p:txBody>
        </p:sp>
        <p:sp>
          <p:nvSpPr>
            <p:cNvPr id="9" name="Shape 164"/>
            <p:cNvSpPr/>
            <p:nvPr/>
          </p:nvSpPr>
          <p:spPr>
            <a:xfrm>
              <a:off x="8387963" y="5123628"/>
              <a:ext cx="3662229" cy="4749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_tradnl" sz="2000" dirty="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rPr>
                <a:t>Función</a:t>
              </a:r>
              <a:endParaRPr sz="200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0" name="Shape 241"/>
          <p:cNvSpPr txBox="1">
            <a:spLocks/>
          </p:cNvSpPr>
          <p:nvPr/>
        </p:nvSpPr>
        <p:spPr>
          <a:xfrm>
            <a:off x="1790700" y="4308292"/>
            <a:ext cx="6479999" cy="1648657"/>
          </a:xfrm>
          <a:prstGeom prst="rect">
            <a:avLst/>
          </a:prstGeom>
          <a:noFill/>
          <a:ln>
            <a:solidFill>
              <a:srgbClr val="60B9E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sz="1600" dirty="0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sz="1600" dirty="0">
                <a:solidFill>
                  <a:srgbClr val="FF9900"/>
                </a:solidFill>
                <a:latin typeface="Menlo Regular"/>
                <a:cs typeface="Menlo Regular"/>
              </a:rPr>
              <a:t> </a:t>
            </a:r>
            <a:r>
              <a:rPr lang="en-US" sz="1600" dirty="0" err="1">
                <a:solidFill>
                  <a:srgbClr val="1800FF"/>
                </a:solidFill>
                <a:latin typeface="Menlo Regular"/>
                <a:cs typeface="Menlo Regular"/>
              </a:rPr>
              <a:t>mostrarPantalla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(entrada):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>
                <a:solidFill>
                  <a:srgbClr val="257CF2"/>
                </a:solidFill>
                <a:latin typeface="Menlo Regular"/>
                <a:cs typeface="Menlo Regular"/>
              </a:rPr>
              <a:t>     </a:t>
            </a:r>
            <a:r>
              <a:rPr lang="en-US" sz="1600" dirty="0">
                <a:solidFill>
                  <a:srgbClr val="1800FF"/>
                </a:solidFill>
                <a:latin typeface="Menlo Regular"/>
                <a:cs typeface="Menlo Regular"/>
              </a:rPr>
              <a:t>print</a:t>
            </a:r>
            <a:r>
              <a:rPr lang="en-US" sz="16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(entrada)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>
                <a:solidFill>
                  <a:srgbClr val="FF9900"/>
                </a:solidFill>
                <a:latin typeface="Menlo Regular"/>
                <a:cs typeface="Menlo Regular"/>
              </a:rPr>
              <a:t> 	</a:t>
            </a:r>
            <a:endParaRPr lang="en-US" sz="1600" dirty="0">
              <a:solidFill>
                <a:srgbClr val="1800FF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endParaRPr lang="en-US" sz="1600" dirty="0">
              <a:solidFill>
                <a:srgbClr val="257CF2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 err="1">
                <a:solidFill>
                  <a:srgbClr val="1800FF"/>
                </a:solidFill>
                <a:latin typeface="Menlo Regular"/>
                <a:cs typeface="Menlo Regular"/>
              </a:rPr>
              <a:t>mostrarPantalla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600" dirty="0">
                <a:solidFill>
                  <a:srgbClr val="E800EB"/>
                </a:solidFill>
                <a:latin typeface="Menlo Regular"/>
                <a:cs typeface="Menlo Regular"/>
              </a:rPr>
              <a:t>"</a:t>
            </a:r>
            <a:r>
              <a:rPr lang="en-US" sz="1600" dirty="0" err="1">
                <a:solidFill>
                  <a:srgbClr val="E800EB"/>
                </a:solidFill>
                <a:latin typeface="Menlo Regular"/>
                <a:cs typeface="Menlo Regular"/>
              </a:rPr>
              <a:t>holaMundo</a:t>
            </a:r>
            <a:r>
              <a:rPr lang="en-US" sz="1600" dirty="0">
                <a:solidFill>
                  <a:srgbClr val="E800EB"/>
                </a:solidFill>
                <a:latin typeface="Menlo Regular"/>
                <a:cs typeface="Menlo Regular"/>
              </a:rPr>
              <a:t>"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</a:p>
        </p:txBody>
      </p:sp>
      <p:pic>
        <p:nvPicPr>
          <p:cNvPr id="11" name="Picture 10" descr="dang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289" y="2389240"/>
            <a:ext cx="438461" cy="438461"/>
          </a:xfrm>
          <a:prstGeom prst="rect">
            <a:avLst/>
          </a:prstGeom>
        </p:spPr>
      </p:pic>
      <p:pic>
        <p:nvPicPr>
          <p:cNvPr id="12" name="Picture 11" descr="dang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48" y="3936568"/>
            <a:ext cx="438461" cy="438461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387916" y="5599175"/>
            <a:ext cx="460510" cy="176005"/>
            <a:chOff x="5892887" y="1839532"/>
            <a:chExt cx="460510" cy="283457"/>
          </a:xfrm>
        </p:grpSpPr>
        <p:sp>
          <p:nvSpPr>
            <p:cNvPr id="15" name="Pentagon 14"/>
            <p:cNvSpPr/>
            <p:nvPr/>
          </p:nvSpPr>
          <p:spPr>
            <a:xfrm>
              <a:off x="5892887" y="1839532"/>
              <a:ext cx="327831" cy="283456"/>
            </a:xfrm>
            <a:prstGeom prst="homePlate">
              <a:avLst>
                <a:gd name="adj" fmla="val 37017"/>
              </a:avLst>
            </a:prstGeom>
            <a:pattFill prst="dkUpDiag">
              <a:fgClr>
                <a:schemeClr val="accent2">
                  <a:lumMod val="75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Chevron 15"/>
            <p:cNvSpPr/>
            <p:nvPr/>
          </p:nvSpPr>
          <p:spPr>
            <a:xfrm>
              <a:off x="6114254" y="1839533"/>
              <a:ext cx="239143" cy="283456"/>
            </a:xfrm>
            <a:prstGeom prst="chevron">
              <a:avLst>
                <a:gd name="adj" fmla="val 34488"/>
              </a:avLst>
            </a:prstGeom>
            <a:solidFill>
              <a:schemeClr val="accent2">
                <a:lumMod val="7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23341" y="5402062"/>
            <a:ext cx="1058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invocación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o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llamado</a:t>
            </a:r>
            <a:endParaRPr lang="en-US" sz="1400" b="1" i="1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pic>
        <p:nvPicPr>
          <p:cNvPr id="18" name="Picture 17" descr="brainstorm (1)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82" y="4972633"/>
            <a:ext cx="480116" cy="480116"/>
          </a:xfrm>
          <a:prstGeom prst="rect">
            <a:avLst/>
          </a:prstGeom>
        </p:spPr>
      </p:pic>
      <p:pic>
        <p:nvPicPr>
          <p:cNvPr id="21" name="Picture 5" descr="Picture 5">
            <a:extLst>
              <a:ext uri="{FF2B5EF4-FFF2-40B4-BE49-F238E27FC236}">
                <a16:creationId xmlns:a16="http://schemas.microsoft.com/office/drawing/2014/main" id="{E571B1FA-74BA-30BC-3012-6F9CAE0410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952" y="124454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339790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CCF9769-A361-0746-B417-633C0B08C56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12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C5D04DC-055A-4742-9A4B-FEAFE72B5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0901FC8B-850A-0D88-3A5D-A4F28BAD4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Función</a:t>
            </a:r>
            <a:r>
              <a:rPr lang="en-US" dirty="0"/>
              <a:t> </a:t>
            </a:r>
            <a:r>
              <a:rPr lang="en-US" dirty="0" err="1"/>
              <a:t>definición</a:t>
            </a:r>
            <a:endParaRPr lang="en-US" dirty="0"/>
          </a:p>
        </p:txBody>
      </p:sp>
      <p:sp>
        <p:nvSpPr>
          <p:cNvPr id="20" name="Shape 241"/>
          <p:cNvSpPr txBox="1">
            <a:spLocks/>
          </p:cNvSpPr>
          <p:nvPr/>
        </p:nvSpPr>
        <p:spPr>
          <a:xfrm>
            <a:off x="1790700" y="3798869"/>
            <a:ext cx="6224844" cy="2283432"/>
          </a:xfrm>
          <a:prstGeom prst="rect">
            <a:avLst/>
          </a:prstGeom>
          <a:noFill/>
          <a:ln>
            <a:solidFill>
              <a:srgbClr val="60B9E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sz="1600" dirty="0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sz="1600" dirty="0">
                <a:solidFill>
                  <a:srgbClr val="FF9900"/>
                </a:solidFill>
                <a:latin typeface="Menlo Regular"/>
                <a:cs typeface="Menlo Regular"/>
              </a:rPr>
              <a:t> </a:t>
            </a:r>
            <a:r>
              <a:rPr lang="en-US" sz="1600" dirty="0" err="1">
                <a:solidFill>
                  <a:srgbClr val="0733FF"/>
                </a:solidFill>
                <a:latin typeface="Menlo Regular"/>
                <a:cs typeface="Menlo Regular"/>
              </a:rPr>
              <a:t>sumaNumeros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(num1, num2):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enlo Regular"/>
                <a:cs typeface="Menlo Regular"/>
              </a:rPr>
              <a:t>   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enlo Regular"/>
                <a:cs typeface="Menlo Regular"/>
              </a:rPr>
              <a:t>resultado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enlo Regular"/>
                <a:cs typeface="Menlo Regular"/>
              </a:rPr>
              <a:t> = num1 + num2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enlo Regular"/>
                <a:cs typeface="Menlo Regular"/>
              </a:rPr>
              <a:t>    print(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enlo Regular"/>
                <a:cs typeface="Menlo Regular"/>
              </a:rPr>
              <a:t>resultado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enlo Regular"/>
                <a:cs typeface="Menlo Regular"/>
              </a:rPr>
              <a:t>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enlo Regular"/>
                <a:cs typeface="Menlo Regular"/>
              </a:rPr>
              <a:t>    </a:t>
            </a:r>
            <a:r>
              <a:rPr lang="en-US" sz="1600" dirty="0">
                <a:solidFill>
                  <a:srgbClr val="0733FF"/>
                </a:solidFill>
                <a:latin typeface="Menlo Regular"/>
                <a:cs typeface="Menlo Regular"/>
              </a:rPr>
              <a:t>return</a:t>
            </a:r>
            <a:endParaRPr lang="en-US" sz="1600" dirty="0">
              <a:solidFill>
                <a:srgbClr val="FF9900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endParaRPr lang="en-US" sz="1600" dirty="0">
              <a:solidFill>
                <a:srgbClr val="257CF2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dirty="0">
              <a:solidFill>
                <a:srgbClr val="1800FF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 err="1">
                <a:solidFill>
                  <a:srgbClr val="1800FF"/>
                </a:solidFill>
                <a:latin typeface="Menlo Regular"/>
                <a:cs typeface="Menlo Regular"/>
              </a:rPr>
              <a:t>sumaNumeros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(21, 13)</a:t>
            </a:r>
          </a:p>
        </p:txBody>
      </p:sp>
      <p:sp>
        <p:nvSpPr>
          <p:cNvPr id="10" name="Shape 158"/>
          <p:cNvSpPr txBox="1">
            <a:spLocks/>
          </p:cNvSpPr>
          <p:nvPr/>
        </p:nvSpPr>
        <p:spPr>
          <a:xfrm>
            <a:off x="1800225" y="1268413"/>
            <a:ext cx="5936494" cy="511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La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puede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finalizar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en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cualquier</a:t>
            </a:r>
            <a:r>
              <a:rPr lang="en-US" altLang="x-none" sz="1800" dirty="0">
                <a:latin typeface="Calibri"/>
                <a:cs typeface="Calibri"/>
              </a:rPr>
              <a:t> parte de </a:t>
            </a:r>
            <a:r>
              <a:rPr lang="en-US" altLang="x-none" sz="1800" dirty="0" err="1">
                <a:latin typeface="Calibri"/>
                <a:cs typeface="Calibri"/>
              </a:rPr>
              <a:t>su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código</a:t>
            </a:r>
            <a:r>
              <a:rPr lang="en-US" altLang="x-none" sz="1800" dirty="0">
                <a:latin typeface="Calibri"/>
                <a:cs typeface="Calibri"/>
              </a:rPr>
              <a:t> al </a:t>
            </a:r>
            <a:r>
              <a:rPr lang="en-US" altLang="x-none" sz="1800" dirty="0" err="1">
                <a:latin typeface="Calibri"/>
                <a:cs typeface="Calibri"/>
              </a:rPr>
              <a:t>alcanzar</a:t>
            </a:r>
            <a:r>
              <a:rPr lang="en-US" altLang="x-none" sz="1800" dirty="0">
                <a:latin typeface="Calibri"/>
                <a:cs typeface="Calibri"/>
              </a:rPr>
              <a:t> la </a:t>
            </a:r>
            <a:r>
              <a:rPr lang="en-US" altLang="x-none" sz="1800" dirty="0" err="1">
                <a:latin typeface="Calibri"/>
                <a:cs typeface="Calibri"/>
              </a:rPr>
              <a:t>instrucción</a:t>
            </a:r>
            <a:r>
              <a:rPr lang="en-US" altLang="x-none" sz="1800" dirty="0">
                <a:latin typeface="Calibri"/>
                <a:cs typeface="Calibri"/>
              </a:rPr>
              <a:t> return.</a:t>
            </a:r>
            <a:endParaRPr lang="en-US" sz="1800" dirty="0">
              <a:latin typeface="Calibri"/>
              <a:cs typeface="Calibri"/>
            </a:endParaRPr>
          </a:p>
        </p:txBody>
      </p:sp>
      <p:pic>
        <p:nvPicPr>
          <p:cNvPr id="11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52" y="124454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grpSp>
        <p:nvGrpSpPr>
          <p:cNvPr id="12" name="Group 11"/>
          <p:cNvGrpSpPr/>
          <p:nvPr/>
        </p:nvGrpSpPr>
        <p:grpSpPr>
          <a:xfrm>
            <a:off x="1411362" y="5646051"/>
            <a:ext cx="460510" cy="176005"/>
            <a:chOff x="5892887" y="1839532"/>
            <a:chExt cx="460510" cy="283457"/>
          </a:xfrm>
        </p:grpSpPr>
        <p:sp>
          <p:nvSpPr>
            <p:cNvPr id="13" name="Pentagon 12"/>
            <p:cNvSpPr/>
            <p:nvPr/>
          </p:nvSpPr>
          <p:spPr>
            <a:xfrm>
              <a:off x="5892887" y="1839532"/>
              <a:ext cx="327831" cy="283456"/>
            </a:xfrm>
            <a:prstGeom prst="homePlate">
              <a:avLst>
                <a:gd name="adj" fmla="val 37017"/>
              </a:avLst>
            </a:prstGeom>
            <a:pattFill prst="dkUpDiag">
              <a:fgClr>
                <a:schemeClr val="accent2">
                  <a:lumMod val="75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Chevron 13"/>
            <p:cNvSpPr/>
            <p:nvPr/>
          </p:nvSpPr>
          <p:spPr>
            <a:xfrm>
              <a:off x="6114254" y="1839533"/>
              <a:ext cx="239143" cy="283456"/>
            </a:xfrm>
            <a:prstGeom prst="chevron">
              <a:avLst>
                <a:gd name="adj" fmla="val 34488"/>
              </a:avLst>
            </a:prstGeom>
            <a:solidFill>
              <a:schemeClr val="accent2">
                <a:lumMod val="7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46787" y="5448938"/>
            <a:ext cx="1058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rgbClr val="26A3E6"/>
                </a:solidFill>
                <a:latin typeface="Candara"/>
                <a:cs typeface="Candara"/>
              </a:rPr>
              <a:t>invocación</a:t>
            </a:r>
            <a:r>
              <a:rPr lang="en-US" sz="1400" b="1" i="1" dirty="0">
                <a:solidFill>
                  <a:srgbClr val="26A3E6"/>
                </a:solidFill>
                <a:latin typeface="Candara"/>
                <a:cs typeface="Candara"/>
              </a:rPr>
              <a:t> o </a:t>
            </a:r>
            <a:r>
              <a:rPr lang="en-US" sz="1400" b="1" i="1" dirty="0" err="1">
                <a:solidFill>
                  <a:srgbClr val="26A3E6"/>
                </a:solidFill>
                <a:latin typeface="Candara"/>
                <a:cs typeface="Candara"/>
              </a:rPr>
              <a:t>llamado</a:t>
            </a:r>
            <a:endParaRPr lang="en-US" sz="1400" b="1" i="1" dirty="0">
              <a:solidFill>
                <a:srgbClr val="26A3E6"/>
              </a:solidFill>
              <a:latin typeface="Candara"/>
              <a:cs typeface="Candara"/>
            </a:endParaRPr>
          </a:p>
        </p:txBody>
      </p:sp>
      <p:pic>
        <p:nvPicPr>
          <p:cNvPr id="16" name="Picture 15" descr="brainstorm (1)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28" y="4996063"/>
            <a:ext cx="480116" cy="480116"/>
          </a:xfrm>
          <a:prstGeom prst="rect">
            <a:avLst/>
          </a:prstGeom>
        </p:spPr>
      </p:pic>
      <p:grpSp>
        <p:nvGrpSpPr>
          <p:cNvPr id="21" name="Agrupar 10"/>
          <p:cNvGrpSpPr/>
          <p:nvPr/>
        </p:nvGrpSpPr>
        <p:grpSpPr>
          <a:xfrm>
            <a:off x="1789657" y="2177426"/>
            <a:ext cx="6227907" cy="1563475"/>
            <a:chOff x="8391461" y="5123628"/>
            <a:chExt cx="3658731" cy="2033344"/>
          </a:xfrm>
        </p:grpSpPr>
        <p:sp>
          <p:nvSpPr>
            <p:cNvPr id="22" name="Shape 163"/>
            <p:cNvSpPr/>
            <p:nvPr/>
          </p:nvSpPr>
          <p:spPr>
            <a:xfrm>
              <a:off x="8391461" y="5598558"/>
              <a:ext cx="3656931" cy="1558414"/>
            </a:xfrm>
            <a:prstGeom prst="rect">
              <a:avLst/>
            </a:prstGeom>
            <a:solidFill>
              <a:srgbClr val="DFF1F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>
                <a:buSzPts val="1400"/>
              </a:pP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def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 </a:t>
              </a:r>
              <a:r>
                <a:rPr lang="es-ES_tradnl" sz="2000" b="1" dirty="0" err="1">
                  <a:solidFill>
                    <a:srgbClr val="FF0000"/>
                  </a:solidFill>
                  <a:latin typeface="Consolas"/>
                  <a:cs typeface="Consolas"/>
                </a:rPr>
                <a:t>nombreFuncion</a:t>
              </a:r>
              <a:r>
                <a:rPr lang="es-ES_tradnl" sz="2000" b="1" dirty="0">
                  <a:solidFill>
                    <a:srgbClr val="FF0000"/>
                  </a:solidFill>
                  <a:latin typeface="Consolas"/>
                  <a:cs typeface="Consolas"/>
                </a:rPr>
                <a:t>(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&lt;var1&gt;,</a:t>
              </a:r>
              <a:r>
                <a:rPr lang="mr-IN" sz="2000" dirty="0">
                  <a:solidFill>
                    <a:srgbClr val="FF0000"/>
                  </a:solidFill>
                  <a:latin typeface="Consolas"/>
                  <a:cs typeface="Consolas"/>
                </a:rPr>
                <a:t>…</a:t>
              </a:r>
              <a:r>
                <a:rPr lang="en-US" sz="2000" dirty="0">
                  <a:solidFill>
                    <a:srgbClr val="FF0000"/>
                  </a:solidFill>
                  <a:latin typeface="Consolas"/>
                  <a:cs typeface="Consolas"/>
                </a:rPr>
                <a:t>,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 &lt;</a:t>
              </a: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varn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&gt;</a:t>
              </a:r>
              <a:r>
                <a:rPr lang="es-ES_tradnl" sz="2000" b="1" dirty="0">
                  <a:solidFill>
                    <a:srgbClr val="FF0000"/>
                  </a:solidFill>
                  <a:latin typeface="Consolas"/>
                  <a:cs typeface="Consolas"/>
                </a:rPr>
                <a:t>):</a:t>
              </a:r>
            </a:p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	&lt;instrucciones&gt;</a:t>
              </a:r>
            </a:p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n-US" sz="2000" dirty="0">
                  <a:solidFill>
                    <a:srgbClr val="FF0000"/>
                  </a:solidFill>
                  <a:latin typeface="Consolas"/>
                  <a:cs typeface="Consolas"/>
                </a:rPr>
                <a:t>	</a:t>
              </a:r>
              <a:r>
                <a:rPr lang="en-US" sz="2000" dirty="0">
                  <a:solidFill>
                    <a:srgbClr val="0733FF"/>
                  </a:solidFill>
                  <a:latin typeface="Consolas"/>
                  <a:cs typeface="Consolas"/>
                </a:rPr>
                <a:t>return</a:t>
              </a:r>
              <a:endParaRPr sz="2000" dirty="0">
                <a:solidFill>
                  <a:srgbClr val="0733FF"/>
                </a:solidFill>
                <a:latin typeface="Consolas"/>
                <a:cs typeface="Consolas"/>
              </a:endParaRPr>
            </a:p>
          </p:txBody>
        </p:sp>
        <p:sp>
          <p:nvSpPr>
            <p:cNvPr id="23" name="Shape 164"/>
            <p:cNvSpPr/>
            <p:nvPr/>
          </p:nvSpPr>
          <p:spPr>
            <a:xfrm>
              <a:off x="8391496" y="5123628"/>
              <a:ext cx="3658696" cy="4749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_tradnl" sz="2000" dirty="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rPr>
                <a:t>Función</a:t>
              </a:r>
              <a:endParaRPr sz="200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894537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CCF9769-A361-0746-B417-633C0B08C56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13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C5D04DC-055A-4742-9A4B-FEAFE72B5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0A4BDCF6-84AA-D6F1-6FBD-A6710E8F2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Función</a:t>
            </a:r>
            <a:r>
              <a:rPr lang="en-US" dirty="0"/>
              <a:t> </a:t>
            </a:r>
            <a:r>
              <a:rPr lang="en-US" dirty="0" err="1"/>
              <a:t>definición</a:t>
            </a:r>
            <a:endParaRPr lang="en-US" dirty="0"/>
          </a:p>
        </p:txBody>
      </p:sp>
      <p:sp>
        <p:nvSpPr>
          <p:cNvPr id="20" name="Shape 241"/>
          <p:cNvSpPr txBox="1">
            <a:spLocks/>
          </p:cNvSpPr>
          <p:nvPr/>
        </p:nvSpPr>
        <p:spPr>
          <a:xfrm>
            <a:off x="1790700" y="3798869"/>
            <a:ext cx="6224844" cy="2724771"/>
          </a:xfrm>
          <a:prstGeom prst="rect">
            <a:avLst/>
          </a:prstGeom>
          <a:noFill/>
          <a:ln>
            <a:solidFill>
              <a:srgbClr val="60B9E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sz="1600" dirty="0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sz="1600" dirty="0">
                <a:solidFill>
                  <a:srgbClr val="FF9900"/>
                </a:solidFill>
                <a:latin typeface="Menlo Regular"/>
                <a:cs typeface="Menlo Regular"/>
              </a:rPr>
              <a:t> </a:t>
            </a:r>
            <a:r>
              <a:rPr lang="en-US" sz="1600" dirty="0" err="1">
                <a:solidFill>
                  <a:srgbClr val="0733FF"/>
                </a:solidFill>
                <a:latin typeface="Menlo Regular"/>
                <a:cs typeface="Menlo Regular"/>
              </a:rPr>
              <a:t>numEsPar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(num):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>
                <a:solidFill>
                  <a:srgbClr val="257CF2"/>
                </a:solidFill>
                <a:latin typeface="Menlo Regular"/>
                <a:cs typeface="Menlo Regular"/>
              </a:rPr>
              <a:t>  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enlo Regular"/>
                <a:cs typeface="Menlo Regular"/>
              </a:rPr>
              <a:t>if (num%2==0):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enlo Regular"/>
                <a:cs typeface="Menlo Regular"/>
              </a:rPr>
              <a:t>       print ("SI es par")</a:t>
            </a:r>
            <a:b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enlo Regular"/>
                <a:cs typeface="Menlo Regular"/>
              </a:rPr>
            </a:b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enlo Regular"/>
                <a:cs typeface="Menlo Regular"/>
              </a:rPr>
              <a:t>       </a:t>
            </a:r>
            <a:r>
              <a:rPr lang="en-US" sz="1600" dirty="0">
                <a:solidFill>
                  <a:srgbClr val="1800FF"/>
                </a:solidFill>
                <a:latin typeface="Menlo Regular"/>
                <a:cs typeface="Menlo Regular"/>
              </a:rPr>
              <a:t>return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>
                <a:solidFill>
                  <a:srgbClr val="257CF2"/>
                </a:solidFill>
                <a:latin typeface="Menlo Regular"/>
                <a:cs typeface="Menlo Regular"/>
              </a:rPr>
              <a:t>  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enlo Regular"/>
                <a:cs typeface="Menlo Regular"/>
              </a:rPr>
              <a:t>print ("NO es par")</a:t>
            </a:r>
            <a:b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</a:b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   </a:t>
            </a:r>
            <a:r>
              <a:rPr lang="en-US" sz="1600" dirty="0">
                <a:solidFill>
                  <a:srgbClr val="1800FF"/>
                </a:solidFill>
                <a:latin typeface="Menlo Regular"/>
                <a:cs typeface="Menlo Regular"/>
              </a:rPr>
              <a:t>return</a:t>
            </a:r>
            <a:br>
              <a:rPr lang="en-US" sz="1600" dirty="0">
                <a:solidFill>
                  <a:srgbClr val="FF9900"/>
                </a:solidFill>
                <a:latin typeface="Menlo Regular"/>
                <a:cs typeface="Menlo Regular"/>
              </a:rPr>
            </a:br>
            <a:endParaRPr lang="en-US" sz="1600" dirty="0">
              <a:solidFill>
                <a:srgbClr val="257CF2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 err="1">
                <a:solidFill>
                  <a:srgbClr val="1800FF"/>
                </a:solidFill>
                <a:latin typeface="Menlo Regular"/>
                <a:cs typeface="Menlo Regular"/>
              </a:rPr>
              <a:t>numEsPar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(21)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377642" y="5927376"/>
            <a:ext cx="460510" cy="176005"/>
            <a:chOff x="5892887" y="1839532"/>
            <a:chExt cx="460510" cy="283457"/>
          </a:xfrm>
        </p:grpSpPr>
        <p:sp>
          <p:nvSpPr>
            <p:cNvPr id="13" name="Pentagon 12"/>
            <p:cNvSpPr/>
            <p:nvPr/>
          </p:nvSpPr>
          <p:spPr>
            <a:xfrm>
              <a:off x="5892887" y="1839532"/>
              <a:ext cx="327831" cy="283456"/>
            </a:xfrm>
            <a:prstGeom prst="homePlate">
              <a:avLst>
                <a:gd name="adj" fmla="val 37017"/>
              </a:avLst>
            </a:prstGeom>
            <a:pattFill prst="dkUpDiag">
              <a:fgClr>
                <a:schemeClr val="accent2">
                  <a:lumMod val="75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Chevron 13"/>
            <p:cNvSpPr/>
            <p:nvPr/>
          </p:nvSpPr>
          <p:spPr>
            <a:xfrm>
              <a:off x="6114254" y="1839533"/>
              <a:ext cx="239143" cy="283456"/>
            </a:xfrm>
            <a:prstGeom prst="chevron">
              <a:avLst>
                <a:gd name="adj" fmla="val 34488"/>
              </a:avLst>
            </a:prstGeom>
            <a:solidFill>
              <a:schemeClr val="accent2">
                <a:lumMod val="7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3067" y="5730263"/>
            <a:ext cx="1058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rgbClr val="26A3E6"/>
                </a:solidFill>
                <a:latin typeface="Candara"/>
                <a:cs typeface="Candara"/>
              </a:rPr>
              <a:t>invocación</a:t>
            </a:r>
            <a:r>
              <a:rPr lang="en-US" sz="1400" b="1" i="1" dirty="0">
                <a:solidFill>
                  <a:srgbClr val="26A3E6"/>
                </a:solidFill>
                <a:latin typeface="Candara"/>
                <a:cs typeface="Candara"/>
              </a:rPr>
              <a:t> o </a:t>
            </a:r>
            <a:r>
              <a:rPr lang="en-US" sz="1400" b="1" i="1" dirty="0" err="1">
                <a:solidFill>
                  <a:srgbClr val="26A3E6"/>
                </a:solidFill>
                <a:latin typeface="Candara"/>
                <a:cs typeface="Candara"/>
              </a:rPr>
              <a:t>llamado</a:t>
            </a:r>
            <a:endParaRPr lang="en-US" sz="1400" b="1" i="1" dirty="0">
              <a:solidFill>
                <a:srgbClr val="26A3E6"/>
              </a:solidFill>
              <a:latin typeface="Candara"/>
              <a:cs typeface="Candara"/>
            </a:endParaRPr>
          </a:p>
        </p:txBody>
      </p:sp>
      <p:pic>
        <p:nvPicPr>
          <p:cNvPr id="16" name="Picture 15" descr="brainstorm (1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08" y="5277388"/>
            <a:ext cx="480116" cy="480116"/>
          </a:xfrm>
          <a:prstGeom prst="rect">
            <a:avLst/>
          </a:prstGeom>
        </p:spPr>
      </p:pic>
      <p:grpSp>
        <p:nvGrpSpPr>
          <p:cNvPr id="21" name="Agrupar 10"/>
          <p:cNvGrpSpPr/>
          <p:nvPr/>
        </p:nvGrpSpPr>
        <p:grpSpPr>
          <a:xfrm>
            <a:off x="1789657" y="2177426"/>
            <a:ext cx="6227907" cy="1563475"/>
            <a:chOff x="8391461" y="5123628"/>
            <a:chExt cx="3658731" cy="2033344"/>
          </a:xfrm>
        </p:grpSpPr>
        <p:sp>
          <p:nvSpPr>
            <p:cNvPr id="22" name="Shape 163"/>
            <p:cNvSpPr/>
            <p:nvPr/>
          </p:nvSpPr>
          <p:spPr>
            <a:xfrm>
              <a:off x="8391461" y="5598558"/>
              <a:ext cx="3656931" cy="1558414"/>
            </a:xfrm>
            <a:prstGeom prst="rect">
              <a:avLst/>
            </a:prstGeom>
            <a:solidFill>
              <a:srgbClr val="DFF1F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>
                <a:buSzPts val="1400"/>
              </a:pP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def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 </a:t>
              </a:r>
              <a:r>
                <a:rPr lang="es-ES_tradnl" sz="2000" b="1" dirty="0" err="1">
                  <a:solidFill>
                    <a:srgbClr val="FF0000"/>
                  </a:solidFill>
                  <a:latin typeface="Consolas"/>
                  <a:cs typeface="Consolas"/>
                </a:rPr>
                <a:t>nombreFuncion</a:t>
              </a:r>
              <a:r>
                <a:rPr lang="es-ES_tradnl" sz="2000" b="1" dirty="0">
                  <a:solidFill>
                    <a:srgbClr val="FF0000"/>
                  </a:solidFill>
                  <a:latin typeface="Consolas"/>
                  <a:cs typeface="Consolas"/>
                </a:rPr>
                <a:t>(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&lt;var1&gt;,</a:t>
              </a:r>
              <a:r>
                <a:rPr lang="mr-IN" sz="2000" dirty="0">
                  <a:solidFill>
                    <a:srgbClr val="FF0000"/>
                  </a:solidFill>
                  <a:latin typeface="Consolas"/>
                  <a:cs typeface="Consolas"/>
                </a:rPr>
                <a:t>…</a:t>
              </a:r>
              <a:r>
                <a:rPr lang="en-US" sz="2000" dirty="0">
                  <a:solidFill>
                    <a:srgbClr val="FF0000"/>
                  </a:solidFill>
                  <a:latin typeface="Consolas"/>
                  <a:cs typeface="Consolas"/>
                </a:rPr>
                <a:t>,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 &lt;</a:t>
              </a: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varn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&gt;</a:t>
              </a:r>
              <a:r>
                <a:rPr lang="es-ES_tradnl" sz="2000" b="1" dirty="0">
                  <a:solidFill>
                    <a:srgbClr val="FF0000"/>
                  </a:solidFill>
                  <a:latin typeface="Consolas"/>
                  <a:cs typeface="Consolas"/>
                </a:rPr>
                <a:t>):</a:t>
              </a:r>
            </a:p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	&lt;instrucciones&gt;</a:t>
              </a:r>
            </a:p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n-US" sz="2000" dirty="0">
                  <a:solidFill>
                    <a:srgbClr val="FF0000"/>
                  </a:solidFill>
                  <a:latin typeface="Consolas"/>
                  <a:cs typeface="Consolas"/>
                </a:rPr>
                <a:t>	</a:t>
              </a:r>
              <a:r>
                <a:rPr lang="en-US" sz="2000" dirty="0">
                  <a:solidFill>
                    <a:srgbClr val="0733FF"/>
                  </a:solidFill>
                  <a:latin typeface="Consolas"/>
                  <a:cs typeface="Consolas"/>
                </a:rPr>
                <a:t>return</a:t>
              </a:r>
              <a:endParaRPr sz="2000" dirty="0">
                <a:solidFill>
                  <a:srgbClr val="0733FF"/>
                </a:solidFill>
                <a:latin typeface="Consolas"/>
                <a:cs typeface="Consolas"/>
              </a:endParaRPr>
            </a:p>
          </p:txBody>
        </p:sp>
        <p:sp>
          <p:nvSpPr>
            <p:cNvPr id="23" name="Shape 164"/>
            <p:cNvSpPr/>
            <p:nvPr/>
          </p:nvSpPr>
          <p:spPr>
            <a:xfrm>
              <a:off x="8391496" y="5123628"/>
              <a:ext cx="3658696" cy="4749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_tradnl" sz="2000" dirty="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rPr>
                <a:t>Función</a:t>
              </a:r>
              <a:endParaRPr sz="200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7" name="Shape 158">
            <a:extLst>
              <a:ext uri="{FF2B5EF4-FFF2-40B4-BE49-F238E27FC236}">
                <a16:creationId xmlns:a16="http://schemas.microsoft.com/office/drawing/2014/main" id="{6FE80CFC-4FF9-BE47-BED4-B088664F06A2}"/>
              </a:ext>
            </a:extLst>
          </p:cNvPr>
          <p:cNvSpPr txBox="1">
            <a:spLocks/>
          </p:cNvSpPr>
          <p:nvPr/>
        </p:nvSpPr>
        <p:spPr>
          <a:xfrm>
            <a:off x="1800224" y="1268413"/>
            <a:ext cx="5915857" cy="63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La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puede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finalizar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en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cualquier</a:t>
            </a:r>
            <a:r>
              <a:rPr lang="en-US" altLang="x-none" sz="1800" dirty="0">
                <a:latin typeface="Calibri"/>
                <a:cs typeface="Calibri"/>
              </a:rPr>
              <a:t> parte de </a:t>
            </a:r>
            <a:r>
              <a:rPr lang="en-US" altLang="x-none" sz="1800" dirty="0" err="1">
                <a:latin typeface="Calibri"/>
                <a:cs typeface="Calibri"/>
              </a:rPr>
              <a:t>su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código</a:t>
            </a:r>
            <a:r>
              <a:rPr lang="en-US" altLang="x-none" sz="1800" dirty="0">
                <a:latin typeface="Calibri"/>
                <a:cs typeface="Calibri"/>
              </a:rPr>
              <a:t> al </a:t>
            </a:r>
            <a:r>
              <a:rPr lang="en-US" altLang="x-none" sz="1800" dirty="0" err="1">
                <a:latin typeface="Calibri"/>
                <a:cs typeface="Calibri"/>
              </a:rPr>
              <a:t>alcanzar</a:t>
            </a:r>
            <a:r>
              <a:rPr lang="en-US" altLang="x-none" sz="1800" dirty="0">
                <a:latin typeface="Calibri"/>
                <a:cs typeface="Calibri"/>
              </a:rPr>
              <a:t> la </a:t>
            </a:r>
            <a:r>
              <a:rPr lang="en-US" altLang="x-none" sz="1800" dirty="0" err="1">
                <a:latin typeface="Calibri"/>
                <a:cs typeface="Calibri"/>
              </a:rPr>
              <a:t>instrucción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return</a:t>
            </a:r>
            <a:r>
              <a:rPr lang="en-US" altLang="x-none" sz="1800" dirty="0">
                <a:latin typeface="Calibri"/>
                <a:cs typeface="Calibri"/>
              </a:rPr>
              <a:t>.</a:t>
            </a:r>
            <a:endParaRPr lang="en-US" sz="1800" dirty="0">
              <a:latin typeface="Calibri"/>
              <a:cs typeface="Calibri"/>
            </a:endParaRPr>
          </a:p>
        </p:txBody>
      </p:sp>
      <p:pic>
        <p:nvPicPr>
          <p:cNvPr id="18" name="Picture 5" descr="Picture 5">
            <a:extLst>
              <a:ext uri="{FF2B5EF4-FFF2-40B4-BE49-F238E27FC236}">
                <a16:creationId xmlns:a16="http://schemas.microsoft.com/office/drawing/2014/main" id="{0E7A403C-DC2D-F148-9A5E-ABE87AE56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952" y="124454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0368709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2">
            <a:extLst>
              <a:ext uri="{FF2B5EF4-FFF2-40B4-BE49-F238E27FC236}">
                <a16:creationId xmlns:a16="http://schemas.microsoft.com/office/drawing/2014/main" id="{0D699BAD-797F-59DF-8627-4616392063CE}"/>
              </a:ext>
            </a:extLst>
          </p:cNvPr>
          <p:cNvSpPr/>
          <p:nvPr/>
        </p:nvSpPr>
        <p:spPr>
          <a:xfrm>
            <a:off x="2950876" y="5693749"/>
            <a:ext cx="3068924" cy="20611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hape 241"/>
          <p:cNvSpPr txBox="1">
            <a:spLocks/>
          </p:cNvSpPr>
          <p:nvPr/>
        </p:nvSpPr>
        <p:spPr>
          <a:xfrm>
            <a:off x="1790700" y="4437962"/>
            <a:ext cx="6896100" cy="1798990"/>
          </a:xfrm>
          <a:prstGeom prst="rect">
            <a:avLst/>
          </a:prstGeom>
          <a:noFill/>
          <a:ln>
            <a:solidFill>
              <a:srgbClr val="60B9E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sz="1600" dirty="0">
                <a:solidFill>
                  <a:srgbClr val="FF9900"/>
                </a:solidFill>
                <a:latin typeface="Menlo Regular"/>
                <a:cs typeface="Menlo Regular"/>
              </a:rPr>
              <a:t> </a:t>
            </a:r>
            <a:r>
              <a:rPr lang="en-US" sz="1600" dirty="0" err="1">
                <a:solidFill>
                  <a:srgbClr val="1800FF"/>
                </a:solidFill>
                <a:latin typeface="Menlo Regular"/>
                <a:cs typeface="Menlo Regular"/>
              </a:rPr>
              <a:t>holaMundo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nombre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sz="1600" dirty="0">
                <a:solidFill>
                  <a:srgbClr val="257CF2"/>
                </a:solidFill>
                <a:latin typeface="Menlo Regular"/>
                <a:cs typeface="Menlo Regular"/>
              </a:rPr>
              <a:t>    </a:t>
            </a:r>
            <a:r>
              <a:rPr lang="en-US" sz="1600" dirty="0">
                <a:solidFill>
                  <a:srgbClr val="1800FF"/>
                </a:solidFill>
                <a:latin typeface="Menlo Regular"/>
                <a:cs typeface="Menlo Regular"/>
              </a:rPr>
              <a:t>return</a:t>
            </a:r>
            <a:r>
              <a:rPr lang="en-US" sz="1600" dirty="0">
                <a:solidFill>
                  <a:schemeClr val="tx1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(</a:t>
            </a:r>
            <a:r>
              <a:rPr lang="en-US" sz="1600" dirty="0" err="1">
                <a:solidFill>
                  <a:srgbClr val="257CF2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f</a:t>
            </a:r>
            <a:r>
              <a:rPr lang="en-US" sz="1600" dirty="0" err="1">
                <a:solidFill>
                  <a:srgbClr val="E800EB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'Hola</a:t>
            </a:r>
            <a:r>
              <a:rPr lang="en-US" sz="1600" dirty="0">
                <a:solidFill>
                  <a:srgbClr val="E800EB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 {</a:t>
            </a:r>
            <a:r>
              <a:rPr lang="en-US" sz="1600" dirty="0" err="1">
                <a:solidFill>
                  <a:schemeClr val="tx1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nombre</a:t>
            </a:r>
            <a:r>
              <a:rPr lang="en-US" sz="1600" dirty="0">
                <a:solidFill>
                  <a:srgbClr val="E800EB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} </a:t>
            </a:r>
            <a:r>
              <a:rPr lang="en-US" sz="1600" dirty="0" err="1">
                <a:solidFill>
                  <a:srgbClr val="E800EB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desde</a:t>
            </a:r>
            <a:r>
              <a:rPr lang="en-US" sz="1600" dirty="0">
                <a:solidFill>
                  <a:srgbClr val="E800EB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 la </a:t>
            </a:r>
            <a:r>
              <a:rPr lang="en-US" sz="1600" dirty="0" err="1">
                <a:solidFill>
                  <a:srgbClr val="E800EB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función</a:t>
            </a:r>
            <a:r>
              <a:rPr lang="en-US" sz="1600" dirty="0">
                <a:solidFill>
                  <a:srgbClr val="E800EB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'</a:t>
            </a:r>
            <a:r>
              <a:rPr lang="en-US" sz="1600" dirty="0">
                <a:solidFill>
                  <a:schemeClr val="tx1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endParaRPr lang="en-US" sz="1600" dirty="0">
              <a:solidFill>
                <a:schemeClr val="tx1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nombre_usuario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 =</a:t>
            </a:r>
            <a:r>
              <a:rPr lang="en-US" sz="16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600" dirty="0">
                <a:solidFill>
                  <a:srgbClr val="1800FF"/>
                </a:solidFill>
                <a:latin typeface="Menlo Regular"/>
                <a:cs typeface="Menlo Regular"/>
              </a:rPr>
              <a:t>input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600" dirty="0">
                <a:solidFill>
                  <a:srgbClr val="E800EB"/>
                </a:solidFill>
                <a:latin typeface="Menlo Regular"/>
                <a:cs typeface="Menlo Regular"/>
              </a:rPr>
              <a:t>'</a:t>
            </a:r>
            <a:r>
              <a:rPr lang="en-US" sz="1600" dirty="0" err="1">
                <a:solidFill>
                  <a:srgbClr val="E800EB"/>
                </a:solidFill>
                <a:latin typeface="Menlo Regular"/>
                <a:cs typeface="Menlo Regular"/>
              </a:rPr>
              <a:t>Ingresa</a:t>
            </a:r>
            <a:r>
              <a:rPr lang="en-US" sz="1600" dirty="0">
                <a:solidFill>
                  <a:srgbClr val="E800EB"/>
                </a:solidFill>
                <a:latin typeface="Menlo Regular"/>
                <a:cs typeface="Menlo Regular"/>
              </a:rPr>
              <a:t> </a:t>
            </a:r>
            <a:r>
              <a:rPr lang="en-US" sz="1600" dirty="0" err="1">
                <a:solidFill>
                  <a:srgbClr val="E800EB"/>
                </a:solidFill>
                <a:latin typeface="Menlo Regular"/>
                <a:cs typeface="Menlo Regular"/>
              </a:rPr>
              <a:t>tu</a:t>
            </a:r>
            <a:r>
              <a:rPr lang="en-US" sz="1600" dirty="0">
                <a:solidFill>
                  <a:srgbClr val="E800EB"/>
                </a:solidFill>
                <a:latin typeface="Menlo Regular"/>
                <a:cs typeface="Menlo Regular"/>
              </a:rPr>
              <a:t> </a:t>
            </a:r>
            <a:r>
              <a:rPr lang="en-US" sz="1600" dirty="0" err="1">
                <a:solidFill>
                  <a:srgbClr val="E800EB"/>
                </a:solidFill>
                <a:latin typeface="Menlo Regular"/>
                <a:cs typeface="Menlo Regular"/>
              </a:rPr>
              <a:t>nombre</a:t>
            </a:r>
            <a:r>
              <a:rPr lang="en-US" sz="1600" dirty="0">
                <a:solidFill>
                  <a:srgbClr val="E800EB"/>
                </a:solidFill>
                <a:latin typeface="Menlo Regular"/>
                <a:cs typeface="Menlo Regular"/>
              </a:rPr>
              <a:t>'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saludo</a:t>
            </a:r>
            <a:r>
              <a:rPr lang="en-US" sz="1600" dirty="0">
                <a:solidFill>
                  <a:srgbClr val="3366FF"/>
                </a:solidFill>
                <a:latin typeface="Menlo Regular"/>
                <a:cs typeface="Menlo Regular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=</a:t>
            </a:r>
            <a:r>
              <a:rPr lang="en-US" sz="1600" dirty="0">
                <a:solidFill>
                  <a:srgbClr val="3366FF"/>
                </a:solidFill>
                <a:latin typeface="Menlo Regular"/>
                <a:cs typeface="Menlo Regular"/>
              </a:rPr>
              <a:t> </a:t>
            </a:r>
            <a:r>
              <a:rPr lang="en-US" sz="1600" dirty="0" err="1">
                <a:solidFill>
                  <a:srgbClr val="1800FF"/>
                </a:solidFill>
                <a:latin typeface="Menlo Regular"/>
                <a:cs typeface="Menlo Regular"/>
              </a:rPr>
              <a:t>holaMundo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nombre_usuario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>
                <a:solidFill>
                  <a:srgbClr val="1800FF"/>
                </a:solidFill>
                <a:latin typeface="Menlo Regular"/>
                <a:cs typeface="Menlo Regular"/>
              </a:rPr>
              <a:t>print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saludo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8E3A80-075B-9D44-973A-F10565E56F1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14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3776F30-D79D-8549-9D1C-177AD7C46F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7" name="Título 16">
            <a:extLst>
              <a:ext uri="{FF2B5EF4-FFF2-40B4-BE49-F238E27FC236}">
                <a16:creationId xmlns:a16="http://schemas.microsoft.com/office/drawing/2014/main" id="{77C90481-20A6-F87D-D89D-658DF01BA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Función</a:t>
            </a:r>
            <a:r>
              <a:rPr lang="en-US" dirty="0"/>
              <a:t> </a:t>
            </a:r>
            <a:r>
              <a:rPr lang="en-US" dirty="0" err="1"/>
              <a:t>definición</a:t>
            </a:r>
            <a:endParaRPr lang="en-US" dirty="0"/>
          </a:p>
        </p:txBody>
      </p:sp>
      <p:grpSp>
        <p:nvGrpSpPr>
          <p:cNvPr id="7" name="Agrupar 10"/>
          <p:cNvGrpSpPr/>
          <p:nvPr/>
        </p:nvGrpSpPr>
        <p:grpSpPr>
          <a:xfrm>
            <a:off x="1790700" y="2343473"/>
            <a:ext cx="6503002" cy="1921840"/>
            <a:chOff x="6412995" y="4066958"/>
            <a:chExt cx="2953705" cy="2033345"/>
          </a:xfrm>
        </p:grpSpPr>
        <p:sp>
          <p:nvSpPr>
            <p:cNvPr id="8" name="Shape 163"/>
            <p:cNvSpPr/>
            <p:nvPr/>
          </p:nvSpPr>
          <p:spPr>
            <a:xfrm>
              <a:off x="6412995" y="4541888"/>
              <a:ext cx="2953705" cy="1558415"/>
            </a:xfrm>
            <a:prstGeom prst="rect">
              <a:avLst/>
            </a:prstGeom>
            <a:solidFill>
              <a:srgbClr val="DFF1F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s-ES_tradnl" sz="1800" dirty="0" err="1">
                  <a:solidFill>
                    <a:srgbClr val="FF0000"/>
                  </a:solidFill>
                  <a:latin typeface="Consolas"/>
                  <a:cs typeface="Consolas"/>
                </a:rPr>
                <a:t>def</a:t>
              </a:r>
              <a:r>
                <a:rPr lang="es-ES_tradnl" sz="1800" dirty="0">
                  <a:solidFill>
                    <a:srgbClr val="FF0000"/>
                  </a:solidFill>
                  <a:latin typeface="Consolas"/>
                  <a:cs typeface="Consolas"/>
                </a:rPr>
                <a:t> </a:t>
              </a:r>
              <a:r>
                <a:rPr lang="es-ES_tradnl" sz="1800" b="1" dirty="0" err="1">
                  <a:solidFill>
                    <a:srgbClr val="FF0000"/>
                  </a:solidFill>
                  <a:latin typeface="Consolas"/>
                  <a:cs typeface="Consolas"/>
                </a:rPr>
                <a:t>nombre_funcion</a:t>
              </a:r>
              <a:r>
                <a:rPr lang="es-ES_tradnl" sz="1800" b="1" dirty="0">
                  <a:solidFill>
                    <a:srgbClr val="FF0000"/>
                  </a:solidFill>
                  <a:latin typeface="Consolas"/>
                  <a:cs typeface="Consolas"/>
                </a:rPr>
                <a:t>(parámetro_1, parámetro_2, …):</a:t>
              </a:r>
            </a:p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s-ES_tradnl" sz="1800" dirty="0">
                  <a:solidFill>
                    <a:srgbClr val="FF0000"/>
                  </a:solidFill>
                  <a:latin typeface="Consolas"/>
                  <a:cs typeface="Consolas"/>
                </a:rPr>
                <a:t>	&lt;instrucciones&gt;</a:t>
              </a:r>
            </a:p>
            <a:p>
              <a:pPr lvl="0">
                <a:buSzPts val="1400"/>
              </a:pPr>
              <a:r>
                <a:rPr lang="es-ES_tradnl" sz="1800" dirty="0">
                  <a:solidFill>
                    <a:srgbClr val="FF0000"/>
                  </a:solidFill>
                  <a:latin typeface="Consolas"/>
                  <a:cs typeface="Consolas"/>
                </a:rPr>
                <a:t>	</a:t>
              </a:r>
              <a:r>
                <a:rPr lang="es-ES_tradnl" sz="1800" dirty="0" err="1">
                  <a:solidFill>
                    <a:srgbClr val="FF0000"/>
                  </a:solidFill>
                  <a:latin typeface="Consolas"/>
                  <a:cs typeface="Consolas"/>
                </a:rPr>
                <a:t>return</a:t>
              </a:r>
              <a:r>
                <a:rPr lang="es-ES_tradnl" sz="1800" dirty="0">
                  <a:solidFill>
                    <a:srgbClr val="FF0000"/>
                  </a:solidFill>
                  <a:latin typeface="Consolas"/>
                  <a:cs typeface="Consolas"/>
                </a:rPr>
                <a:t> &lt;valor&gt;</a:t>
              </a:r>
              <a:br>
                <a:rPr lang="es-ES_tradnl" sz="1800" dirty="0">
                  <a:solidFill>
                    <a:srgbClr val="FF0000"/>
                  </a:solidFill>
                  <a:latin typeface="Consolas"/>
                  <a:cs typeface="Consolas"/>
                </a:rPr>
              </a:br>
              <a:r>
                <a:rPr lang="es-ES_tradnl" sz="1800" dirty="0">
                  <a:solidFill>
                    <a:srgbClr val="FF0000"/>
                  </a:solidFill>
                  <a:latin typeface="Consolas"/>
                  <a:cs typeface="Consolas"/>
                </a:rPr>
                <a:t>	</a:t>
              </a:r>
            </a:p>
          </p:txBody>
        </p:sp>
        <p:sp>
          <p:nvSpPr>
            <p:cNvPr id="9" name="Shape 164"/>
            <p:cNvSpPr/>
            <p:nvPr/>
          </p:nvSpPr>
          <p:spPr>
            <a:xfrm>
              <a:off x="6412995" y="4066958"/>
              <a:ext cx="2953705" cy="4749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_tradnl" sz="2000" dirty="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rPr>
                <a:t>Función</a:t>
              </a:r>
              <a:endParaRPr sz="200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1" name="Shape 158">
            <a:extLst>
              <a:ext uri="{FF2B5EF4-FFF2-40B4-BE49-F238E27FC236}">
                <a16:creationId xmlns:a16="http://schemas.microsoft.com/office/drawing/2014/main" id="{CE7A9F52-6710-844D-9B6E-9356E753B862}"/>
              </a:ext>
            </a:extLst>
          </p:cNvPr>
          <p:cNvSpPr txBox="1">
            <a:spLocks/>
          </p:cNvSpPr>
          <p:nvPr/>
        </p:nvSpPr>
        <p:spPr>
          <a:xfrm>
            <a:off x="1800225" y="1268413"/>
            <a:ext cx="5936494" cy="511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La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puede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devolver</a:t>
            </a:r>
            <a:r>
              <a:rPr lang="en-US" altLang="x-none" sz="1800" dirty="0">
                <a:latin typeface="Calibri"/>
                <a:cs typeface="Calibri"/>
              </a:rPr>
              <a:t> un valor y </a:t>
            </a:r>
            <a:r>
              <a:rPr lang="en-US" altLang="x-none" sz="1800" dirty="0" err="1">
                <a:latin typeface="Calibri"/>
                <a:cs typeface="Calibri"/>
              </a:rPr>
              <a:t>retornarlo</a:t>
            </a:r>
            <a:r>
              <a:rPr lang="en-US" altLang="x-none" sz="1800" dirty="0">
                <a:latin typeface="Calibri"/>
                <a:cs typeface="Calibri"/>
              </a:rPr>
              <a:t>. El valor </a:t>
            </a:r>
            <a:r>
              <a:rPr lang="en-US" altLang="x-none" sz="1800" dirty="0" err="1">
                <a:latin typeface="Calibri"/>
                <a:cs typeface="Calibri"/>
              </a:rPr>
              <a:t>devuelto</a:t>
            </a:r>
            <a:r>
              <a:rPr lang="en-US" altLang="x-none" sz="1800" dirty="0">
                <a:latin typeface="Calibri"/>
                <a:cs typeface="Calibri"/>
              </a:rPr>
              <a:t> debe </a:t>
            </a:r>
            <a:r>
              <a:rPr lang="en-US" altLang="x-none" sz="1800" dirty="0" err="1">
                <a:latin typeface="Calibri"/>
                <a:cs typeface="Calibri"/>
              </a:rPr>
              <a:t>estar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como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argumento</a:t>
            </a:r>
            <a:r>
              <a:rPr lang="en-US" altLang="x-none" sz="1800" dirty="0">
                <a:latin typeface="Calibri"/>
                <a:cs typeface="Calibri"/>
              </a:rPr>
              <a:t> de return()</a:t>
            </a:r>
            <a:endParaRPr lang="en-US" sz="1800" dirty="0">
              <a:latin typeface="Calibri"/>
              <a:cs typeface="Calibri"/>
            </a:endParaRPr>
          </a:p>
        </p:txBody>
      </p:sp>
      <p:pic>
        <p:nvPicPr>
          <p:cNvPr id="13" name="Picture 5" descr="Picture 5">
            <a:extLst>
              <a:ext uri="{FF2B5EF4-FFF2-40B4-BE49-F238E27FC236}">
                <a16:creationId xmlns:a16="http://schemas.microsoft.com/office/drawing/2014/main" id="{1AC5EEEE-2814-FB9C-120E-E391F9CAD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52" y="124454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grpSp>
        <p:nvGrpSpPr>
          <p:cNvPr id="5" name="Group 11">
            <a:extLst>
              <a:ext uri="{FF2B5EF4-FFF2-40B4-BE49-F238E27FC236}">
                <a16:creationId xmlns:a16="http://schemas.microsoft.com/office/drawing/2014/main" id="{DF5A3388-1F25-86FE-B07B-191B25D7108D}"/>
              </a:ext>
            </a:extLst>
          </p:cNvPr>
          <p:cNvGrpSpPr/>
          <p:nvPr/>
        </p:nvGrpSpPr>
        <p:grpSpPr>
          <a:xfrm>
            <a:off x="1376039" y="5728312"/>
            <a:ext cx="460510" cy="176005"/>
            <a:chOff x="5892887" y="1839532"/>
            <a:chExt cx="460510" cy="283457"/>
          </a:xfrm>
        </p:grpSpPr>
        <p:sp>
          <p:nvSpPr>
            <p:cNvPr id="6" name="Pentagon 12">
              <a:extLst>
                <a:ext uri="{FF2B5EF4-FFF2-40B4-BE49-F238E27FC236}">
                  <a16:creationId xmlns:a16="http://schemas.microsoft.com/office/drawing/2014/main" id="{8A33CD6C-2369-0660-22A1-A88449EC9A55}"/>
                </a:ext>
              </a:extLst>
            </p:cNvPr>
            <p:cNvSpPr/>
            <p:nvPr/>
          </p:nvSpPr>
          <p:spPr>
            <a:xfrm>
              <a:off x="5892887" y="1839532"/>
              <a:ext cx="327831" cy="283456"/>
            </a:xfrm>
            <a:prstGeom prst="homePlate">
              <a:avLst>
                <a:gd name="adj" fmla="val 37017"/>
              </a:avLst>
            </a:prstGeom>
            <a:pattFill prst="dkUpDiag">
              <a:fgClr>
                <a:schemeClr val="accent2">
                  <a:lumMod val="75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Chevron 13">
              <a:extLst>
                <a:ext uri="{FF2B5EF4-FFF2-40B4-BE49-F238E27FC236}">
                  <a16:creationId xmlns:a16="http://schemas.microsoft.com/office/drawing/2014/main" id="{BE145CCE-D73B-BEA5-697D-88E922571474}"/>
                </a:ext>
              </a:extLst>
            </p:cNvPr>
            <p:cNvSpPr/>
            <p:nvPr/>
          </p:nvSpPr>
          <p:spPr>
            <a:xfrm>
              <a:off x="6114254" y="1839533"/>
              <a:ext cx="239143" cy="283456"/>
            </a:xfrm>
            <a:prstGeom prst="chevron">
              <a:avLst>
                <a:gd name="adj" fmla="val 34488"/>
              </a:avLst>
            </a:prstGeom>
            <a:solidFill>
              <a:schemeClr val="accent2">
                <a:lumMod val="7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" name="TextBox 14">
            <a:extLst>
              <a:ext uri="{FF2B5EF4-FFF2-40B4-BE49-F238E27FC236}">
                <a16:creationId xmlns:a16="http://schemas.microsoft.com/office/drawing/2014/main" id="{9A6B41E3-1B88-7B34-B206-66C1B09E3B4D}"/>
              </a:ext>
            </a:extLst>
          </p:cNvPr>
          <p:cNvSpPr txBox="1"/>
          <p:nvPr/>
        </p:nvSpPr>
        <p:spPr>
          <a:xfrm>
            <a:off x="411464" y="5531199"/>
            <a:ext cx="1058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rgbClr val="26A3E6"/>
                </a:solidFill>
                <a:latin typeface="Candara"/>
                <a:cs typeface="Candara"/>
              </a:rPr>
              <a:t>invocación</a:t>
            </a:r>
            <a:r>
              <a:rPr lang="en-US" sz="1400" b="1" i="1" dirty="0">
                <a:solidFill>
                  <a:srgbClr val="26A3E6"/>
                </a:solidFill>
                <a:latin typeface="Candara"/>
                <a:cs typeface="Candara"/>
              </a:rPr>
              <a:t> o </a:t>
            </a:r>
            <a:r>
              <a:rPr lang="en-US" sz="1400" b="1" i="1" dirty="0" err="1">
                <a:solidFill>
                  <a:srgbClr val="26A3E6"/>
                </a:solidFill>
                <a:latin typeface="Candara"/>
                <a:cs typeface="Candara"/>
              </a:rPr>
              <a:t>llamado</a:t>
            </a:r>
            <a:endParaRPr lang="en-US" sz="1400" b="1" i="1" dirty="0">
              <a:solidFill>
                <a:srgbClr val="26A3E6"/>
              </a:solidFill>
              <a:latin typeface="Candara"/>
              <a:cs typeface="Candara"/>
            </a:endParaRPr>
          </a:p>
        </p:txBody>
      </p:sp>
      <p:pic>
        <p:nvPicPr>
          <p:cNvPr id="14" name="Picture 15" descr="brainstorm (1).png">
            <a:extLst>
              <a:ext uri="{FF2B5EF4-FFF2-40B4-BE49-F238E27FC236}">
                <a16:creationId xmlns:a16="http://schemas.microsoft.com/office/drawing/2014/main" id="{8128D7A5-A46C-28CD-693F-80B74A86E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5" y="5078324"/>
            <a:ext cx="480116" cy="4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7785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2">
            <a:extLst>
              <a:ext uri="{FF2B5EF4-FFF2-40B4-BE49-F238E27FC236}">
                <a16:creationId xmlns:a16="http://schemas.microsoft.com/office/drawing/2014/main" id="{C22A6950-43B1-8A4B-94BF-4493AF610D93}"/>
              </a:ext>
            </a:extLst>
          </p:cNvPr>
          <p:cNvSpPr/>
          <p:nvPr/>
        </p:nvSpPr>
        <p:spPr>
          <a:xfrm>
            <a:off x="2298406" y="5365224"/>
            <a:ext cx="1277001" cy="21135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CCF9769-A361-0746-B417-633C0B08C56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15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C5D04DC-055A-4742-9A4B-FEAFE72B5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1" name="Título 10">
            <a:extLst>
              <a:ext uri="{FF2B5EF4-FFF2-40B4-BE49-F238E27FC236}">
                <a16:creationId xmlns:a16="http://schemas.microsoft.com/office/drawing/2014/main" id="{E64A8290-C10E-D834-7193-9FD8109E8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Función</a:t>
            </a:r>
            <a:r>
              <a:rPr lang="en-US" dirty="0"/>
              <a:t> </a:t>
            </a:r>
            <a:r>
              <a:rPr lang="en-US" dirty="0" err="1"/>
              <a:t>definición</a:t>
            </a:r>
            <a:endParaRPr lang="en-US" dirty="0"/>
          </a:p>
        </p:txBody>
      </p:sp>
      <p:sp>
        <p:nvSpPr>
          <p:cNvPr id="20" name="Shape 241"/>
          <p:cNvSpPr txBox="1">
            <a:spLocks/>
          </p:cNvSpPr>
          <p:nvPr/>
        </p:nvSpPr>
        <p:spPr>
          <a:xfrm>
            <a:off x="1790700" y="3798869"/>
            <a:ext cx="6224844" cy="2724771"/>
          </a:xfrm>
          <a:prstGeom prst="rect">
            <a:avLst/>
          </a:prstGeom>
          <a:noFill/>
          <a:ln>
            <a:solidFill>
              <a:srgbClr val="60B9E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sz="1400" dirty="0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sz="1400" dirty="0">
                <a:solidFill>
                  <a:srgbClr val="FF9900"/>
                </a:solidFill>
                <a:latin typeface="Menlo Regular"/>
                <a:cs typeface="Menlo Regular"/>
              </a:rPr>
              <a:t> </a:t>
            </a:r>
            <a:r>
              <a:rPr lang="en-US" sz="1400" dirty="0" err="1">
                <a:solidFill>
                  <a:srgbClr val="0733FF"/>
                </a:solidFill>
                <a:latin typeface="Menlo Regular"/>
                <a:cs typeface="Menlo Regular"/>
              </a:rPr>
              <a:t>numEsPar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(num):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  </a:t>
            </a:r>
            <a:r>
              <a:rPr lang="en-US" sz="1400" dirty="0">
                <a:solidFill>
                  <a:srgbClr val="0733FF"/>
                </a:solidFill>
                <a:latin typeface="Menlo Regular"/>
                <a:cs typeface="Menlo Regular"/>
              </a:rPr>
              <a:t>if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 (num%2==0):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      return</a:t>
            </a:r>
            <a:r>
              <a:rPr lang="en-US" sz="1400" dirty="0">
                <a:solidFill>
                  <a:schemeClr val="tx1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E800EB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1</a:t>
            </a:r>
            <a:r>
              <a:rPr lang="en-US" sz="1400" dirty="0">
                <a:solidFill>
                  <a:schemeClr val="tx1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   return</a:t>
            </a:r>
            <a:r>
              <a:rPr lang="en-US" sz="1400" dirty="0">
                <a:solidFill>
                  <a:schemeClr val="tx1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E800EB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0</a:t>
            </a:r>
            <a:r>
              <a:rPr lang="en-US" sz="1400" dirty="0">
                <a:solidFill>
                  <a:schemeClr val="tx1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)</a:t>
            </a:r>
            <a:br>
              <a:rPr lang="en-US" sz="1400" dirty="0">
                <a:solidFill>
                  <a:srgbClr val="FF9900"/>
                </a:solidFill>
                <a:latin typeface="Menlo Regular"/>
                <a:cs typeface="Menlo Regular"/>
              </a:rPr>
            </a:br>
            <a:endParaRPr lang="en-US" sz="1400" dirty="0">
              <a:solidFill>
                <a:srgbClr val="FF9900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400" dirty="0">
              <a:solidFill>
                <a:srgbClr val="257CF2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0733FF"/>
                </a:solidFill>
                <a:latin typeface="Menlo Regular"/>
                <a:cs typeface="Menlo Regular"/>
              </a:rPr>
              <a:t>if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 err="1">
                <a:solidFill>
                  <a:srgbClr val="1800FF"/>
                </a:solidFill>
                <a:latin typeface="Menlo Regular"/>
                <a:cs typeface="Menlo Regular"/>
              </a:rPr>
              <a:t>numEsPar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(21)==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1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  </a:t>
            </a:r>
            <a:r>
              <a:rPr lang="en-US" sz="1400" dirty="0">
                <a:solidFill>
                  <a:srgbClr val="0733FF"/>
                </a:solidFill>
                <a:latin typeface="Menlo Regular"/>
                <a:cs typeface="Menlo Regular"/>
              </a:rPr>
              <a:t>print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"ES par"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0733FF"/>
                </a:solidFill>
                <a:latin typeface="Menlo Regular"/>
                <a:cs typeface="Menlo Regular"/>
              </a:rPr>
              <a:t>else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   </a:t>
            </a:r>
            <a:r>
              <a:rPr lang="en-US" sz="1400" dirty="0">
                <a:solidFill>
                  <a:srgbClr val="0733FF"/>
                </a:solidFill>
                <a:latin typeface="Menlo Regular"/>
                <a:cs typeface="Menlo Regular"/>
              </a:rPr>
              <a:t>print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"NO es par"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	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376039" y="5400575"/>
            <a:ext cx="460510" cy="176005"/>
            <a:chOff x="5892887" y="1839532"/>
            <a:chExt cx="460510" cy="283457"/>
          </a:xfrm>
        </p:grpSpPr>
        <p:sp>
          <p:nvSpPr>
            <p:cNvPr id="13" name="Pentagon 12"/>
            <p:cNvSpPr/>
            <p:nvPr/>
          </p:nvSpPr>
          <p:spPr>
            <a:xfrm>
              <a:off x="5892887" y="1839532"/>
              <a:ext cx="327831" cy="283456"/>
            </a:xfrm>
            <a:prstGeom prst="homePlate">
              <a:avLst>
                <a:gd name="adj" fmla="val 37017"/>
              </a:avLst>
            </a:prstGeom>
            <a:pattFill prst="dkUpDiag">
              <a:fgClr>
                <a:schemeClr val="accent2">
                  <a:lumMod val="75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Chevron 13"/>
            <p:cNvSpPr/>
            <p:nvPr/>
          </p:nvSpPr>
          <p:spPr>
            <a:xfrm>
              <a:off x="6114254" y="1839533"/>
              <a:ext cx="239143" cy="283456"/>
            </a:xfrm>
            <a:prstGeom prst="chevron">
              <a:avLst>
                <a:gd name="adj" fmla="val 34488"/>
              </a:avLst>
            </a:prstGeom>
            <a:solidFill>
              <a:schemeClr val="accent2">
                <a:lumMod val="7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1464" y="5203462"/>
            <a:ext cx="1058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rgbClr val="26A3E6"/>
                </a:solidFill>
                <a:latin typeface="Candara"/>
                <a:cs typeface="Candara"/>
              </a:rPr>
              <a:t>invocación</a:t>
            </a:r>
            <a:r>
              <a:rPr lang="en-US" sz="1400" b="1" i="1" dirty="0">
                <a:solidFill>
                  <a:srgbClr val="26A3E6"/>
                </a:solidFill>
                <a:latin typeface="Candara"/>
                <a:cs typeface="Candara"/>
              </a:rPr>
              <a:t> o </a:t>
            </a:r>
            <a:r>
              <a:rPr lang="en-US" sz="1400" b="1" i="1" dirty="0" err="1">
                <a:solidFill>
                  <a:srgbClr val="26A3E6"/>
                </a:solidFill>
                <a:latin typeface="Candara"/>
                <a:cs typeface="Candara"/>
              </a:rPr>
              <a:t>llamado</a:t>
            </a:r>
            <a:endParaRPr lang="en-US" sz="1400" b="1" i="1" dirty="0">
              <a:solidFill>
                <a:srgbClr val="26A3E6"/>
              </a:solidFill>
              <a:latin typeface="Candara"/>
              <a:cs typeface="Candara"/>
            </a:endParaRPr>
          </a:p>
        </p:txBody>
      </p:sp>
      <p:pic>
        <p:nvPicPr>
          <p:cNvPr id="16" name="Picture 15" descr="brainstorm (1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5" y="4750587"/>
            <a:ext cx="480116" cy="480116"/>
          </a:xfrm>
          <a:prstGeom prst="rect">
            <a:avLst/>
          </a:prstGeom>
        </p:spPr>
      </p:pic>
      <p:grpSp>
        <p:nvGrpSpPr>
          <p:cNvPr id="21" name="Agrupar 10"/>
          <p:cNvGrpSpPr/>
          <p:nvPr/>
        </p:nvGrpSpPr>
        <p:grpSpPr>
          <a:xfrm>
            <a:off x="1789657" y="2177426"/>
            <a:ext cx="6227907" cy="1563475"/>
            <a:chOff x="8391461" y="5123628"/>
            <a:chExt cx="3658731" cy="2033344"/>
          </a:xfrm>
        </p:grpSpPr>
        <p:sp>
          <p:nvSpPr>
            <p:cNvPr id="22" name="Shape 163"/>
            <p:cNvSpPr/>
            <p:nvPr/>
          </p:nvSpPr>
          <p:spPr>
            <a:xfrm>
              <a:off x="8391461" y="5598558"/>
              <a:ext cx="3656931" cy="1558414"/>
            </a:xfrm>
            <a:prstGeom prst="rect">
              <a:avLst/>
            </a:prstGeom>
            <a:solidFill>
              <a:srgbClr val="DFF1F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>
                <a:buSzPts val="1400"/>
              </a:pP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def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 </a:t>
              </a:r>
              <a:r>
                <a:rPr lang="es-ES_tradnl" sz="2000" b="1" dirty="0" err="1">
                  <a:solidFill>
                    <a:srgbClr val="FF0000"/>
                  </a:solidFill>
                  <a:latin typeface="Consolas"/>
                  <a:cs typeface="Consolas"/>
                </a:rPr>
                <a:t>nombreFuncion</a:t>
              </a:r>
              <a:r>
                <a:rPr lang="es-ES_tradnl" sz="2000" b="1" dirty="0">
                  <a:solidFill>
                    <a:srgbClr val="FF0000"/>
                  </a:solidFill>
                  <a:latin typeface="Consolas"/>
                  <a:cs typeface="Consolas"/>
                </a:rPr>
                <a:t>(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&lt;var1&gt;,</a:t>
              </a:r>
              <a:r>
                <a:rPr lang="mr-IN" sz="2000" dirty="0">
                  <a:solidFill>
                    <a:srgbClr val="FF0000"/>
                  </a:solidFill>
                  <a:latin typeface="Consolas"/>
                  <a:cs typeface="Consolas"/>
                </a:rPr>
                <a:t>…</a:t>
              </a:r>
              <a:r>
                <a:rPr lang="en-US" sz="2000" dirty="0">
                  <a:solidFill>
                    <a:srgbClr val="FF0000"/>
                  </a:solidFill>
                  <a:latin typeface="Consolas"/>
                  <a:cs typeface="Consolas"/>
                </a:rPr>
                <a:t>,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 &lt;</a:t>
              </a: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varn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&gt;</a:t>
              </a:r>
              <a:r>
                <a:rPr lang="es-ES_tradnl" sz="2000" b="1" dirty="0">
                  <a:solidFill>
                    <a:srgbClr val="FF0000"/>
                  </a:solidFill>
                  <a:latin typeface="Consolas"/>
                  <a:cs typeface="Consolas"/>
                </a:rPr>
                <a:t>):</a:t>
              </a:r>
            </a:p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	&lt;instrucciones&gt;</a:t>
              </a:r>
            </a:p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n-US" sz="2000" dirty="0">
                  <a:solidFill>
                    <a:srgbClr val="FF0000"/>
                  </a:solidFill>
                  <a:latin typeface="Consolas"/>
                  <a:cs typeface="Consolas"/>
                </a:rPr>
                <a:t>	</a:t>
              </a:r>
              <a:r>
                <a:rPr lang="en-US" sz="2000" dirty="0">
                  <a:solidFill>
                    <a:srgbClr val="0733FF"/>
                  </a:solidFill>
                  <a:latin typeface="Consolas"/>
                  <a:cs typeface="Consolas"/>
                </a:rPr>
                <a:t>return(</a:t>
              </a:r>
              <a:r>
                <a:rPr lang="en-US" sz="2000" dirty="0">
                  <a:solidFill>
                    <a:srgbClr val="E800EB"/>
                  </a:solidFill>
                  <a:latin typeface="Consolas"/>
                  <a:cs typeface="Consolas"/>
                </a:rPr>
                <a:t>&lt;</a:t>
              </a:r>
              <a:r>
                <a:rPr lang="en-US" sz="2000" dirty="0" err="1">
                  <a:solidFill>
                    <a:srgbClr val="E800EB"/>
                  </a:solidFill>
                  <a:latin typeface="Consolas"/>
                  <a:cs typeface="Consolas"/>
                </a:rPr>
                <a:t>resultado</a:t>
              </a:r>
              <a:r>
                <a:rPr lang="en-US" sz="2000" dirty="0">
                  <a:solidFill>
                    <a:srgbClr val="E800EB"/>
                  </a:solidFill>
                  <a:latin typeface="Consolas"/>
                  <a:cs typeface="Consolas"/>
                </a:rPr>
                <a:t>&gt;</a:t>
              </a:r>
              <a:r>
                <a:rPr lang="en-US" sz="2000" dirty="0">
                  <a:solidFill>
                    <a:srgbClr val="0733FF"/>
                  </a:solidFill>
                  <a:latin typeface="Consolas"/>
                  <a:cs typeface="Consolas"/>
                </a:rPr>
                <a:t>)</a:t>
              </a:r>
              <a:endParaRPr sz="2000" dirty="0">
                <a:solidFill>
                  <a:srgbClr val="0733FF"/>
                </a:solidFill>
                <a:latin typeface="Consolas"/>
                <a:cs typeface="Consolas"/>
              </a:endParaRPr>
            </a:p>
          </p:txBody>
        </p:sp>
        <p:sp>
          <p:nvSpPr>
            <p:cNvPr id="23" name="Shape 164"/>
            <p:cNvSpPr/>
            <p:nvPr/>
          </p:nvSpPr>
          <p:spPr>
            <a:xfrm>
              <a:off x="8391496" y="5123628"/>
              <a:ext cx="3658696" cy="4749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_tradnl" sz="2000" dirty="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rPr>
                <a:t>Función</a:t>
              </a:r>
              <a:endParaRPr sz="200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8" name="Freeform 13">
            <a:extLst>
              <a:ext uri="{FF2B5EF4-FFF2-40B4-BE49-F238E27FC236}">
                <a16:creationId xmlns:a16="http://schemas.microsoft.com/office/drawing/2014/main" id="{3E18C0AA-3D74-904D-9834-0D3A05BCB992}"/>
              </a:ext>
            </a:extLst>
          </p:cNvPr>
          <p:cNvSpPr>
            <a:spLocks/>
          </p:cNvSpPr>
          <p:nvPr/>
        </p:nvSpPr>
        <p:spPr bwMode="auto">
          <a:xfrm rot="16200000" flipV="1">
            <a:off x="3848053" y="4149770"/>
            <a:ext cx="555388" cy="1375847"/>
          </a:xfrm>
          <a:custGeom>
            <a:avLst/>
            <a:gdLst>
              <a:gd name="T0" fmla="*/ 0 w 142908"/>
              <a:gd name="T1" fmla="*/ 0 h 1405093"/>
              <a:gd name="T2" fmla="*/ 2147483647 w 142908"/>
              <a:gd name="T3" fmla="*/ 34978 h 1405093"/>
              <a:gd name="T4" fmla="*/ 2147483647 w 142908"/>
              <a:gd name="T5" fmla="*/ 67040 h 1405093"/>
              <a:gd name="T6" fmla="*/ 2147483647 w 142908"/>
              <a:gd name="T7" fmla="*/ 106207 h 1405093"/>
              <a:gd name="T8" fmla="*/ 0 60000 65536"/>
              <a:gd name="T9" fmla="*/ 0 60000 65536"/>
              <a:gd name="T10" fmla="*/ 0 60000 65536"/>
              <a:gd name="T11" fmla="*/ 0 60000 65536"/>
              <a:gd name="connsiteX0" fmla="*/ 18063 w 87750"/>
              <a:gd name="connsiteY0" fmla="*/ 0 h 1655836"/>
              <a:gd name="connsiteX1" fmla="*/ 25328 w 87750"/>
              <a:gd name="connsiteY1" fmla="*/ 713493 h 1655836"/>
              <a:gd name="connsiteX2" fmla="*/ 2722 w 87750"/>
              <a:gd name="connsiteY2" fmla="*/ 1137670 h 1655836"/>
              <a:gd name="connsiteX3" fmla="*/ 87750 w 87750"/>
              <a:gd name="connsiteY3" fmla="*/ 1655836 h 1655836"/>
              <a:gd name="connsiteX0" fmla="*/ 16239 w 85926"/>
              <a:gd name="connsiteY0" fmla="*/ 0 h 1655836"/>
              <a:gd name="connsiteX1" fmla="*/ 49538 w 85926"/>
              <a:gd name="connsiteY1" fmla="*/ 588121 h 1655836"/>
              <a:gd name="connsiteX2" fmla="*/ 898 w 85926"/>
              <a:gd name="connsiteY2" fmla="*/ 1137670 h 1655836"/>
              <a:gd name="connsiteX3" fmla="*/ 85926 w 85926"/>
              <a:gd name="connsiteY3" fmla="*/ 1655836 h 1655836"/>
              <a:gd name="connsiteX0" fmla="*/ 0 w 69687"/>
              <a:gd name="connsiteY0" fmla="*/ 0 h 1655836"/>
              <a:gd name="connsiteX1" fmla="*/ 33299 w 69687"/>
              <a:gd name="connsiteY1" fmla="*/ 588121 h 1655836"/>
              <a:gd name="connsiteX2" fmla="*/ 36727 w 69687"/>
              <a:gd name="connsiteY2" fmla="*/ 1179460 h 1655836"/>
              <a:gd name="connsiteX3" fmla="*/ 69687 w 69687"/>
              <a:gd name="connsiteY3" fmla="*/ 1655836 h 1655836"/>
              <a:gd name="connsiteX0" fmla="*/ 0 w 69687"/>
              <a:gd name="connsiteY0" fmla="*/ 0 h 1655836"/>
              <a:gd name="connsiteX1" fmla="*/ 36727 w 69687"/>
              <a:gd name="connsiteY1" fmla="*/ 1179460 h 1655836"/>
              <a:gd name="connsiteX2" fmla="*/ 69687 w 69687"/>
              <a:gd name="connsiteY2" fmla="*/ 1655836 h 1655836"/>
              <a:gd name="connsiteX0" fmla="*/ 0 w 69687"/>
              <a:gd name="connsiteY0" fmla="*/ 0 h 1655836"/>
              <a:gd name="connsiteX1" fmla="*/ 31845 w 69687"/>
              <a:gd name="connsiteY1" fmla="*/ 691904 h 1655836"/>
              <a:gd name="connsiteX2" fmla="*/ 69687 w 69687"/>
              <a:gd name="connsiteY2" fmla="*/ 1655836 h 1655836"/>
              <a:gd name="connsiteX0" fmla="*/ 2038 w 71725"/>
              <a:gd name="connsiteY0" fmla="*/ 0 h 1655836"/>
              <a:gd name="connsiteX1" fmla="*/ 33883 w 71725"/>
              <a:gd name="connsiteY1" fmla="*/ 691904 h 1655836"/>
              <a:gd name="connsiteX2" fmla="*/ 71725 w 71725"/>
              <a:gd name="connsiteY2" fmla="*/ 1655836 h 1655836"/>
              <a:gd name="connsiteX0" fmla="*/ 2038 w 71725"/>
              <a:gd name="connsiteY0" fmla="*/ 0 h 1655836"/>
              <a:gd name="connsiteX1" fmla="*/ 33883 w 71725"/>
              <a:gd name="connsiteY1" fmla="*/ 691904 h 1655836"/>
              <a:gd name="connsiteX2" fmla="*/ 71725 w 71725"/>
              <a:gd name="connsiteY2" fmla="*/ 1655836 h 1655836"/>
              <a:gd name="connsiteX0" fmla="*/ 0 w 69687"/>
              <a:gd name="connsiteY0" fmla="*/ 0 h 1655836"/>
              <a:gd name="connsiteX1" fmla="*/ 31845 w 69687"/>
              <a:gd name="connsiteY1" fmla="*/ 691904 h 1655836"/>
              <a:gd name="connsiteX2" fmla="*/ 69687 w 69687"/>
              <a:gd name="connsiteY2" fmla="*/ 1655836 h 1655836"/>
              <a:gd name="connsiteX0" fmla="*/ 8388 w 78075"/>
              <a:gd name="connsiteY0" fmla="*/ 0 h 1655836"/>
              <a:gd name="connsiteX1" fmla="*/ 40233 w 78075"/>
              <a:gd name="connsiteY1" fmla="*/ 691904 h 1655836"/>
              <a:gd name="connsiteX2" fmla="*/ 78075 w 78075"/>
              <a:gd name="connsiteY2" fmla="*/ 1655836 h 1655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075" h="1655836">
                <a:moveTo>
                  <a:pt x="8388" y="0"/>
                </a:moveTo>
                <a:cubicBezTo>
                  <a:pt x="16039" y="245721"/>
                  <a:pt x="-31384" y="522700"/>
                  <a:pt x="40233" y="691904"/>
                </a:cubicBezTo>
                <a:cubicBezTo>
                  <a:pt x="107501" y="850833"/>
                  <a:pt x="40645" y="1503102"/>
                  <a:pt x="78075" y="1655836"/>
                </a:cubicBezTo>
              </a:path>
            </a:pathLst>
          </a:custGeom>
          <a:noFill/>
          <a:ln w="28575" cap="rnd" cmpd="sng">
            <a:solidFill>
              <a:srgbClr val="000000"/>
            </a:solidFill>
            <a:prstDash val="sysDot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CL"/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132054B0-649F-7648-9B96-B71B8DC7D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9210" y="4823538"/>
            <a:ext cx="2162575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eaLnBrk="1" hangingPunct="1">
              <a:defRPr sz="1400">
                <a:latin typeface="Myriad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CL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Return</a:t>
            </a:r>
            <a:r>
              <a:rPr lang="es-ES_tradnl" alt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 permite que se retorne el resultado  a quien invoca la función</a:t>
            </a:r>
          </a:p>
        </p:txBody>
      </p:sp>
      <p:sp>
        <p:nvSpPr>
          <p:cNvPr id="24" name="Shape 158">
            <a:extLst>
              <a:ext uri="{FF2B5EF4-FFF2-40B4-BE49-F238E27FC236}">
                <a16:creationId xmlns:a16="http://schemas.microsoft.com/office/drawing/2014/main" id="{61551A04-EE6F-6C47-9B1E-26E4C538ABE8}"/>
              </a:ext>
            </a:extLst>
          </p:cNvPr>
          <p:cNvSpPr txBox="1">
            <a:spLocks/>
          </p:cNvSpPr>
          <p:nvPr/>
        </p:nvSpPr>
        <p:spPr>
          <a:xfrm>
            <a:off x="1800225" y="1268413"/>
            <a:ext cx="5936494" cy="511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La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puede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devolver</a:t>
            </a:r>
            <a:r>
              <a:rPr lang="en-US" altLang="x-none" sz="1800" dirty="0">
                <a:latin typeface="Calibri"/>
                <a:cs typeface="Calibri"/>
              </a:rPr>
              <a:t> un valor y </a:t>
            </a:r>
            <a:r>
              <a:rPr lang="en-US" altLang="x-none" sz="1800" dirty="0" err="1">
                <a:latin typeface="Calibri"/>
                <a:cs typeface="Calibri"/>
              </a:rPr>
              <a:t>retornarlo</a:t>
            </a:r>
            <a:r>
              <a:rPr lang="en-US" altLang="x-none" sz="1800" dirty="0">
                <a:latin typeface="Calibri"/>
                <a:cs typeface="Calibri"/>
              </a:rPr>
              <a:t>. 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El valor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devuelto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debe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estar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como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argumento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de return()</a:t>
            </a:r>
            <a:endParaRPr lang="en-US" sz="1800" dirty="0">
              <a:solidFill>
                <a:srgbClr val="0733FF"/>
              </a:solidFill>
              <a:latin typeface="Calibri"/>
              <a:cs typeface="Calibri"/>
            </a:endParaRPr>
          </a:p>
        </p:txBody>
      </p:sp>
      <p:pic>
        <p:nvPicPr>
          <p:cNvPr id="26" name="Picture 5" descr="Picture 5">
            <a:extLst>
              <a:ext uri="{FF2B5EF4-FFF2-40B4-BE49-F238E27FC236}">
                <a16:creationId xmlns:a16="http://schemas.microsoft.com/office/drawing/2014/main" id="{D02DFDAC-AE76-5FED-B0B3-3483CBB6E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952" y="124454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5226924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91157" y="5409587"/>
            <a:ext cx="1289427" cy="20589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CC5B945-7AA7-EA4C-B7DA-DB80304FD56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16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EEA53D6-BE3A-F341-A587-47D83F0632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444A23D0-4263-68DF-3584-DFF9186E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Función</a:t>
            </a:r>
            <a:r>
              <a:rPr lang="en-US" dirty="0"/>
              <a:t> </a:t>
            </a:r>
            <a:r>
              <a:rPr lang="en-US" dirty="0" err="1"/>
              <a:t>definición</a:t>
            </a:r>
            <a:endParaRPr lang="en-US" dirty="0"/>
          </a:p>
        </p:txBody>
      </p:sp>
      <p:sp>
        <p:nvSpPr>
          <p:cNvPr id="10" name="Shape 241"/>
          <p:cNvSpPr txBox="1">
            <a:spLocks/>
          </p:cNvSpPr>
          <p:nvPr/>
        </p:nvSpPr>
        <p:spPr>
          <a:xfrm>
            <a:off x="1790700" y="3837853"/>
            <a:ext cx="6223800" cy="2772385"/>
          </a:xfrm>
          <a:prstGeom prst="rect">
            <a:avLst/>
          </a:prstGeom>
          <a:noFill/>
          <a:ln>
            <a:solidFill>
              <a:srgbClr val="60B9E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sz="1400" dirty="0" err="1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sz="1400" dirty="0">
                <a:solidFill>
                  <a:srgbClr val="FF9900"/>
                </a:solidFill>
                <a:latin typeface="Menlo Regular"/>
                <a:cs typeface="Menlo Regular"/>
              </a:rPr>
              <a:t> </a:t>
            </a:r>
            <a:r>
              <a:rPr lang="en-US" sz="1400" dirty="0" err="1">
                <a:solidFill>
                  <a:srgbClr val="0733FF"/>
                </a:solidFill>
                <a:latin typeface="Menlo Regular"/>
                <a:cs typeface="Menlo Regular"/>
              </a:rPr>
              <a:t>numPrimo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 err="1">
                <a:solidFill>
                  <a:schemeClr val="tx1"/>
                </a:solidFill>
                <a:latin typeface="Menlo Regular"/>
                <a:cs typeface="Menlo Regular"/>
              </a:rPr>
              <a:t>num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  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for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Menlo Regular"/>
                <a:cs typeface="Menlo Regular"/>
              </a:rPr>
              <a:t>i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in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range(2,num,1):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      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if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 err="1">
                <a:solidFill>
                  <a:schemeClr val="tx1"/>
                </a:solidFill>
                <a:latin typeface="Menlo Regular"/>
                <a:cs typeface="Menlo Regular"/>
              </a:rPr>
              <a:t>num%i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==0):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         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return</a:t>
            </a:r>
            <a:r>
              <a:rPr lang="en-US" sz="1400" dirty="0">
                <a:solidFill>
                  <a:schemeClr val="tx1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E800EB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0</a:t>
            </a:r>
            <a:r>
              <a:rPr lang="en-US" sz="1400" dirty="0">
                <a:solidFill>
                  <a:schemeClr val="tx1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)</a:t>
            </a:r>
            <a:b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</a:b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   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return</a:t>
            </a:r>
            <a:r>
              <a:rPr lang="en-US" sz="1400" dirty="0">
                <a:solidFill>
                  <a:schemeClr val="tx1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E800EB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1</a:t>
            </a:r>
            <a:r>
              <a:rPr lang="en-US" sz="1400" dirty="0">
                <a:solidFill>
                  <a:schemeClr val="tx1"/>
                </a:solidFill>
                <a:highlight>
                  <a:srgbClr val="00FFFF"/>
                </a:highlight>
                <a:latin typeface="Menlo Regular"/>
                <a:cs typeface="Menlo Regular"/>
              </a:rPr>
              <a:t>)</a:t>
            </a:r>
            <a:b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</a:br>
            <a:endParaRPr lang="en-US" sz="1400" dirty="0">
              <a:solidFill>
                <a:schemeClr val="tx1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0733FF"/>
                </a:solidFill>
                <a:latin typeface="Menlo Regular"/>
                <a:cs typeface="Menlo Regular"/>
              </a:rPr>
              <a:t>if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 err="1">
                <a:solidFill>
                  <a:srgbClr val="0733FF"/>
                </a:solidFill>
                <a:latin typeface="Menlo Regular"/>
                <a:cs typeface="Menlo Regular"/>
              </a:rPr>
              <a:t>numPrimo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(21)==0):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  </a:t>
            </a:r>
            <a:r>
              <a:rPr lang="en-US" sz="1400" dirty="0">
                <a:solidFill>
                  <a:srgbClr val="0733FF"/>
                </a:solidFill>
                <a:latin typeface="Menlo Regular"/>
                <a:cs typeface="Menlo Regular"/>
              </a:rPr>
              <a:t>print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"NO primo"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0733FF"/>
                </a:solidFill>
                <a:latin typeface="Menlo Regular"/>
                <a:cs typeface="Menlo Regular"/>
              </a:rPr>
              <a:t>else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   </a:t>
            </a:r>
            <a:r>
              <a:rPr lang="en-US" sz="1400" dirty="0">
                <a:solidFill>
                  <a:srgbClr val="0733FF"/>
                </a:solidFill>
                <a:latin typeface="Menlo Regular"/>
                <a:cs typeface="Menlo Regular"/>
              </a:rPr>
              <a:t>print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E26BE2"/>
                </a:solidFill>
                <a:latin typeface="Menlo Regular"/>
                <a:cs typeface="Menlo Regular"/>
              </a:rPr>
              <a:t>"SI primo"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423310" y="5436280"/>
            <a:ext cx="460510" cy="176005"/>
            <a:chOff x="5892887" y="1839532"/>
            <a:chExt cx="460510" cy="283457"/>
          </a:xfrm>
        </p:grpSpPr>
        <p:sp>
          <p:nvSpPr>
            <p:cNvPr id="14" name="Pentagon 13"/>
            <p:cNvSpPr/>
            <p:nvPr/>
          </p:nvSpPr>
          <p:spPr>
            <a:xfrm>
              <a:off x="5892887" y="1839532"/>
              <a:ext cx="327831" cy="283456"/>
            </a:xfrm>
            <a:prstGeom prst="homePlate">
              <a:avLst>
                <a:gd name="adj" fmla="val 37017"/>
              </a:avLst>
            </a:prstGeom>
            <a:pattFill prst="dkUpDiag">
              <a:fgClr>
                <a:schemeClr val="accent2">
                  <a:lumMod val="75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Chevron 14"/>
            <p:cNvSpPr/>
            <p:nvPr/>
          </p:nvSpPr>
          <p:spPr>
            <a:xfrm>
              <a:off x="6114254" y="1839533"/>
              <a:ext cx="239143" cy="283456"/>
            </a:xfrm>
            <a:prstGeom prst="chevron">
              <a:avLst>
                <a:gd name="adj" fmla="val 34488"/>
              </a:avLst>
            </a:prstGeom>
            <a:solidFill>
              <a:schemeClr val="accent2">
                <a:lumMod val="7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58735" y="5239167"/>
            <a:ext cx="1058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rgbClr val="26A3E6"/>
                </a:solidFill>
                <a:latin typeface="Candara"/>
                <a:cs typeface="Candara"/>
              </a:rPr>
              <a:t>invocación</a:t>
            </a:r>
            <a:r>
              <a:rPr lang="en-US" sz="1400" b="1" i="1" dirty="0">
                <a:solidFill>
                  <a:srgbClr val="26A3E6"/>
                </a:solidFill>
                <a:latin typeface="Candara"/>
                <a:cs typeface="Candara"/>
              </a:rPr>
              <a:t> o </a:t>
            </a:r>
            <a:r>
              <a:rPr lang="en-US" sz="1400" b="1" i="1" dirty="0" err="1">
                <a:solidFill>
                  <a:srgbClr val="26A3E6"/>
                </a:solidFill>
                <a:latin typeface="Candara"/>
                <a:cs typeface="Candara"/>
              </a:rPr>
              <a:t>llamado</a:t>
            </a:r>
            <a:endParaRPr lang="en-US" sz="1400" b="1" i="1" dirty="0">
              <a:solidFill>
                <a:srgbClr val="26A3E6"/>
              </a:solidFill>
              <a:latin typeface="Candara"/>
              <a:cs typeface="Candara"/>
            </a:endParaRPr>
          </a:p>
        </p:txBody>
      </p:sp>
      <p:pic>
        <p:nvPicPr>
          <p:cNvPr id="17" name="Picture 16" descr="brainstorm (1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76" y="4786292"/>
            <a:ext cx="480116" cy="480116"/>
          </a:xfrm>
          <a:prstGeom prst="rect">
            <a:avLst/>
          </a:prstGeom>
        </p:spPr>
      </p:pic>
      <p:sp>
        <p:nvSpPr>
          <p:cNvPr id="18" name="Shape 158">
            <a:extLst>
              <a:ext uri="{FF2B5EF4-FFF2-40B4-BE49-F238E27FC236}">
                <a16:creationId xmlns:a16="http://schemas.microsoft.com/office/drawing/2014/main" id="{8FF1F9BA-651C-0C4B-A11B-CFADB3659ED4}"/>
              </a:ext>
            </a:extLst>
          </p:cNvPr>
          <p:cNvSpPr txBox="1">
            <a:spLocks/>
          </p:cNvSpPr>
          <p:nvPr/>
        </p:nvSpPr>
        <p:spPr>
          <a:xfrm>
            <a:off x="1800225" y="1268413"/>
            <a:ext cx="5936494" cy="511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La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puede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devolver</a:t>
            </a:r>
            <a:r>
              <a:rPr lang="en-US" altLang="x-none" sz="1800" dirty="0">
                <a:latin typeface="Calibri"/>
                <a:cs typeface="Calibri"/>
              </a:rPr>
              <a:t> un valor y </a:t>
            </a:r>
            <a:r>
              <a:rPr lang="en-US" altLang="x-none" sz="1800" dirty="0" err="1">
                <a:latin typeface="Calibri"/>
                <a:cs typeface="Calibri"/>
              </a:rPr>
              <a:t>retornarlo</a:t>
            </a:r>
            <a:r>
              <a:rPr lang="en-US" altLang="x-none" sz="1800" dirty="0">
                <a:latin typeface="Calibri"/>
                <a:cs typeface="Calibri"/>
              </a:rPr>
              <a:t>. 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El valor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devuelto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debe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estar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como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argumento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de return()</a:t>
            </a:r>
            <a:endParaRPr lang="en-US" sz="1800" dirty="0">
              <a:solidFill>
                <a:srgbClr val="0733FF"/>
              </a:solidFill>
              <a:latin typeface="Calibri"/>
              <a:cs typeface="Calibri"/>
            </a:endParaRPr>
          </a:p>
        </p:txBody>
      </p:sp>
      <p:grpSp>
        <p:nvGrpSpPr>
          <p:cNvPr id="20" name="Agrupar 10">
            <a:extLst>
              <a:ext uri="{FF2B5EF4-FFF2-40B4-BE49-F238E27FC236}">
                <a16:creationId xmlns:a16="http://schemas.microsoft.com/office/drawing/2014/main" id="{B0F305C3-ADD9-C04E-812A-5E7F012440F1}"/>
              </a:ext>
            </a:extLst>
          </p:cNvPr>
          <p:cNvGrpSpPr/>
          <p:nvPr/>
        </p:nvGrpSpPr>
        <p:grpSpPr>
          <a:xfrm>
            <a:off x="1789657" y="2177426"/>
            <a:ext cx="6227907" cy="1563475"/>
            <a:chOff x="8391461" y="5123628"/>
            <a:chExt cx="3658731" cy="2033344"/>
          </a:xfrm>
        </p:grpSpPr>
        <p:sp>
          <p:nvSpPr>
            <p:cNvPr id="21" name="Shape 163">
              <a:extLst>
                <a:ext uri="{FF2B5EF4-FFF2-40B4-BE49-F238E27FC236}">
                  <a16:creationId xmlns:a16="http://schemas.microsoft.com/office/drawing/2014/main" id="{7B3844F8-7D7B-DB40-B589-294421C5BFF6}"/>
                </a:ext>
              </a:extLst>
            </p:cNvPr>
            <p:cNvSpPr/>
            <p:nvPr/>
          </p:nvSpPr>
          <p:spPr>
            <a:xfrm>
              <a:off x="8391461" y="5598558"/>
              <a:ext cx="3656931" cy="1558414"/>
            </a:xfrm>
            <a:prstGeom prst="rect">
              <a:avLst/>
            </a:prstGeom>
            <a:solidFill>
              <a:srgbClr val="DFF1F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>
                <a:buSzPts val="1400"/>
              </a:pP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def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 </a:t>
              </a:r>
              <a:r>
                <a:rPr lang="es-ES_tradnl" sz="2000" b="1" dirty="0" err="1">
                  <a:solidFill>
                    <a:srgbClr val="FF0000"/>
                  </a:solidFill>
                  <a:latin typeface="Consolas"/>
                  <a:cs typeface="Consolas"/>
                </a:rPr>
                <a:t>nombreFuncion</a:t>
              </a:r>
              <a:r>
                <a:rPr lang="es-ES_tradnl" sz="2000" b="1" dirty="0">
                  <a:solidFill>
                    <a:srgbClr val="FF0000"/>
                  </a:solidFill>
                  <a:latin typeface="Consolas"/>
                  <a:cs typeface="Consolas"/>
                </a:rPr>
                <a:t>(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&lt;var1&gt;,</a:t>
              </a:r>
              <a:r>
                <a:rPr lang="mr-IN" sz="2000" dirty="0">
                  <a:solidFill>
                    <a:srgbClr val="FF0000"/>
                  </a:solidFill>
                  <a:latin typeface="Consolas"/>
                  <a:cs typeface="Consolas"/>
                </a:rPr>
                <a:t>…</a:t>
              </a:r>
              <a:r>
                <a:rPr lang="en-US" sz="2000" dirty="0">
                  <a:solidFill>
                    <a:srgbClr val="FF0000"/>
                  </a:solidFill>
                  <a:latin typeface="Consolas"/>
                  <a:cs typeface="Consolas"/>
                </a:rPr>
                <a:t>,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 &lt;</a:t>
              </a: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varn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&gt;</a:t>
              </a:r>
              <a:r>
                <a:rPr lang="es-ES_tradnl" sz="2000" b="1" dirty="0">
                  <a:solidFill>
                    <a:srgbClr val="FF0000"/>
                  </a:solidFill>
                  <a:latin typeface="Consolas"/>
                  <a:cs typeface="Consolas"/>
                </a:rPr>
                <a:t>):</a:t>
              </a:r>
            </a:p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	&lt;instrucciones&gt;</a:t>
              </a:r>
            </a:p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n-US" sz="2000" dirty="0">
                  <a:solidFill>
                    <a:srgbClr val="FF0000"/>
                  </a:solidFill>
                  <a:latin typeface="Consolas"/>
                  <a:cs typeface="Consolas"/>
                </a:rPr>
                <a:t>	</a:t>
              </a:r>
              <a:r>
                <a:rPr lang="en-US" sz="2000" dirty="0">
                  <a:solidFill>
                    <a:srgbClr val="0733FF"/>
                  </a:solidFill>
                  <a:latin typeface="Consolas"/>
                  <a:cs typeface="Consolas"/>
                </a:rPr>
                <a:t>return(</a:t>
              </a:r>
              <a:r>
                <a:rPr lang="en-US" sz="2000" dirty="0">
                  <a:solidFill>
                    <a:srgbClr val="E800EB"/>
                  </a:solidFill>
                  <a:latin typeface="Consolas"/>
                  <a:cs typeface="Consolas"/>
                </a:rPr>
                <a:t>&lt;</a:t>
              </a:r>
              <a:r>
                <a:rPr lang="en-US" sz="2000" dirty="0" err="1">
                  <a:solidFill>
                    <a:srgbClr val="E800EB"/>
                  </a:solidFill>
                  <a:latin typeface="Consolas"/>
                  <a:cs typeface="Consolas"/>
                </a:rPr>
                <a:t>resultado</a:t>
              </a:r>
              <a:r>
                <a:rPr lang="en-US" sz="2000" dirty="0">
                  <a:solidFill>
                    <a:srgbClr val="E800EB"/>
                  </a:solidFill>
                  <a:latin typeface="Consolas"/>
                  <a:cs typeface="Consolas"/>
                </a:rPr>
                <a:t>&gt;</a:t>
              </a:r>
              <a:r>
                <a:rPr lang="en-US" sz="2000" dirty="0">
                  <a:solidFill>
                    <a:srgbClr val="0733FF"/>
                  </a:solidFill>
                  <a:latin typeface="Consolas"/>
                  <a:cs typeface="Consolas"/>
                </a:rPr>
                <a:t>)</a:t>
              </a:r>
              <a:endParaRPr sz="2000" dirty="0">
                <a:solidFill>
                  <a:srgbClr val="0733FF"/>
                </a:solidFill>
                <a:latin typeface="Consolas"/>
                <a:cs typeface="Consolas"/>
              </a:endParaRPr>
            </a:p>
          </p:txBody>
        </p:sp>
        <p:sp>
          <p:nvSpPr>
            <p:cNvPr id="22" name="Shape 164">
              <a:extLst>
                <a:ext uri="{FF2B5EF4-FFF2-40B4-BE49-F238E27FC236}">
                  <a16:creationId xmlns:a16="http://schemas.microsoft.com/office/drawing/2014/main" id="{CC1B635A-7342-8A4D-91B2-6EBC90BE28D4}"/>
                </a:ext>
              </a:extLst>
            </p:cNvPr>
            <p:cNvSpPr/>
            <p:nvPr/>
          </p:nvSpPr>
          <p:spPr>
            <a:xfrm>
              <a:off x="8391496" y="5123628"/>
              <a:ext cx="3658696" cy="4749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_tradnl" sz="2000" dirty="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rPr>
                <a:t>Función</a:t>
              </a:r>
              <a:endParaRPr sz="200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pic>
        <p:nvPicPr>
          <p:cNvPr id="23" name="Picture 5" descr="Picture 5">
            <a:extLst>
              <a:ext uri="{FF2B5EF4-FFF2-40B4-BE49-F238E27FC236}">
                <a16:creationId xmlns:a16="http://schemas.microsoft.com/office/drawing/2014/main" id="{187C7D99-B060-2EA6-B189-99B4E7B8D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952" y="124454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24" name="Freeform 13">
            <a:extLst>
              <a:ext uri="{FF2B5EF4-FFF2-40B4-BE49-F238E27FC236}">
                <a16:creationId xmlns:a16="http://schemas.microsoft.com/office/drawing/2014/main" id="{1B2929DD-3832-D13B-F52B-18CB23852E5E}"/>
              </a:ext>
            </a:extLst>
          </p:cNvPr>
          <p:cNvSpPr>
            <a:spLocks/>
          </p:cNvSpPr>
          <p:nvPr/>
        </p:nvSpPr>
        <p:spPr bwMode="auto">
          <a:xfrm rot="16200000" flipV="1">
            <a:off x="4117683" y="4419401"/>
            <a:ext cx="555388" cy="1375847"/>
          </a:xfrm>
          <a:custGeom>
            <a:avLst/>
            <a:gdLst>
              <a:gd name="T0" fmla="*/ 0 w 142908"/>
              <a:gd name="T1" fmla="*/ 0 h 1405093"/>
              <a:gd name="T2" fmla="*/ 2147483647 w 142908"/>
              <a:gd name="T3" fmla="*/ 34978 h 1405093"/>
              <a:gd name="T4" fmla="*/ 2147483647 w 142908"/>
              <a:gd name="T5" fmla="*/ 67040 h 1405093"/>
              <a:gd name="T6" fmla="*/ 2147483647 w 142908"/>
              <a:gd name="T7" fmla="*/ 106207 h 1405093"/>
              <a:gd name="T8" fmla="*/ 0 60000 65536"/>
              <a:gd name="T9" fmla="*/ 0 60000 65536"/>
              <a:gd name="T10" fmla="*/ 0 60000 65536"/>
              <a:gd name="T11" fmla="*/ 0 60000 65536"/>
              <a:gd name="connsiteX0" fmla="*/ 18063 w 87750"/>
              <a:gd name="connsiteY0" fmla="*/ 0 h 1655836"/>
              <a:gd name="connsiteX1" fmla="*/ 25328 w 87750"/>
              <a:gd name="connsiteY1" fmla="*/ 713493 h 1655836"/>
              <a:gd name="connsiteX2" fmla="*/ 2722 w 87750"/>
              <a:gd name="connsiteY2" fmla="*/ 1137670 h 1655836"/>
              <a:gd name="connsiteX3" fmla="*/ 87750 w 87750"/>
              <a:gd name="connsiteY3" fmla="*/ 1655836 h 1655836"/>
              <a:gd name="connsiteX0" fmla="*/ 16239 w 85926"/>
              <a:gd name="connsiteY0" fmla="*/ 0 h 1655836"/>
              <a:gd name="connsiteX1" fmla="*/ 49538 w 85926"/>
              <a:gd name="connsiteY1" fmla="*/ 588121 h 1655836"/>
              <a:gd name="connsiteX2" fmla="*/ 898 w 85926"/>
              <a:gd name="connsiteY2" fmla="*/ 1137670 h 1655836"/>
              <a:gd name="connsiteX3" fmla="*/ 85926 w 85926"/>
              <a:gd name="connsiteY3" fmla="*/ 1655836 h 1655836"/>
              <a:gd name="connsiteX0" fmla="*/ 0 w 69687"/>
              <a:gd name="connsiteY0" fmla="*/ 0 h 1655836"/>
              <a:gd name="connsiteX1" fmla="*/ 33299 w 69687"/>
              <a:gd name="connsiteY1" fmla="*/ 588121 h 1655836"/>
              <a:gd name="connsiteX2" fmla="*/ 36727 w 69687"/>
              <a:gd name="connsiteY2" fmla="*/ 1179460 h 1655836"/>
              <a:gd name="connsiteX3" fmla="*/ 69687 w 69687"/>
              <a:gd name="connsiteY3" fmla="*/ 1655836 h 1655836"/>
              <a:gd name="connsiteX0" fmla="*/ 0 w 69687"/>
              <a:gd name="connsiteY0" fmla="*/ 0 h 1655836"/>
              <a:gd name="connsiteX1" fmla="*/ 36727 w 69687"/>
              <a:gd name="connsiteY1" fmla="*/ 1179460 h 1655836"/>
              <a:gd name="connsiteX2" fmla="*/ 69687 w 69687"/>
              <a:gd name="connsiteY2" fmla="*/ 1655836 h 1655836"/>
              <a:gd name="connsiteX0" fmla="*/ 0 w 69687"/>
              <a:gd name="connsiteY0" fmla="*/ 0 h 1655836"/>
              <a:gd name="connsiteX1" fmla="*/ 31845 w 69687"/>
              <a:gd name="connsiteY1" fmla="*/ 691904 h 1655836"/>
              <a:gd name="connsiteX2" fmla="*/ 69687 w 69687"/>
              <a:gd name="connsiteY2" fmla="*/ 1655836 h 1655836"/>
              <a:gd name="connsiteX0" fmla="*/ 2038 w 71725"/>
              <a:gd name="connsiteY0" fmla="*/ 0 h 1655836"/>
              <a:gd name="connsiteX1" fmla="*/ 33883 w 71725"/>
              <a:gd name="connsiteY1" fmla="*/ 691904 h 1655836"/>
              <a:gd name="connsiteX2" fmla="*/ 71725 w 71725"/>
              <a:gd name="connsiteY2" fmla="*/ 1655836 h 1655836"/>
              <a:gd name="connsiteX0" fmla="*/ 2038 w 71725"/>
              <a:gd name="connsiteY0" fmla="*/ 0 h 1655836"/>
              <a:gd name="connsiteX1" fmla="*/ 33883 w 71725"/>
              <a:gd name="connsiteY1" fmla="*/ 691904 h 1655836"/>
              <a:gd name="connsiteX2" fmla="*/ 71725 w 71725"/>
              <a:gd name="connsiteY2" fmla="*/ 1655836 h 1655836"/>
              <a:gd name="connsiteX0" fmla="*/ 0 w 69687"/>
              <a:gd name="connsiteY0" fmla="*/ 0 h 1655836"/>
              <a:gd name="connsiteX1" fmla="*/ 31845 w 69687"/>
              <a:gd name="connsiteY1" fmla="*/ 691904 h 1655836"/>
              <a:gd name="connsiteX2" fmla="*/ 69687 w 69687"/>
              <a:gd name="connsiteY2" fmla="*/ 1655836 h 1655836"/>
              <a:gd name="connsiteX0" fmla="*/ 8388 w 78075"/>
              <a:gd name="connsiteY0" fmla="*/ 0 h 1655836"/>
              <a:gd name="connsiteX1" fmla="*/ 40233 w 78075"/>
              <a:gd name="connsiteY1" fmla="*/ 691904 h 1655836"/>
              <a:gd name="connsiteX2" fmla="*/ 78075 w 78075"/>
              <a:gd name="connsiteY2" fmla="*/ 1655836 h 1655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075" h="1655836">
                <a:moveTo>
                  <a:pt x="8388" y="0"/>
                </a:moveTo>
                <a:cubicBezTo>
                  <a:pt x="16039" y="245721"/>
                  <a:pt x="-31384" y="522700"/>
                  <a:pt x="40233" y="691904"/>
                </a:cubicBezTo>
                <a:cubicBezTo>
                  <a:pt x="107501" y="850833"/>
                  <a:pt x="40645" y="1503102"/>
                  <a:pt x="78075" y="1655836"/>
                </a:cubicBezTo>
              </a:path>
            </a:pathLst>
          </a:custGeom>
          <a:noFill/>
          <a:ln w="28575" cap="rnd" cmpd="sng">
            <a:solidFill>
              <a:srgbClr val="000000"/>
            </a:solidFill>
            <a:prstDash val="sysDot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CL"/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11E56043-134F-3E56-B294-F87EB5A6D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8840" y="5093169"/>
            <a:ext cx="2115683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eaLnBrk="1" hangingPunct="1">
              <a:defRPr sz="1400">
                <a:latin typeface="Myriad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CL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Return</a:t>
            </a:r>
            <a:r>
              <a:rPr lang="es-ES_tradnl" alt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 permite que se retorne el resultado  a quien invoca la función</a:t>
            </a:r>
          </a:p>
        </p:txBody>
      </p:sp>
    </p:spTree>
    <p:extLst>
      <p:ext uri="{BB962C8B-B14F-4D97-AF65-F5344CB8AC3E}">
        <p14:creationId xmlns:p14="http://schemas.microsoft.com/office/powerpoint/2010/main" val="121417816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arcador de número de diapositiva 16">
            <a:extLst>
              <a:ext uri="{FF2B5EF4-FFF2-40B4-BE49-F238E27FC236}">
                <a16:creationId xmlns:a16="http://schemas.microsoft.com/office/drawing/2014/main" id="{07D33EF6-0FBA-314C-8ED9-7ECD17452B9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17</a:t>
            </a:fld>
            <a:endParaRPr lang="es-CL"/>
          </a:p>
        </p:txBody>
      </p:sp>
      <p:sp>
        <p:nvSpPr>
          <p:cNvPr id="16" name="Marcador de pie de página 15">
            <a:extLst>
              <a:ext uri="{FF2B5EF4-FFF2-40B4-BE49-F238E27FC236}">
                <a16:creationId xmlns:a16="http://schemas.microsoft.com/office/drawing/2014/main" id="{3FD62CCA-E461-8D4B-AE99-B5A268AEA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9BA5F21-5934-C347-9C4C-0D1AD4A79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Resumen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4EB9BA7-3E7C-2C44-BF5C-80AC9B227A31}"/>
              </a:ext>
            </a:extLst>
          </p:cNvPr>
          <p:cNvGrpSpPr/>
          <p:nvPr/>
        </p:nvGrpSpPr>
        <p:grpSpPr>
          <a:xfrm>
            <a:off x="-87819" y="1167055"/>
            <a:ext cx="4381389" cy="2000279"/>
            <a:chOff x="-87819" y="1167055"/>
            <a:chExt cx="4381389" cy="200027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193A7F9C-F3E4-7044-8710-4913EC5913DC}"/>
                </a:ext>
              </a:extLst>
            </p:cNvPr>
            <p:cNvSpPr/>
            <p:nvPr/>
          </p:nvSpPr>
          <p:spPr>
            <a:xfrm>
              <a:off x="713551" y="2860167"/>
              <a:ext cx="1289427" cy="205891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Shape 241">
              <a:extLst>
                <a:ext uri="{FF2B5EF4-FFF2-40B4-BE49-F238E27FC236}">
                  <a16:creationId xmlns:a16="http://schemas.microsoft.com/office/drawing/2014/main" id="{1FE9E885-CB89-F841-9651-CC3DE3FF9F4C}"/>
                </a:ext>
              </a:extLst>
            </p:cNvPr>
            <p:cNvSpPr txBox="1">
              <a:spLocks/>
            </p:cNvSpPr>
            <p:nvPr/>
          </p:nvSpPr>
          <p:spPr>
            <a:xfrm>
              <a:off x="659516" y="1518677"/>
              <a:ext cx="3634054" cy="1648657"/>
            </a:xfrm>
            <a:prstGeom prst="rect">
              <a:avLst/>
            </a:prstGeom>
            <a:noFill/>
            <a:ln>
              <a:solidFill>
                <a:srgbClr val="60B9EC"/>
              </a:solidFill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8610" algn="l" rtl="0">
                <a:lnSpc>
                  <a:spcPct val="11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0072C8"/>
                </a:buClr>
                <a:buSzPts val="1260"/>
                <a:buFont typeface="Noto Sans Symbols"/>
                <a:buChar char="▪"/>
                <a:defRPr sz="1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  <a:lvl2pPr marL="914400" marR="0" lvl="1" indent="-34036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0000FF"/>
                </a:buClr>
                <a:buSzPts val="176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2pPr>
              <a:lvl3pPr marL="1371600" marR="0" lvl="2" indent="-33020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66FF33"/>
                </a:buClr>
                <a:buSzPts val="160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3pPr>
              <a:lvl4pPr marL="1828800" marR="0" lvl="3" indent="-33020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3399FF"/>
                </a:buClr>
                <a:buSzPts val="160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4pPr>
              <a:lvl5pPr marL="2286000" marR="0" lvl="4" indent="-33020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3399FF"/>
                </a:buClr>
                <a:buSzPts val="160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5pPr>
              <a:lvl6pPr marL="2743200" marR="0" lvl="5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None/>
              </a:pPr>
              <a:r>
                <a:rPr lang="en-US" sz="1400" dirty="0" err="1">
                  <a:solidFill>
                    <a:srgbClr val="FF0000"/>
                  </a:solidFill>
                  <a:latin typeface="Menlo Regular"/>
                  <a:cs typeface="Menlo Regular"/>
                </a:rPr>
                <a:t>def</a:t>
              </a:r>
              <a:r>
                <a:rPr lang="en-US" sz="1400" dirty="0">
                  <a:solidFill>
                    <a:srgbClr val="FF9900"/>
                  </a:solidFill>
                  <a:latin typeface="Menlo Regular"/>
                  <a:cs typeface="Menlo Regular"/>
                </a:rPr>
                <a:t> </a:t>
              </a:r>
              <a:r>
                <a:rPr lang="en-US" sz="1400" dirty="0" err="1">
                  <a:solidFill>
                    <a:srgbClr val="1800FF"/>
                  </a:solidFill>
                  <a:latin typeface="Menlo Regular"/>
                  <a:cs typeface="Menlo Regular"/>
                </a:rPr>
                <a:t>holaMundo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():</a:t>
              </a: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r>
                <a:rPr lang="en-US" sz="1400" dirty="0">
                  <a:solidFill>
                    <a:srgbClr val="257CF2"/>
                  </a:solidFill>
                  <a:latin typeface="Menlo Regular"/>
                  <a:cs typeface="Menlo Regular"/>
                </a:rPr>
                <a:t>   </a:t>
              </a:r>
              <a:r>
                <a:rPr lang="en-US" sz="1400" dirty="0">
                  <a:solidFill>
                    <a:srgbClr val="1800FF"/>
                  </a:solidFill>
                  <a:latin typeface="Menlo Regular"/>
                  <a:cs typeface="Menlo Regular"/>
                </a:rPr>
                <a:t>print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(</a:t>
              </a:r>
              <a:r>
                <a:rPr lang="en-US" sz="1400" dirty="0">
                  <a:solidFill>
                    <a:srgbClr val="E800EB"/>
                  </a:solidFill>
                  <a:latin typeface="Menlo Regular"/>
                  <a:cs typeface="Menlo Regular"/>
                </a:rPr>
                <a:t>'Primera </a:t>
              </a:r>
              <a:r>
                <a:rPr lang="en-US" sz="1400" dirty="0" err="1">
                  <a:solidFill>
                    <a:srgbClr val="E800EB"/>
                  </a:solidFill>
                  <a:latin typeface="Menlo Regular"/>
                  <a:cs typeface="Menlo Regular"/>
                </a:rPr>
                <a:t>funcion</a:t>
              </a:r>
              <a:r>
                <a:rPr lang="en-US" sz="1400" dirty="0">
                  <a:solidFill>
                    <a:srgbClr val="E800EB"/>
                  </a:solidFill>
                  <a:latin typeface="Menlo Regular"/>
                  <a:cs typeface="Menlo Regular"/>
                </a:rPr>
                <a:t>'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)</a:t>
              </a: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endParaRPr lang="en-US" sz="1400" dirty="0">
                <a:solidFill>
                  <a:srgbClr val="257CF2"/>
                </a:solidFill>
                <a:latin typeface="Menlo Regular"/>
                <a:cs typeface="Menlo Regular"/>
              </a:endParaRP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endParaRPr lang="en-US" sz="1400" dirty="0">
                <a:solidFill>
                  <a:srgbClr val="257CF2"/>
                </a:solidFill>
                <a:latin typeface="Menlo Regular"/>
                <a:cs typeface="Menlo Regular"/>
              </a:endParaRP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endParaRPr lang="en-US" sz="1400" dirty="0">
                <a:solidFill>
                  <a:srgbClr val="257CF2"/>
                </a:solidFill>
                <a:latin typeface="Menlo Regular"/>
                <a:cs typeface="Menlo Regular"/>
              </a:endParaRP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r>
                <a:rPr lang="en-US" sz="1400" dirty="0" err="1">
                  <a:solidFill>
                    <a:srgbClr val="1800FF"/>
                  </a:solidFill>
                  <a:latin typeface="Menlo Regular"/>
                  <a:cs typeface="Menlo Regular"/>
                </a:rPr>
                <a:t>holaMundo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()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6B15B063-6863-0E4C-AC2F-99EC19C5C6DF}"/>
                </a:ext>
              </a:extLst>
            </p:cNvPr>
            <p:cNvSpPr txBox="1"/>
            <p:nvPr/>
          </p:nvSpPr>
          <p:spPr>
            <a:xfrm>
              <a:off x="659515" y="1167055"/>
              <a:ext cx="3634053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CL" b="1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No retorna ningún valor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2188234-0E7E-CF49-A061-1EF2C79CBDE5}"/>
                </a:ext>
              </a:extLst>
            </p:cNvPr>
            <p:cNvGrpSpPr/>
            <p:nvPr/>
          </p:nvGrpSpPr>
          <p:grpSpPr>
            <a:xfrm>
              <a:off x="0" y="2880174"/>
              <a:ext cx="680506" cy="176005"/>
              <a:chOff x="5672891" y="1839532"/>
              <a:chExt cx="680506" cy="283457"/>
            </a:xfrm>
          </p:grpSpPr>
          <p:sp>
            <p:nvSpPr>
              <p:cNvPr id="14" name="Pentagon 13">
                <a:extLst>
                  <a:ext uri="{FF2B5EF4-FFF2-40B4-BE49-F238E27FC236}">
                    <a16:creationId xmlns:a16="http://schemas.microsoft.com/office/drawing/2014/main" id="{CA06F39C-37D1-834C-9D82-769981AF48BF}"/>
                  </a:ext>
                </a:extLst>
              </p:cNvPr>
              <p:cNvSpPr/>
              <p:nvPr/>
            </p:nvSpPr>
            <p:spPr>
              <a:xfrm>
                <a:off x="5672891" y="1839532"/>
                <a:ext cx="547827" cy="283455"/>
              </a:xfrm>
              <a:prstGeom prst="homePlate">
                <a:avLst>
                  <a:gd name="adj" fmla="val 37017"/>
                </a:avLst>
              </a:prstGeom>
              <a:pattFill prst="dkUpDiag">
                <a:fgClr>
                  <a:schemeClr val="accent2">
                    <a:lumMod val="75000"/>
                  </a:schemeClr>
                </a:fgClr>
                <a:bgClr>
                  <a:prstClr val="white"/>
                </a:bgClr>
              </a:patt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Chevron 14">
                <a:extLst>
                  <a:ext uri="{FF2B5EF4-FFF2-40B4-BE49-F238E27FC236}">
                    <a16:creationId xmlns:a16="http://schemas.microsoft.com/office/drawing/2014/main" id="{84EA30BF-2E65-D64C-8316-C5A4B73F2E8C}"/>
                  </a:ext>
                </a:extLst>
              </p:cNvPr>
              <p:cNvSpPr/>
              <p:nvPr/>
            </p:nvSpPr>
            <p:spPr>
              <a:xfrm>
                <a:off x="6114254" y="1839533"/>
                <a:ext cx="239143" cy="283456"/>
              </a:xfrm>
              <a:prstGeom prst="chevron">
                <a:avLst>
                  <a:gd name="adj" fmla="val 34488"/>
                </a:avLst>
              </a:prstGeom>
              <a:solidFill>
                <a:schemeClr val="accent2">
                  <a:lumMod val="75000"/>
                </a:schemeClr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" name="TextBox 14">
              <a:extLst>
                <a:ext uri="{FF2B5EF4-FFF2-40B4-BE49-F238E27FC236}">
                  <a16:creationId xmlns:a16="http://schemas.microsoft.com/office/drawing/2014/main" id="{E27F481E-4E72-8040-8421-01921CC03C73}"/>
                </a:ext>
              </a:extLst>
            </p:cNvPr>
            <p:cNvSpPr txBox="1"/>
            <p:nvPr/>
          </p:nvSpPr>
          <p:spPr>
            <a:xfrm>
              <a:off x="-87819" y="2580554"/>
              <a:ext cx="10583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err="1">
                  <a:solidFill>
                    <a:srgbClr val="26A3E6"/>
                  </a:solidFill>
                  <a:latin typeface="Candara"/>
                  <a:cs typeface="Candara"/>
                </a:rPr>
                <a:t>llamado</a:t>
              </a:r>
              <a:endParaRPr lang="en-US" sz="1400" b="1" i="1" dirty="0">
                <a:solidFill>
                  <a:srgbClr val="26A3E6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11E5E6E8-BA50-A44A-AC83-CA8C7836908D}"/>
              </a:ext>
            </a:extLst>
          </p:cNvPr>
          <p:cNvGrpSpPr/>
          <p:nvPr/>
        </p:nvGrpSpPr>
        <p:grpSpPr>
          <a:xfrm>
            <a:off x="-87819" y="3591187"/>
            <a:ext cx="4367711" cy="2488378"/>
            <a:chOff x="-87819" y="3591187"/>
            <a:chExt cx="4367711" cy="2488378"/>
          </a:xfrm>
        </p:grpSpPr>
        <p:sp>
          <p:nvSpPr>
            <p:cNvPr id="19" name="Rounded Rectangle 11">
              <a:extLst>
                <a:ext uri="{FF2B5EF4-FFF2-40B4-BE49-F238E27FC236}">
                  <a16:creationId xmlns:a16="http://schemas.microsoft.com/office/drawing/2014/main" id="{000826B0-FEE0-8D4A-A24E-ED7BFB399A1F}"/>
                </a:ext>
              </a:extLst>
            </p:cNvPr>
            <p:cNvSpPr/>
            <p:nvPr/>
          </p:nvSpPr>
          <p:spPr>
            <a:xfrm>
              <a:off x="713551" y="5727943"/>
              <a:ext cx="1289427" cy="205891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Shape 241">
              <a:extLst>
                <a:ext uri="{FF2B5EF4-FFF2-40B4-BE49-F238E27FC236}">
                  <a16:creationId xmlns:a16="http://schemas.microsoft.com/office/drawing/2014/main" id="{35F71996-61A3-E445-A61E-0DCC203CEA26}"/>
                </a:ext>
              </a:extLst>
            </p:cNvPr>
            <p:cNvSpPr txBox="1">
              <a:spLocks/>
            </p:cNvSpPr>
            <p:nvPr/>
          </p:nvSpPr>
          <p:spPr>
            <a:xfrm>
              <a:off x="659516" y="3960519"/>
              <a:ext cx="3620376" cy="2119046"/>
            </a:xfrm>
            <a:prstGeom prst="rect">
              <a:avLst/>
            </a:prstGeom>
            <a:noFill/>
            <a:ln>
              <a:solidFill>
                <a:srgbClr val="60B9EC"/>
              </a:solidFill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8610" algn="l" rtl="0">
                <a:lnSpc>
                  <a:spcPct val="11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0072C8"/>
                </a:buClr>
                <a:buSzPts val="1260"/>
                <a:buFont typeface="Noto Sans Symbols"/>
                <a:buChar char="▪"/>
                <a:defRPr sz="1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  <a:lvl2pPr marL="914400" marR="0" lvl="1" indent="-34036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0000FF"/>
                </a:buClr>
                <a:buSzPts val="176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2pPr>
              <a:lvl3pPr marL="1371600" marR="0" lvl="2" indent="-33020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66FF33"/>
                </a:buClr>
                <a:buSzPts val="160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3pPr>
              <a:lvl4pPr marL="1828800" marR="0" lvl="3" indent="-33020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3399FF"/>
                </a:buClr>
                <a:buSzPts val="160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4pPr>
              <a:lvl5pPr marL="2286000" marR="0" lvl="4" indent="-33020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3399FF"/>
                </a:buClr>
                <a:buSzPts val="160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5pPr>
              <a:lvl6pPr marL="2743200" marR="0" lvl="5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r>
                <a:rPr lang="en-US" sz="1200" dirty="0" err="1">
                  <a:solidFill>
                    <a:srgbClr val="FF0000"/>
                  </a:solidFill>
                  <a:latin typeface="Menlo Regular"/>
                  <a:cs typeface="Menlo Regular"/>
                </a:rPr>
                <a:t>def</a:t>
              </a:r>
              <a:r>
                <a:rPr lang="en-US" sz="1200" dirty="0">
                  <a:solidFill>
                    <a:srgbClr val="FF9900"/>
                  </a:solidFill>
                  <a:latin typeface="Menlo Regular"/>
                  <a:cs typeface="Menlo Regular"/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  <a:latin typeface="Menlo Regular"/>
                  <a:cs typeface="Menlo Regular"/>
                </a:rPr>
                <a:t>numPrimo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(</a:t>
              </a:r>
              <a:r>
                <a:rPr lang="en-US" sz="1200" dirty="0" err="1">
                  <a:solidFill>
                    <a:schemeClr val="tx1"/>
                  </a:solidFill>
                  <a:latin typeface="Menlo Regular"/>
                  <a:cs typeface="Menlo Regular"/>
                </a:rPr>
                <a:t>num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):</a:t>
              </a: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None/>
              </a:pPr>
              <a:r>
                <a:rPr lang="en-US" sz="1200" dirty="0">
                  <a:solidFill>
                    <a:srgbClr val="257CF2"/>
                  </a:solidFill>
                  <a:latin typeface="Menlo Regular"/>
                  <a:cs typeface="Menlo Regular"/>
                </a:rPr>
                <a:t>   </a:t>
              </a:r>
              <a:r>
                <a:rPr lang="en-US" sz="1200" dirty="0">
                  <a:solidFill>
                    <a:srgbClr val="1800FF"/>
                  </a:solidFill>
                  <a:latin typeface="Menlo Regular"/>
                  <a:cs typeface="Menlo Regular"/>
                </a:rPr>
                <a:t>for</a:t>
              </a:r>
              <a:r>
                <a:rPr lang="en-US" sz="1200" dirty="0">
                  <a:solidFill>
                    <a:srgbClr val="257CF2"/>
                  </a:solidFill>
                  <a:latin typeface="Menlo Regular"/>
                  <a:cs typeface="Menlo Regular"/>
                </a:rPr>
                <a:t> </a:t>
              </a:r>
              <a:r>
                <a:rPr lang="en-US" sz="1200" dirty="0" err="1">
                  <a:solidFill>
                    <a:schemeClr val="tx1"/>
                  </a:solidFill>
                  <a:latin typeface="Menlo Regular"/>
                  <a:cs typeface="Menlo Regular"/>
                </a:rPr>
                <a:t>i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 </a:t>
              </a:r>
              <a:r>
                <a:rPr lang="en-US" sz="1200" dirty="0">
                  <a:solidFill>
                    <a:srgbClr val="1800FF"/>
                  </a:solidFill>
                  <a:latin typeface="Menlo Regular"/>
                  <a:cs typeface="Menlo Regular"/>
                </a:rPr>
                <a:t>in</a:t>
              </a:r>
              <a:r>
                <a:rPr lang="en-US" sz="1200" dirty="0">
                  <a:solidFill>
                    <a:srgbClr val="257CF2"/>
                  </a:solidFill>
                  <a:latin typeface="Menlo Regular"/>
                  <a:cs typeface="Menlo Regular"/>
                </a:rPr>
                <a:t> </a:t>
              </a:r>
              <a:r>
                <a:rPr lang="en-US" sz="1200" dirty="0">
                  <a:solidFill>
                    <a:srgbClr val="1800FF"/>
                  </a:solidFill>
                  <a:latin typeface="Menlo Regular"/>
                  <a:cs typeface="Menlo Regular"/>
                </a:rPr>
                <a:t>range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(2,num,1):</a:t>
              </a: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None/>
              </a:pP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      </a:t>
              </a:r>
              <a:r>
                <a:rPr lang="en-US" sz="1200" dirty="0">
                  <a:solidFill>
                    <a:srgbClr val="1800FF"/>
                  </a:solidFill>
                  <a:latin typeface="Menlo Regular"/>
                  <a:cs typeface="Menlo Regular"/>
                </a:rPr>
                <a:t>if</a:t>
              </a:r>
              <a:r>
                <a:rPr lang="en-US" sz="1200" dirty="0">
                  <a:solidFill>
                    <a:srgbClr val="257CF2"/>
                  </a:solidFill>
                  <a:latin typeface="Menlo Regular"/>
                  <a:cs typeface="Menlo Regular"/>
                </a:rPr>
                <a:t> 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(</a:t>
              </a:r>
              <a:r>
                <a:rPr lang="en-US" sz="1200" dirty="0" err="1">
                  <a:solidFill>
                    <a:schemeClr val="tx1"/>
                  </a:solidFill>
                  <a:latin typeface="Menlo Regular"/>
                  <a:cs typeface="Menlo Regular"/>
                </a:rPr>
                <a:t>num%i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==0):</a:t>
              </a: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None/>
              </a:pPr>
              <a:r>
                <a:rPr lang="en-US" sz="1200" dirty="0">
                  <a:solidFill>
                    <a:srgbClr val="257CF2"/>
                  </a:solidFill>
                  <a:latin typeface="Menlo Regular"/>
                  <a:cs typeface="Menlo Regular"/>
                </a:rPr>
                <a:t>	</a:t>
              </a:r>
              <a:r>
                <a:rPr lang="en-US" sz="1200" dirty="0">
                  <a:solidFill>
                    <a:srgbClr val="1800FF"/>
                  </a:solidFill>
                  <a:latin typeface="Menlo Regular"/>
                  <a:cs typeface="Menlo Regular"/>
                </a:rPr>
                <a:t>print</a:t>
              </a:r>
              <a:r>
                <a:rPr lang="en-US" sz="1200" dirty="0">
                  <a:solidFill>
                    <a:srgbClr val="257CF2"/>
                  </a:solidFill>
                  <a:latin typeface="Menlo Regular"/>
                  <a:cs typeface="Menlo Regular"/>
                </a:rPr>
                <a:t> 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(</a:t>
              </a:r>
              <a:r>
                <a:rPr lang="en-US" sz="1200" dirty="0">
                  <a:solidFill>
                    <a:srgbClr val="E800EB"/>
                  </a:solidFill>
                  <a:latin typeface="Menlo Regular"/>
                  <a:cs typeface="Menlo Regular"/>
                </a:rPr>
                <a:t>"NO primo"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)</a:t>
              </a:r>
              <a:b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</a:b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	</a:t>
              </a:r>
              <a:r>
                <a:rPr lang="en-US" sz="1200" dirty="0">
                  <a:solidFill>
                    <a:srgbClr val="FF0000"/>
                  </a:solidFill>
                  <a:latin typeface="Menlo Regular"/>
                  <a:cs typeface="Menlo Regular"/>
                </a:rPr>
                <a:t>return</a:t>
              </a: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None/>
              </a:pPr>
              <a:r>
                <a:rPr lang="en-US" sz="1200" dirty="0">
                  <a:solidFill>
                    <a:srgbClr val="257CF2"/>
                  </a:solidFill>
                  <a:latin typeface="Menlo Regular"/>
                  <a:cs typeface="Menlo Regular"/>
                </a:rPr>
                <a:t>   </a:t>
              </a:r>
              <a:r>
                <a:rPr lang="en-US" sz="1200" dirty="0">
                  <a:solidFill>
                    <a:srgbClr val="1800FF"/>
                  </a:solidFill>
                  <a:latin typeface="Menlo Regular"/>
                  <a:cs typeface="Menlo Regular"/>
                </a:rPr>
                <a:t>print</a:t>
              </a:r>
              <a:r>
                <a:rPr lang="en-US" sz="1200" dirty="0">
                  <a:solidFill>
                    <a:srgbClr val="257CF2"/>
                  </a:solidFill>
                  <a:latin typeface="Menlo Regular"/>
                  <a:cs typeface="Menlo Regular"/>
                </a:rPr>
                <a:t> 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(</a:t>
              </a:r>
              <a:r>
                <a:rPr lang="en-US" sz="1200" dirty="0">
                  <a:solidFill>
                    <a:srgbClr val="E800EB"/>
                  </a:solidFill>
                  <a:latin typeface="Menlo Regular"/>
                  <a:cs typeface="Menlo Regular"/>
                </a:rPr>
                <a:t>"SI primo"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)</a:t>
              </a:r>
              <a:b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</a:b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   </a:t>
              </a:r>
              <a:r>
                <a:rPr lang="en-US" sz="1200" dirty="0">
                  <a:solidFill>
                    <a:srgbClr val="FF0000"/>
                  </a:solidFill>
                  <a:latin typeface="Menlo Regular"/>
                  <a:cs typeface="Menlo Regular"/>
                </a:rPr>
                <a:t>return</a:t>
              </a:r>
              <a:br>
                <a:rPr lang="en-US" sz="1200" dirty="0">
                  <a:solidFill>
                    <a:srgbClr val="FF9900"/>
                  </a:solidFill>
                  <a:latin typeface="Menlo Regular"/>
                  <a:cs typeface="Menlo Regular"/>
                </a:rPr>
              </a:br>
              <a:endParaRPr lang="en-US" sz="1200" dirty="0">
                <a:solidFill>
                  <a:srgbClr val="257CF2"/>
                </a:solidFill>
                <a:latin typeface="Menlo Regular"/>
                <a:cs typeface="Menlo Regular"/>
              </a:endParaRP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None/>
              </a:pPr>
              <a:r>
                <a:rPr lang="en-US" sz="1200" dirty="0" err="1">
                  <a:solidFill>
                    <a:srgbClr val="FF0000"/>
                  </a:solidFill>
                  <a:latin typeface="Menlo Regular"/>
                  <a:cs typeface="Menlo Regular"/>
                </a:rPr>
                <a:t>numPrimo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(21)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23A6303D-3B40-8742-8509-22FF56CF741A}"/>
                </a:ext>
              </a:extLst>
            </p:cNvPr>
            <p:cNvSpPr txBox="1"/>
            <p:nvPr/>
          </p:nvSpPr>
          <p:spPr>
            <a:xfrm>
              <a:off x="659516" y="3591187"/>
              <a:ext cx="3620376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CL" b="1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Recibe un parámetro de entrada</a:t>
              </a:r>
            </a:p>
          </p:txBody>
        </p: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B679B8E8-44AD-C049-8BA0-A0A5CEDBEA8C}"/>
                </a:ext>
              </a:extLst>
            </p:cNvPr>
            <p:cNvGrpSpPr/>
            <p:nvPr/>
          </p:nvGrpSpPr>
          <p:grpSpPr>
            <a:xfrm>
              <a:off x="0" y="5767212"/>
              <a:ext cx="680506" cy="176005"/>
              <a:chOff x="5672891" y="1839532"/>
              <a:chExt cx="680506" cy="283457"/>
            </a:xfrm>
          </p:grpSpPr>
          <p:sp>
            <p:nvSpPr>
              <p:cNvPr id="23" name="Pentagon 13">
                <a:extLst>
                  <a:ext uri="{FF2B5EF4-FFF2-40B4-BE49-F238E27FC236}">
                    <a16:creationId xmlns:a16="http://schemas.microsoft.com/office/drawing/2014/main" id="{D8529BB6-E25D-2246-AFFD-1653C3C155AE}"/>
                  </a:ext>
                </a:extLst>
              </p:cNvPr>
              <p:cNvSpPr/>
              <p:nvPr/>
            </p:nvSpPr>
            <p:spPr>
              <a:xfrm>
                <a:off x="5672891" y="1839532"/>
                <a:ext cx="547827" cy="283455"/>
              </a:xfrm>
              <a:prstGeom prst="homePlate">
                <a:avLst>
                  <a:gd name="adj" fmla="val 37017"/>
                </a:avLst>
              </a:prstGeom>
              <a:pattFill prst="dkUpDiag">
                <a:fgClr>
                  <a:schemeClr val="accent2">
                    <a:lumMod val="75000"/>
                  </a:schemeClr>
                </a:fgClr>
                <a:bgClr>
                  <a:prstClr val="white"/>
                </a:bgClr>
              </a:patt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Chevron 14">
                <a:extLst>
                  <a:ext uri="{FF2B5EF4-FFF2-40B4-BE49-F238E27FC236}">
                    <a16:creationId xmlns:a16="http://schemas.microsoft.com/office/drawing/2014/main" id="{CCFF7F99-A603-324B-B498-5F29229F7A74}"/>
                  </a:ext>
                </a:extLst>
              </p:cNvPr>
              <p:cNvSpPr/>
              <p:nvPr/>
            </p:nvSpPr>
            <p:spPr>
              <a:xfrm>
                <a:off x="6114254" y="1839533"/>
                <a:ext cx="239143" cy="283456"/>
              </a:xfrm>
              <a:prstGeom prst="chevron">
                <a:avLst>
                  <a:gd name="adj" fmla="val 34488"/>
                </a:avLst>
              </a:prstGeom>
              <a:solidFill>
                <a:schemeClr val="accent2">
                  <a:lumMod val="75000"/>
                </a:schemeClr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" name="TextBox 14">
              <a:extLst>
                <a:ext uri="{FF2B5EF4-FFF2-40B4-BE49-F238E27FC236}">
                  <a16:creationId xmlns:a16="http://schemas.microsoft.com/office/drawing/2014/main" id="{694F5ABC-35E0-3545-8802-96F722B2F688}"/>
                </a:ext>
              </a:extLst>
            </p:cNvPr>
            <p:cNvSpPr txBox="1"/>
            <p:nvPr/>
          </p:nvSpPr>
          <p:spPr>
            <a:xfrm>
              <a:off x="-87819" y="5467592"/>
              <a:ext cx="10583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err="1">
                  <a:solidFill>
                    <a:srgbClr val="26A3E6"/>
                  </a:solidFill>
                  <a:latin typeface="Candara"/>
                  <a:cs typeface="Candara"/>
                </a:rPr>
                <a:t>llamado</a:t>
              </a:r>
              <a:endParaRPr lang="en-US" sz="1400" b="1" i="1" dirty="0">
                <a:solidFill>
                  <a:srgbClr val="26A3E6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03D44A59-74F0-E546-8FA5-CB5D5A3BEC7D}"/>
              </a:ext>
            </a:extLst>
          </p:cNvPr>
          <p:cNvGrpSpPr/>
          <p:nvPr/>
        </p:nvGrpSpPr>
        <p:grpSpPr>
          <a:xfrm>
            <a:off x="4279892" y="1167055"/>
            <a:ext cx="4638077" cy="2000279"/>
            <a:chOff x="4279892" y="1167055"/>
            <a:chExt cx="4638077" cy="2000279"/>
          </a:xfrm>
        </p:grpSpPr>
        <p:sp>
          <p:nvSpPr>
            <p:cNvPr id="18" name="Rounded Rectangle 11">
              <a:extLst>
                <a:ext uri="{FF2B5EF4-FFF2-40B4-BE49-F238E27FC236}">
                  <a16:creationId xmlns:a16="http://schemas.microsoft.com/office/drawing/2014/main" id="{9FCE218F-7242-8B4A-A57C-16531153B422}"/>
                </a:ext>
              </a:extLst>
            </p:cNvPr>
            <p:cNvSpPr/>
            <p:nvPr/>
          </p:nvSpPr>
          <p:spPr>
            <a:xfrm>
              <a:off x="5040905" y="2860166"/>
              <a:ext cx="2732926" cy="247310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Shape 241">
              <a:extLst>
                <a:ext uri="{FF2B5EF4-FFF2-40B4-BE49-F238E27FC236}">
                  <a16:creationId xmlns:a16="http://schemas.microsoft.com/office/drawing/2014/main" id="{75F15368-6B0E-8141-9EDD-74D02BAC957E}"/>
                </a:ext>
              </a:extLst>
            </p:cNvPr>
            <p:cNvSpPr txBox="1">
              <a:spLocks/>
            </p:cNvSpPr>
            <p:nvPr/>
          </p:nvSpPr>
          <p:spPr>
            <a:xfrm>
              <a:off x="5040905" y="1518677"/>
              <a:ext cx="3877064" cy="1648657"/>
            </a:xfrm>
            <a:prstGeom prst="rect">
              <a:avLst/>
            </a:prstGeom>
            <a:noFill/>
            <a:ln>
              <a:solidFill>
                <a:srgbClr val="60B9EC"/>
              </a:solidFill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8610" algn="l" rtl="0">
                <a:lnSpc>
                  <a:spcPct val="11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0072C8"/>
                </a:buClr>
                <a:buSzPts val="1260"/>
                <a:buFont typeface="Noto Sans Symbols"/>
                <a:buChar char="▪"/>
                <a:defRPr sz="1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  <a:lvl2pPr marL="914400" marR="0" lvl="1" indent="-34036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0000FF"/>
                </a:buClr>
                <a:buSzPts val="176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2pPr>
              <a:lvl3pPr marL="1371600" marR="0" lvl="2" indent="-33020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66FF33"/>
                </a:buClr>
                <a:buSzPts val="160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3pPr>
              <a:lvl4pPr marL="1828800" marR="0" lvl="3" indent="-33020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3399FF"/>
                </a:buClr>
                <a:buSzPts val="160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4pPr>
              <a:lvl5pPr marL="2286000" marR="0" lvl="4" indent="-33020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3399FF"/>
                </a:buClr>
                <a:buSzPts val="160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5pPr>
              <a:lvl6pPr marL="2743200" marR="0" lvl="5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  <a:tabLst>
                  <a:tab pos="439738" algn="l"/>
                </a:tabLst>
              </a:pPr>
              <a:r>
                <a:rPr lang="en-US" sz="1200" dirty="0">
                  <a:solidFill>
                    <a:srgbClr val="FF0000"/>
                  </a:solidFill>
                  <a:latin typeface="Menlo Regular"/>
                  <a:cs typeface="Menlo Regular"/>
                </a:rPr>
                <a:t>def</a:t>
              </a:r>
              <a:r>
                <a:rPr lang="en-US" sz="1200" dirty="0">
                  <a:solidFill>
                    <a:srgbClr val="FF9900"/>
                  </a:solidFill>
                  <a:latin typeface="Menlo Regular"/>
                  <a:cs typeface="Menlo Regular"/>
                </a:rPr>
                <a:t> </a:t>
              </a:r>
              <a:r>
                <a:rPr lang="en-US" sz="1200" dirty="0" err="1">
                  <a:solidFill>
                    <a:srgbClr val="1800FF"/>
                  </a:solidFill>
                  <a:latin typeface="Menlo Regular"/>
                  <a:cs typeface="Menlo Regular"/>
                </a:rPr>
                <a:t>mostrarPantalla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(entrada):</a:t>
              </a: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None/>
                <a:tabLst>
                  <a:tab pos="439738" algn="l"/>
                </a:tabLst>
              </a:pPr>
              <a:r>
                <a:rPr lang="en-US" sz="1200" dirty="0">
                  <a:solidFill>
                    <a:srgbClr val="257CF2"/>
                  </a:solidFill>
                  <a:latin typeface="Menlo Regular"/>
                  <a:cs typeface="Menlo Regular"/>
                </a:rPr>
                <a:t>	</a:t>
              </a:r>
              <a:r>
                <a:rPr lang="en-US" sz="1200" dirty="0">
                  <a:solidFill>
                    <a:srgbClr val="1800FF"/>
                  </a:solidFill>
                  <a:latin typeface="Menlo Regular"/>
                  <a:cs typeface="Menlo Regular"/>
                </a:rPr>
                <a:t>print</a:t>
              </a:r>
              <a:r>
                <a:rPr lang="en-US" sz="1200" dirty="0">
                  <a:solidFill>
                    <a:srgbClr val="257CF2"/>
                  </a:solidFill>
                  <a:latin typeface="Menlo Regular"/>
                  <a:cs typeface="Menlo Regular"/>
                </a:rPr>
                <a:t> 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(entrada)</a:t>
              </a: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None/>
                <a:tabLst>
                  <a:tab pos="439738" algn="l"/>
                </a:tabLst>
              </a:pPr>
              <a:r>
                <a:rPr lang="en-US" sz="1200" dirty="0">
                  <a:solidFill>
                    <a:srgbClr val="FF9900"/>
                  </a:solidFill>
                  <a:latin typeface="Menlo Regular"/>
                  <a:cs typeface="Menlo Regular"/>
                </a:rPr>
                <a:t> 	</a:t>
              </a:r>
              <a:r>
                <a:rPr lang="en-US" sz="1200" dirty="0">
                  <a:solidFill>
                    <a:srgbClr val="FF0000"/>
                  </a:solidFill>
                  <a:latin typeface="Menlo Regular"/>
                  <a:cs typeface="Menlo Regular"/>
                </a:rPr>
                <a:t>return</a:t>
              </a: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endParaRPr lang="en-US" sz="1200" dirty="0">
                <a:solidFill>
                  <a:srgbClr val="257CF2"/>
                </a:solidFill>
                <a:latin typeface="Menlo Regular"/>
                <a:cs typeface="Menlo Regular"/>
              </a:endParaRP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endParaRPr lang="en-US" sz="1200" dirty="0">
                <a:solidFill>
                  <a:srgbClr val="257CF2"/>
                </a:solidFill>
                <a:latin typeface="Menlo Regular"/>
                <a:cs typeface="Menlo Regular"/>
              </a:endParaRP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endParaRPr lang="en-US" sz="1200" dirty="0">
                <a:solidFill>
                  <a:srgbClr val="257CF2"/>
                </a:solidFill>
                <a:latin typeface="Menlo Regular"/>
                <a:cs typeface="Menlo Regular"/>
              </a:endParaRP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None/>
              </a:pPr>
              <a:r>
                <a:rPr lang="en-US" sz="1200" dirty="0" err="1">
                  <a:solidFill>
                    <a:srgbClr val="1800FF"/>
                  </a:solidFill>
                  <a:latin typeface="Menlo Regular"/>
                  <a:cs typeface="Menlo Regular"/>
                </a:rPr>
                <a:t>mostrarPantalla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(</a:t>
              </a:r>
              <a:r>
                <a:rPr lang="en-US" sz="1200" dirty="0">
                  <a:solidFill>
                    <a:srgbClr val="E800EB"/>
                  </a:solidFill>
                  <a:latin typeface="Menlo Regular"/>
                  <a:cs typeface="Menlo Regular"/>
                </a:rPr>
                <a:t>"</a:t>
              </a:r>
              <a:r>
                <a:rPr lang="en-US" sz="1200" dirty="0" err="1">
                  <a:solidFill>
                    <a:srgbClr val="E800EB"/>
                  </a:solidFill>
                  <a:latin typeface="Menlo Regular"/>
                  <a:cs typeface="Menlo Regular"/>
                </a:rPr>
                <a:t>holaMundo</a:t>
              </a:r>
              <a:r>
                <a:rPr lang="en-US" sz="1200" dirty="0">
                  <a:solidFill>
                    <a:srgbClr val="E800EB"/>
                  </a:solidFill>
                  <a:latin typeface="Menlo Regular"/>
                  <a:cs typeface="Menlo Regular"/>
                </a:rPr>
                <a:t>"</a:t>
              </a:r>
              <a:r>
                <a:rPr lang="en-US" sz="1200" dirty="0">
                  <a:solidFill>
                    <a:schemeClr val="tx1"/>
                  </a:solidFill>
                  <a:latin typeface="Menlo Regular"/>
                  <a:cs typeface="Menlo Regular"/>
                </a:rPr>
                <a:t>)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5E3EDEF-D99B-944A-9C35-CFA0E16CD01D}"/>
                </a:ext>
              </a:extLst>
            </p:cNvPr>
            <p:cNvSpPr txBox="1"/>
            <p:nvPr/>
          </p:nvSpPr>
          <p:spPr>
            <a:xfrm>
              <a:off x="5040905" y="1167055"/>
              <a:ext cx="3877064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CL" b="1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Recibe un parámetro de entrada</a:t>
              </a:r>
            </a:p>
          </p:txBody>
        </p:sp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9FD9B1B5-8EFB-3F42-B088-69131D99EF4B}"/>
                </a:ext>
              </a:extLst>
            </p:cNvPr>
            <p:cNvGrpSpPr/>
            <p:nvPr/>
          </p:nvGrpSpPr>
          <p:grpSpPr>
            <a:xfrm>
              <a:off x="4367711" y="2895613"/>
              <a:ext cx="680506" cy="176005"/>
              <a:chOff x="5672891" y="1839532"/>
              <a:chExt cx="680506" cy="283457"/>
            </a:xfrm>
          </p:grpSpPr>
          <p:sp>
            <p:nvSpPr>
              <p:cNvPr id="27" name="Pentagon 13">
                <a:extLst>
                  <a:ext uri="{FF2B5EF4-FFF2-40B4-BE49-F238E27FC236}">
                    <a16:creationId xmlns:a16="http://schemas.microsoft.com/office/drawing/2014/main" id="{D4BB5CCC-AF54-764C-9DE8-72245EA1C8E0}"/>
                  </a:ext>
                </a:extLst>
              </p:cNvPr>
              <p:cNvSpPr/>
              <p:nvPr/>
            </p:nvSpPr>
            <p:spPr>
              <a:xfrm>
                <a:off x="5672891" y="1839532"/>
                <a:ext cx="547827" cy="283455"/>
              </a:xfrm>
              <a:prstGeom prst="homePlate">
                <a:avLst>
                  <a:gd name="adj" fmla="val 37017"/>
                </a:avLst>
              </a:prstGeom>
              <a:pattFill prst="dkUpDiag">
                <a:fgClr>
                  <a:schemeClr val="accent2">
                    <a:lumMod val="75000"/>
                  </a:schemeClr>
                </a:fgClr>
                <a:bgClr>
                  <a:prstClr val="white"/>
                </a:bgClr>
              </a:patt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Chevron 14">
                <a:extLst>
                  <a:ext uri="{FF2B5EF4-FFF2-40B4-BE49-F238E27FC236}">
                    <a16:creationId xmlns:a16="http://schemas.microsoft.com/office/drawing/2014/main" id="{F35CAA9A-4448-FB46-8E72-2656163B3B8E}"/>
                  </a:ext>
                </a:extLst>
              </p:cNvPr>
              <p:cNvSpPr/>
              <p:nvPr/>
            </p:nvSpPr>
            <p:spPr>
              <a:xfrm>
                <a:off x="6114254" y="1839533"/>
                <a:ext cx="239143" cy="283456"/>
              </a:xfrm>
              <a:prstGeom prst="chevron">
                <a:avLst>
                  <a:gd name="adj" fmla="val 34488"/>
                </a:avLst>
              </a:prstGeom>
              <a:solidFill>
                <a:schemeClr val="accent2">
                  <a:lumMod val="75000"/>
                </a:schemeClr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6F04B460-0026-324B-A0BD-8D168794C3FC}"/>
                </a:ext>
              </a:extLst>
            </p:cNvPr>
            <p:cNvSpPr txBox="1"/>
            <p:nvPr/>
          </p:nvSpPr>
          <p:spPr>
            <a:xfrm>
              <a:off x="4279892" y="2595993"/>
              <a:ext cx="10583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err="1">
                  <a:solidFill>
                    <a:srgbClr val="26A3E6"/>
                  </a:solidFill>
                  <a:latin typeface="Candara"/>
                  <a:cs typeface="Candara"/>
                </a:rPr>
                <a:t>llamado</a:t>
              </a:r>
              <a:endParaRPr lang="en-US" sz="1400" b="1" i="1" dirty="0">
                <a:solidFill>
                  <a:srgbClr val="26A3E6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8512CD2D-D7B3-404B-920E-669C5C322261}"/>
              </a:ext>
            </a:extLst>
          </p:cNvPr>
          <p:cNvGrpSpPr/>
          <p:nvPr/>
        </p:nvGrpSpPr>
        <p:grpSpPr>
          <a:xfrm>
            <a:off x="4279892" y="3617872"/>
            <a:ext cx="4638077" cy="2461693"/>
            <a:chOff x="4279892" y="3617872"/>
            <a:chExt cx="4638077" cy="2461693"/>
          </a:xfrm>
        </p:grpSpPr>
        <p:sp>
          <p:nvSpPr>
            <p:cNvPr id="20" name="Rounded Rectangle 11">
              <a:extLst>
                <a:ext uri="{FF2B5EF4-FFF2-40B4-BE49-F238E27FC236}">
                  <a16:creationId xmlns:a16="http://schemas.microsoft.com/office/drawing/2014/main" id="{C17DC1D7-FFD5-434E-A78E-136C8D42B8FC}"/>
                </a:ext>
              </a:extLst>
            </p:cNvPr>
            <p:cNvSpPr/>
            <p:nvPr/>
          </p:nvSpPr>
          <p:spPr>
            <a:xfrm>
              <a:off x="6054768" y="5511455"/>
              <a:ext cx="2018251" cy="247310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Shape 241">
              <a:extLst>
                <a:ext uri="{FF2B5EF4-FFF2-40B4-BE49-F238E27FC236}">
                  <a16:creationId xmlns:a16="http://schemas.microsoft.com/office/drawing/2014/main" id="{6F36925E-A9D9-684F-B555-1B34E1D0EEB5}"/>
                </a:ext>
              </a:extLst>
            </p:cNvPr>
            <p:cNvSpPr txBox="1">
              <a:spLocks/>
            </p:cNvSpPr>
            <p:nvPr/>
          </p:nvSpPr>
          <p:spPr>
            <a:xfrm>
              <a:off x="5040905" y="3960519"/>
              <a:ext cx="3877064" cy="2119046"/>
            </a:xfrm>
            <a:prstGeom prst="rect">
              <a:avLst/>
            </a:prstGeom>
            <a:noFill/>
            <a:ln>
              <a:solidFill>
                <a:srgbClr val="60B9EC"/>
              </a:solidFill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08610" algn="l" rtl="0">
                <a:lnSpc>
                  <a:spcPct val="11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0072C8"/>
                </a:buClr>
                <a:buSzPts val="1260"/>
                <a:buFont typeface="Noto Sans Symbols"/>
                <a:buChar char="▪"/>
                <a:defRPr sz="1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  <a:lvl2pPr marL="914400" marR="0" lvl="1" indent="-34036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0000FF"/>
                </a:buClr>
                <a:buSzPts val="176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2pPr>
              <a:lvl3pPr marL="1371600" marR="0" lvl="2" indent="-33020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66FF33"/>
                </a:buClr>
                <a:buSzPts val="160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3pPr>
              <a:lvl4pPr marL="1828800" marR="0" lvl="3" indent="-33020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3399FF"/>
                </a:buClr>
                <a:buSzPts val="160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4pPr>
              <a:lvl5pPr marL="2286000" marR="0" lvl="4" indent="-330200" algn="l" rtl="0">
                <a:lnSpc>
                  <a:spcPct val="11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3399FF"/>
                </a:buClr>
                <a:buSzPts val="1600"/>
                <a:buFont typeface="Noto Sans Symbols"/>
                <a:buChar char="▪"/>
                <a:defRPr sz="16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defRPr>
              </a:lvl5pPr>
              <a:lvl6pPr marL="2743200" marR="0" lvl="5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292100" algn="l" rtl="0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3399FF"/>
                </a:buClr>
                <a:buSzPts val="1000"/>
                <a:buFont typeface="Noto Sans Symbols"/>
                <a:buChar char="▪"/>
                <a:defRPr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None/>
              </a:pPr>
              <a:r>
                <a:rPr lang="en-US" sz="1400" dirty="0">
                  <a:solidFill>
                    <a:srgbClr val="FF9900"/>
                  </a:solidFill>
                  <a:latin typeface="Menlo Regular"/>
                  <a:cs typeface="Menlo Regular"/>
                </a:rPr>
                <a:t>def </a:t>
              </a:r>
              <a:r>
                <a:rPr lang="en-US" sz="1400" dirty="0" err="1">
                  <a:solidFill>
                    <a:srgbClr val="1800FF"/>
                  </a:solidFill>
                  <a:latin typeface="Menlo Regular"/>
                  <a:cs typeface="Menlo Regular"/>
                </a:rPr>
                <a:t>holaMundo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(</a:t>
              </a:r>
              <a:r>
                <a:rPr lang="en-US" sz="1400" dirty="0" err="1">
                  <a:solidFill>
                    <a:schemeClr val="tx1"/>
                  </a:solidFill>
                  <a:latin typeface="Menlo Regular"/>
                  <a:cs typeface="Menlo Regular"/>
                </a:rPr>
                <a:t>nombre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):</a:t>
              </a: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r>
                <a:rPr lang="en-US" sz="1400" dirty="0">
                  <a:solidFill>
                    <a:srgbClr val="257CF2"/>
                  </a:solidFill>
                  <a:latin typeface="Menlo Regular"/>
                  <a:cs typeface="Menlo Regular"/>
                </a:rPr>
                <a:t>    </a:t>
              </a:r>
              <a:r>
                <a:rPr lang="en-US" sz="1400" dirty="0">
                  <a:solidFill>
                    <a:srgbClr val="1800FF"/>
                  </a:solidFill>
                  <a:latin typeface="Menlo Regular"/>
                  <a:cs typeface="Menlo Regular"/>
                </a:rPr>
                <a:t>return</a:t>
              </a:r>
              <a:r>
                <a:rPr lang="en-US" sz="1400" dirty="0">
                  <a:solidFill>
                    <a:srgbClr val="257CF2"/>
                  </a:solidFill>
                  <a:latin typeface="Menlo Regular"/>
                  <a:cs typeface="Menlo Regular"/>
                </a:rPr>
                <a:t> </a:t>
              </a:r>
              <a:r>
                <a:rPr lang="en-US" sz="1400" dirty="0" err="1">
                  <a:solidFill>
                    <a:srgbClr val="257CF2"/>
                  </a:solidFill>
                  <a:latin typeface="Menlo Regular"/>
                  <a:cs typeface="Menlo Regular"/>
                </a:rPr>
                <a:t>f</a:t>
              </a:r>
              <a:r>
                <a:rPr lang="en-US" sz="1400" dirty="0" err="1">
                  <a:solidFill>
                    <a:srgbClr val="E800EB"/>
                  </a:solidFill>
                  <a:latin typeface="Menlo Regular"/>
                  <a:cs typeface="Menlo Regular"/>
                </a:rPr>
                <a:t>'Hola</a:t>
              </a:r>
              <a:r>
                <a:rPr lang="en-US" sz="1400" dirty="0">
                  <a:solidFill>
                    <a:srgbClr val="E800EB"/>
                  </a:solidFill>
                  <a:latin typeface="Menlo Regular"/>
                  <a:cs typeface="Menlo Regular"/>
                </a:rPr>
                <a:t> {</a:t>
              </a:r>
              <a:r>
                <a:rPr lang="en-US" sz="1400" dirty="0" err="1">
                  <a:solidFill>
                    <a:schemeClr val="tx1"/>
                  </a:solidFill>
                  <a:latin typeface="Menlo Regular"/>
                  <a:cs typeface="Menlo Regular"/>
                </a:rPr>
                <a:t>nombre</a:t>
              </a:r>
              <a:r>
                <a:rPr lang="en-US" sz="1400" dirty="0">
                  <a:solidFill>
                    <a:srgbClr val="E800EB"/>
                  </a:solidFill>
                  <a:latin typeface="Menlo Regular"/>
                  <a:cs typeface="Menlo Regular"/>
                </a:rPr>
                <a:t>}'</a:t>
              </a: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endParaRPr lang="en-US" sz="1400" dirty="0">
                <a:solidFill>
                  <a:schemeClr val="tx1"/>
                </a:solidFill>
                <a:latin typeface="Menlo Regular"/>
                <a:cs typeface="Menlo Regular"/>
              </a:endParaRP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endParaRPr lang="en-US" sz="1400" dirty="0">
                <a:solidFill>
                  <a:schemeClr val="tx1"/>
                </a:solidFill>
                <a:latin typeface="Menlo Regular"/>
                <a:cs typeface="Menlo Regular"/>
              </a:endParaRP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endParaRPr lang="en-US" sz="1400" dirty="0">
                <a:solidFill>
                  <a:schemeClr val="tx1"/>
                </a:solidFill>
                <a:latin typeface="Menlo Regular"/>
                <a:cs typeface="Menlo Regular"/>
              </a:endParaRP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Font typeface="Noto Sans Symbols"/>
                <a:buNone/>
              </a:pPr>
              <a:r>
                <a:rPr lang="en-US" sz="1400" dirty="0" err="1">
                  <a:solidFill>
                    <a:schemeClr val="tx1"/>
                  </a:solidFill>
                  <a:latin typeface="Menlo Regular"/>
                  <a:cs typeface="Menlo Regular"/>
                </a:rPr>
                <a:t>usuario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 =</a:t>
              </a:r>
              <a:r>
                <a:rPr lang="en-US" sz="1400" dirty="0">
                  <a:solidFill>
                    <a:srgbClr val="257CF2"/>
                  </a:solidFill>
                  <a:latin typeface="Menlo Regular"/>
                  <a:cs typeface="Menlo Regular"/>
                </a:rPr>
                <a:t> </a:t>
              </a:r>
              <a:r>
                <a:rPr lang="en-US" sz="1400" dirty="0">
                  <a:solidFill>
                    <a:srgbClr val="1800FF"/>
                  </a:solidFill>
                  <a:latin typeface="Menlo Regular"/>
                  <a:cs typeface="Menlo Regular"/>
                </a:rPr>
                <a:t>input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(</a:t>
              </a:r>
              <a:r>
                <a:rPr lang="en-US" sz="1400" dirty="0">
                  <a:solidFill>
                    <a:srgbClr val="E800EB"/>
                  </a:solidFill>
                  <a:latin typeface="Menlo Regular"/>
                  <a:cs typeface="Menlo Regular"/>
                </a:rPr>
                <a:t>'</a:t>
              </a:r>
              <a:r>
                <a:rPr lang="en-US" sz="1400" dirty="0" err="1">
                  <a:solidFill>
                    <a:srgbClr val="E800EB"/>
                  </a:solidFill>
                  <a:latin typeface="Menlo Regular"/>
                  <a:cs typeface="Menlo Regular"/>
                </a:rPr>
                <a:t>Ingresa</a:t>
              </a:r>
              <a:r>
                <a:rPr lang="en-US" sz="1400" dirty="0">
                  <a:solidFill>
                    <a:srgbClr val="E800EB"/>
                  </a:solidFill>
                  <a:latin typeface="Menlo Regular"/>
                  <a:cs typeface="Menlo Regular"/>
                </a:rPr>
                <a:t> </a:t>
              </a:r>
              <a:r>
                <a:rPr lang="en-US" sz="1400" dirty="0" err="1">
                  <a:solidFill>
                    <a:srgbClr val="E800EB"/>
                  </a:solidFill>
                  <a:latin typeface="Menlo Regular"/>
                  <a:cs typeface="Menlo Regular"/>
                </a:rPr>
                <a:t>nombre</a:t>
              </a:r>
              <a:r>
                <a:rPr lang="en-US" sz="1400" dirty="0">
                  <a:solidFill>
                    <a:srgbClr val="E800EB"/>
                  </a:solidFill>
                  <a:latin typeface="Menlo Regular"/>
                  <a:cs typeface="Menlo Regular"/>
                </a:rPr>
                <a:t>:'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)</a:t>
              </a: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None/>
              </a:pPr>
              <a:r>
                <a:rPr lang="en-US" sz="1400" dirty="0" err="1">
                  <a:solidFill>
                    <a:schemeClr val="tx1"/>
                  </a:solidFill>
                  <a:latin typeface="Menlo Regular"/>
                  <a:cs typeface="Menlo Regular"/>
                </a:rPr>
                <a:t>saludo</a:t>
              </a:r>
              <a:r>
                <a:rPr lang="en-US" sz="1400" dirty="0">
                  <a:solidFill>
                    <a:srgbClr val="3366FF"/>
                  </a:solidFill>
                  <a:latin typeface="Menlo Regular"/>
                  <a:cs typeface="Menlo Regular"/>
                </a:rPr>
                <a:t> 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=</a:t>
              </a:r>
              <a:r>
                <a:rPr lang="en-US" sz="1400" dirty="0">
                  <a:solidFill>
                    <a:srgbClr val="3366FF"/>
                  </a:solidFill>
                  <a:latin typeface="Menlo Regular"/>
                  <a:cs typeface="Menlo Regular"/>
                </a:rPr>
                <a:t> </a:t>
              </a:r>
              <a:r>
                <a:rPr lang="en-US" sz="1400" dirty="0" err="1">
                  <a:solidFill>
                    <a:srgbClr val="1800FF"/>
                  </a:solidFill>
                  <a:latin typeface="Menlo Regular"/>
                  <a:cs typeface="Menlo Regular"/>
                </a:rPr>
                <a:t>holaMundo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(</a:t>
              </a:r>
              <a:r>
                <a:rPr lang="en-US" sz="1400" dirty="0" err="1">
                  <a:solidFill>
                    <a:schemeClr val="tx1"/>
                  </a:solidFill>
                  <a:latin typeface="Menlo Regular"/>
                  <a:cs typeface="Menlo Regular"/>
                </a:rPr>
                <a:t>usuario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)</a:t>
              </a:r>
            </a:p>
            <a:p>
              <a:pPr marL="0" indent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ts val="1100"/>
                <a:buNone/>
              </a:pPr>
              <a:r>
                <a:rPr lang="en-US" sz="1400" dirty="0">
                  <a:solidFill>
                    <a:srgbClr val="1800FF"/>
                  </a:solidFill>
                  <a:latin typeface="Menlo Regular"/>
                  <a:cs typeface="Menlo Regular"/>
                </a:rPr>
                <a:t>print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(</a:t>
              </a:r>
              <a:r>
                <a:rPr lang="en-US" sz="1400" dirty="0" err="1">
                  <a:solidFill>
                    <a:schemeClr val="tx1"/>
                  </a:solidFill>
                  <a:latin typeface="Menlo Regular"/>
                  <a:cs typeface="Menlo Regular"/>
                </a:rPr>
                <a:t>saludo</a:t>
              </a:r>
              <a:r>
                <a:rPr lang="en-US" sz="1400" dirty="0">
                  <a:solidFill>
                    <a:schemeClr val="tx1"/>
                  </a:solidFill>
                  <a:latin typeface="Menlo Regular"/>
                  <a:cs typeface="Menlo Regular"/>
                </a:rPr>
                <a:t>)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B58D15FA-6D50-1B44-80A0-D717BCAE9461}"/>
                </a:ext>
              </a:extLst>
            </p:cNvPr>
            <p:cNvSpPr txBox="1"/>
            <p:nvPr/>
          </p:nvSpPr>
          <p:spPr>
            <a:xfrm>
              <a:off x="5040904" y="3617872"/>
              <a:ext cx="3877064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CL" b="1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Envía y retorna valores</a:t>
              </a:r>
            </a:p>
          </p:txBody>
        </p: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4F0817AB-26E4-7C4D-979A-079E64FEAF4D}"/>
                </a:ext>
              </a:extLst>
            </p:cNvPr>
            <p:cNvGrpSpPr/>
            <p:nvPr/>
          </p:nvGrpSpPr>
          <p:grpSpPr>
            <a:xfrm>
              <a:off x="4367711" y="5587442"/>
              <a:ext cx="680506" cy="176005"/>
              <a:chOff x="5672891" y="1839532"/>
              <a:chExt cx="680506" cy="283457"/>
            </a:xfrm>
          </p:grpSpPr>
          <p:sp>
            <p:nvSpPr>
              <p:cNvPr id="31" name="Pentagon 13">
                <a:extLst>
                  <a:ext uri="{FF2B5EF4-FFF2-40B4-BE49-F238E27FC236}">
                    <a16:creationId xmlns:a16="http://schemas.microsoft.com/office/drawing/2014/main" id="{44267355-B887-D541-9121-1A5C2B4932F3}"/>
                  </a:ext>
                </a:extLst>
              </p:cNvPr>
              <p:cNvSpPr/>
              <p:nvPr/>
            </p:nvSpPr>
            <p:spPr>
              <a:xfrm>
                <a:off x="5672891" y="1839532"/>
                <a:ext cx="547827" cy="283455"/>
              </a:xfrm>
              <a:prstGeom prst="homePlate">
                <a:avLst>
                  <a:gd name="adj" fmla="val 37017"/>
                </a:avLst>
              </a:prstGeom>
              <a:pattFill prst="dkUpDiag">
                <a:fgClr>
                  <a:schemeClr val="accent2">
                    <a:lumMod val="75000"/>
                  </a:schemeClr>
                </a:fgClr>
                <a:bgClr>
                  <a:prstClr val="white"/>
                </a:bgClr>
              </a:patt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Chevron 14">
                <a:extLst>
                  <a:ext uri="{FF2B5EF4-FFF2-40B4-BE49-F238E27FC236}">
                    <a16:creationId xmlns:a16="http://schemas.microsoft.com/office/drawing/2014/main" id="{0FF1D8BC-AEFC-B84A-8531-C51E6FF7B4B5}"/>
                  </a:ext>
                </a:extLst>
              </p:cNvPr>
              <p:cNvSpPr/>
              <p:nvPr/>
            </p:nvSpPr>
            <p:spPr>
              <a:xfrm>
                <a:off x="6114254" y="1839533"/>
                <a:ext cx="239143" cy="283456"/>
              </a:xfrm>
              <a:prstGeom prst="chevron">
                <a:avLst>
                  <a:gd name="adj" fmla="val 34488"/>
                </a:avLst>
              </a:prstGeom>
              <a:solidFill>
                <a:schemeClr val="accent2">
                  <a:lumMod val="75000"/>
                </a:schemeClr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3" name="TextBox 14">
              <a:extLst>
                <a:ext uri="{FF2B5EF4-FFF2-40B4-BE49-F238E27FC236}">
                  <a16:creationId xmlns:a16="http://schemas.microsoft.com/office/drawing/2014/main" id="{29E48ADC-7048-324A-AE56-5D4E89D120B9}"/>
                </a:ext>
              </a:extLst>
            </p:cNvPr>
            <p:cNvSpPr txBox="1"/>
            <p:nvPr/>
          </p:nvSpPr>
          <p:spPr>
            <a:xfrm>
              <a:off x="4279892" y="5287822"/>
              <a:ext cx="10583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err="1">
                  <a:solidFill>
                    <a:srgbClr val="26A3E6"/>
                  </a:solidFill>
                  <a:latin typeface="Candara"/>
                  <a:cs typeface="Candara"/>
                </a:rPr>
                <a:t>llamado</a:t>
              </a:r>
              <a:endParaRPr lang="en-US" sz="1400" b="1" i="1" dirty="0">
                <a:solidFill>
                  <a:srgbClr val="26A3E6"/>
                </a:solidFill>
                <a:latin typeface="Candara"/>
                <a:cs typeface="Candar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64884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8EB98EC-2599-E346-973D-E61320701D7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18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2535ACC-C680-BA43-949E-180C462F23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B47A3A6-E8C4-8740-BFC5-293E06163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Resumen</a:t>
            </a:r>
          </a:p>
        </p:txBody>
      </p:sp>
      <p:sp>
        <p:nvSpPr>
          <p:cNvPr id="5" name="Shape 241">
            <a:extLst>
              <a:ext uri="{FF2B5EF4-FFF2-40B4-BE49-F238E27FC236}">
                <a16:creationId xmlns:a16="http://schemas.microsoft.com/office/drawing/2014/main" id="{1B676890-FDD9-E54C-AD3A-8E5A410D2A77}"/>
              </a:ext>
            </a:extLst>
          </p:cNvPr>
          <p:cNvSpPr txBox="1">
            <a:spLocks/>
          </p:cNvSpPr>
          <p:nvPr/>
        </p:nvSpPr>
        <p:spPr>
          <a:xfrm>
            <a:off x="659516" y="1518677"/>
            <a:ext cx="3716130" cy="1648657"/>
          </a:xfrm>
          <a:prstGeom prst="rect">
            <a:avLst/>
          </a:prstGeom>
          <a:noFill/>
          <a:ln>
            <a:solidFill>
              <a:srgbClr val="60B9E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400" dirty="0">
              <a:solidFill>
                <a:schemeClr val="tx1"/>
              </a:solidFill>
              <a:latin typeface="Menlo Regular"/>
              <a:cs typeface="Menlo Regular"/>
            </a:endParaRPr>
          </a:p>
        </p:txBody>
      </p:sp>
      <p:sp>
        <p:nvSpPr>
          <p:cNvPr id="6" name="Shape 241">
            <a:extLst>
              <a:ext uri="{FF2B5EF4-FFF2-40B4-BE49-F238E27FC236}">
                <a16:creationId xmlns:a16="http://schemas.microsoft.com/office/drawing/2014/main" id="{3FB37FCE-4F6F-FC4C-870F-A6E9F4883622}"/>
              </a:ext>
            </a:extLst>
          </p:cNvPr>
          <p:cNvSpPr txBox="1">
            <a:spLocks/>
          </p:cNvSpPr>
          <p:nvPr/>
        </p:nvSpPr>
        <p:spPr>
          <a:xfrm>
            <a:off x="4748465" y="1518677"/>
            <a:ext cx="3877064" cy="1648657"/>
          </a:xfrm>
          <a:prstGeom prst="rect">
            <a:avLst/>
          </a:prstGeom>
          <a:noFill/>
          <a:ln>
            <a:solidFill>
              <a:srgbClr val="60B9E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endParaRPr lang="en-US" sz="1200" dirty="0">
              <a:solidFill>
                <a:schemeClr val="tx1"/>
              </a:solidFill>
              <a:latin typeface="Menlo Regular"/>
              <a:cs typeface="Menlo Regular"/>
            </a:endParaRPr>
          </a:p>
        </p:txBody>
      </p:sp>
      <p:sp>
        <p:nvSpPr>
          <p:cNvPr id="7" name="Shape 241">
            <a:extLst>
              <a:ext uri="{FF2B5EF4-FFF2-40B4-BE49-F238E27FC236}">
                <a16:creationId xmlns:a16="http://schemas.microsoft.com/office/drawing/2014/main" id="{96545DD3-23FB-D14A-942C-05E3A8BE301D}"/>
              </a:ext>
            </a:extLst>
          </p:cNvPr>
          <p:cNvSpPr txBox="1">
            <a:spLocks/>
          </p:cNvSpPr>
          <p:nvPr/>
        </p:nvSpPr>
        <p:spPr>
          <a:xfrm>
            <a:off x="659515" y="3960519"/>
            <a:ext cx="3716129" cy="2119046"/>
          </a:xfrm>
          <a:prstGeom prst="rect">
            <a:avLst/>
          </a:prstGeom>
          <a:noFill/>
          <a:ln>
            <a:solidFill>
              <a:srgbClr val="60B9E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endParaRPr lang="en-US" sz="1200" dirty="0">
              <a:solidFill>
                <a:schemeClr val="tx1"/>
              </a:solidFill>
              <a:latin typeface="Menlo Regular"/>
              <a:cs typeface="Menlo Regular"/>
            </a:endParaRPr>
          </a:p>
        </p:txBody>
      </p:sp>
      <p:sp>
        <p:nvSpPr>
          <p:cNvPr id="8" name="Shape 241">
            <a:extLst>
              <a:ext uri="{FF2B5EF4-FFF2-40B4-BE49-F238E27FC236}">
                <a16:creationId xmlns:a16="http://schemas.microsoft.com/office/drawing/2014/main" id="{C003A35D-C95C-5E41-9D10-4CC4E1DCBCEE}"/>
              </a:ext>
            </a:extLst>
          </p:cNvPr>
          <p:cNvSpPr txBox="1">
            <a:spLocks/>
          </p:cNvSpPr>
          <p:nvPr/>
        </p:nvSpPr>
        <p:spPr>
          <a:xfrm>
            <a:off x="4748466" y="3960519"/>
            <a:ext cx="3877064" cy="2119046"/>
          </a:xfrm>
          <a:prstGeom prst="rect">
            <a:avLst/>
          </a:prstGeom>
          <a:noFill/>
          <a:ln>
            <a:solidFill>
              <a:srgbClr val="60B9E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400" dirty="0">
              <a:solidFill>
                <a:schemeClr val="tx1"/>
              </a:solidFill>
              <a:latin typeface="Menlo Regular"/>
              <a:cs typeface="Menlo Regular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AC52EB3-1F37-B943-A1F2-25709780CDB1}"/>
              </a:ext>
            </a:extLst>
          </p:cNvPr>
          <p:cNvSpPr txBox="1"/>
          <p:nvPr/>
        </p:nvSpPr>
        <p:spPr>
          <a:xfrm>
            <a:off x="659516" y="1167055"/>
            <a:ext cx="3721788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L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retorna ningún valor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14C2B8-E3E2-9443-A753-63C4C04693EF}"/>
              </a:ext>
            </a:extLst>
          </p:cNvPr>
          <p:cNvSpPr txBox="1"/>
          <p:nvPr/>
        </p:nvSpPr>
        <p:spPr>
          <a:xfrm>
            <a:off x="4742807" y="1167054"/>
            <a:ext cx="387706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L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Recibe un parámetro de entrada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464F5A7-697F-874E-9961-43DCD2037529}"/>
              </a:ext>
            </a:extLst>
          </p:cNvPr>
          <p:cNvSpPr txBox="1"/>
          <p:nvPr/>
        </p:nvSpPr>
        <p:spPr>
          <a:xfrm>
            <a:off x="659516" y="3591187"/>
            <a:ext cx="3721788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CL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Recibe varios parámetros de entrada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237E092-C4C6-D649-AF85-73CB4211A3D4}"/>
              </a:ext>
            </a:extLst>
          </p:cNvPr>
          <p:cNvSpPr txBox="1"/>
          <p:nvPr/>
        </p:nvSpPr>
        <p:spPr>
          <a:xfrm>
            <a:off x="4748465" y="3617872"/>
            <a:ext cx="387140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L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Envía y retorna valores</a:t>
            </a: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BB3925F7-DB51-B147-AAC9-0E5F6E69CC12}"/>
              </a:ext>
            </a:extLst>
          </p:cNvPr>
          <p:cNvSpPr/>
          <p:nvPr/>
        </p:nvSpPr>
        <p:spPr>
          <a:xfrm>
            <a:off x="6119316" y="2034709"/>
            <a:ext cx="1061313" cy="592223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6350" prstMaterial="softEdge">
            <a:extrusionClr>
              <a:srgbClr val="6699FF"/>
            </a:extrusionClr>
            <a:contourClr>
              <a:schemeClr val="accent1">
                <a:lumMod val="60000"/>
                <a:lumOff val="40000"/>
              </a:schemeClr>
            </a:contourClr>
          </a:sp3d>
        </p:spPr>
        <p:txBody>
          <a:bodyPr anchor="ctr">
            <a:flatTx/>
          </a:bodyPr>
          <a:lstStyle/>
          <a:p>
            <a:pPr algn="ctr">
              <a:defRPr/>
            </a:pPr>
            <a:r>
              <a:rPr lang="es-ES_tradnl" sz="1400" dirty="0">
                <a:latin typeface="Myriad Pro" panose="020B0503030403020204" pitchFamily="34" charset="0"/>
                <a:cs typeface="Tekton Pro Bold" charset="0"/>
              </a:rPr>
              <a:t>“mostrar”</a:t>
            </a:r>
          </a:p>
        </p:txBody>
      </p:sp>
      <p:sp>
        <p:nvSpPr>
          <p:cNvPr id="25" name="AutoShape 24">
            <a:extLst>
              <a:ext uri="{FF2B5EF4-FFF2-40B4-BE49-F238E27FC236}">
                <a16:creationId xmlns:a16="http://schemas.microsoft.com/office/drawing/2014/main" id="{D1463708-5027-5D4F-AA9C-AA362517E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2518" y="1844228"/>
            <a:ext cx="858518" cy="1028165"/>
          </a:xfrm>
          <a:prstGeom prst="flowChartProcess">
            <a:avLst/>
          </a:prstGeom>
          <a:pattFill prst="dotGrid">
            <a:fgClr>
              <a:srgbClr val="3399FF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" name="Group 26">
            <a:extLst>
              <a:ext uri="{FF2B5EF4-FFF2-40B4-BE49-F238E27FC236}">
                <a16:creationId xmlns:a16="http://schemas.microsoft.com/office/drawing/2014/main" id="{318B2F81-1923-384B-B3ED-92235A2CD8D3}"/>
              </a:ext>
            </a:extLst>
          </p:cNvPr>
          <p:cNvGrpSpPr>
            <a:grpSpLocks/>
          </p:cNvGrpSpPr>
          <p:nvPr/>
        </p:nvGrpSpPr>
        <p:grpSpPr bwMode="auto">
          <a:xfrm>
            <a:off x="5658013" y="1823665"/>
            <a:ext cx="473984" cy="1005546"/>
            <a:chOff x="1436" y="2615"/>
            <a:chExt cx="557" cy="978"/>
          </a:xfrm>
        </p:grpSpPr>
        <p:sp>
          <p:nvSpPr>
            <p:cNvPr id="27" name="AutoShape 20">
              <a:extLst>
                <a:ext uri="{FF2B5EF4-FFF2-40B4-BE49-F238E27FC236}">
                  <a16:creationId xmlns:a16="http://schemas.microsoft.com/office/drawing/2014/main" id="{66358E20-0131-7945-950C-9409A3F66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1">
              <a:extLst>
                <a:ext uri="{FF2B5EF4-FFF2-40B4-BE49-F238E27FC236}">
                  <a16:creationId xmlns:a16="http://schemas.microsoft.com/office/drawing/2014/main" id="{A0E9CC9C-6C7E-6A46-AAF5-6C9DD3E52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7" y="3104"/>
              <a:ext cx="366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" name="TextBox 16">
            <a:extLst>
              <a:ext uri="{FF2B5EF4-FFF2-40B4-BE49-F238E27FC236}">
                <a16:creationId xmlns:a16="http://schemas.microsoft.com/office/drawing/2014/main" id="{F019E97B-C288-C644-8C70-76D54B10C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2519" y="2135262"/>
            <a:ext cx="848002" cy="338554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dirty="0">
                <a:latin typeface="Myriad Pro" panose="020B0503030403020204" pitchFamily="34" charset="0"/>
                <a:cs typeface="Tekton Pro Bold" charset="0"/>
              </a:rPr>
              <a:t>Entrada</a:t>
            </a:r>
          </a:p>
        </p:txBody>
      </p:sp>
      <p:sp>
        <p:nvSpPr>
          <p:cNvPr id="34" name="Rectangle 4">
            <a:extLst>
              <a:ext uri="{FF2B5EF4-FFF2-40B4-BE49-F238E27FC236}">
                <a16:creationId xmlns:a16="http://schemas.microsoft.com/office/drawing/2014/main" id="{A846FF0A-395C-C041-AE56-B6FDA18EAB81}"/>
              </a:ext>
            </a:extLst>
          </p:cNvPr>
          <p:cNvSpPr/>
          <p:nvPr/>
        </p:nvSpPr>
        <p:spPr>
          <a:xfrm>
            <a:off x="6119316" y="4749921"/>
            <a:ext cx="1061313" cy="592223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6350" prstMaterial="softEdge">
            <a:extrusionClr>
              <a:srgbClr val="6699FF"/>
            </a:extrusionClr>
            <a:contourClr>
              <a:schemeClr val="accent1">
                <a:lumMod val="60000"/>
                <a:lumOff val="40000"/>
              </a:schemeClr>
            </a:contourClr>
          </a:sp3d>
        </p:spPr>
        <p:txBody>
          <a:bodyPr anchor="ctr">
            <a:flatTx/>
          </a:bodyPr>
          <a:lstStyle/>
          <a:p>
            <a:pPr algn="ctr">
              <a:defRPr/>
            </a:pPr>
            <a:r>
              <a:rPr lang="es-ES_tradnl" sz="1400" dirty="0">
                <a:latin typeface="Myriad Pro" panose="020B0503030403020204" pitchFamily="34" charset="0"/>
                <a:cs typeface="Tekton Pro Bold" charset="0"/>
              </a:rPr>
              <a:t>“mostrar”</a:t>
            </a:r>
          </a:p>
        </p:txBody>
      </p:sp>
      <p:sp>
        <p:nvSpPr>
          <p:cNvPr id="35" name="AutoShape 24">
            <a:extLst>
              <a:ext uri="{FF2B5EF4-FFF2-40B4-BE49-F238E27FC236}">
                <a16:creationId xmlns:a16="http://schemas.microsoft.com/office/drawing/2014/main" id="{6236CE80-DC4C-9A42-9E19-816C8B6F9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3987" y="4559440"/>
            <a:ext cx="741307" cy="1028165"/>
          </a:xfrm>
          <a:prstGeom prst="flowChartProcess">
            <a:avLst/>
          </a:prstGeom>
          <a:pattFill prst="dotGrid">
            <a:fgClr>
              <a:srgbClr val="3399FF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6" name="Group 26">
            <a:extLst>
              <a:ext uri="{FF2B5EF4-FFF2-40B4-BE49-F238E27FC236}">
                <a16:creationId xmlns:a16="http://schemas.microsoft.com/office/drawing/2014/main" id="{55F81D8E-D93E-DE44-9C15-D586F41E2E6D}"/>
              </a:ext>
            </a:extLst>
          </p:cNvPr>
          <p:cNvGrpSpPr>
            <a:grpSpLocks/>
          </p:cNvGrpSpPr>
          <p:nvPr/>
        </p:nvGrpSpPr>
        <p:grpSpPr bwMode="auto">
          <a:xfrm>
            <a:off x="5658013" y="4538877"/>
            <a:ext cx="473984" cy="1005546"/>
            <a:chOff x="1436" y="2615"/>
            <a:chExt cx="557" cy="978"/>
          </a:xfrm>
        </p:grpSpPr>
        <p:sp>
          <p:nvSpPr>
            <p:cNvPr id="37" name="AutoShape 20">
              <a:extLst>
                <a:ext uri="{FF2B5EF4-FFF2-40B4-BE49-F238E27FC236}">
                  <a16:creationId xmlns:a16="http://schemas.microsoft.com/office/drawing/2014/main" id="{13ADC23F-9C7F-8B48-BA60-5DA3475E1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Line 21">
              <a:extLst>
                <a:ext uri="{FF2B5EF4-FFF2-40B4-BE49-F238E27FC236}">
                  <a16:creationId xmlns:a16="http://schemas.microsoft.com/office/drawing/2014/main" id="{A175DB1E-2E44-FA45-9E15-F5753DC205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7" y="3104"/>
              <a:ext cx="366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" name="TextBox 16">
            <a:extLst>
              <a:ext uri="{FF2B5EF4-FFF2-40B4-BE49-F238E27FC236}">
                <a16:creationId xmlns:a16="http://schemas.microsoft.com/office/drawing/2014/main" id="{D64FC13A-9C6D-1E4D-96D1-E3A9C5227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4537" y="4850474"/>
            <a:ext cx="851321" cy="338554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dirty="0">
                <a:latin typeface="Myriad Pro" panose="020B0503030403020204" pitchFamily="34" charset="0"/>
                <a:cs typeface="Tekton Pro Bold" charset="0"/>
              </a:rPr>
              <a:t>Entrada</a:t>
            </a:r>
          </a:p>
        </p:txBody>
      </p:sp>
      <p:sp>
        <p:nvSpPr>
          <p:cNvPr id="40" name="AutoShape 25">
            <a:extLst>
              <a:ext uri="{FF2B5EF4-FFF2-40B4-BE49-F238E27FC236}">
                <a16:creationId xmlns:a16="http://schemas.microsoft.com/office/drawing/2014/main" id="{B064DAE4-571B-E545-84DB-89F93758C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2136" y="4538877"/>
            <a:ext cx="877025" cy="1028165"/>
          </a:xfrm>
          <a:prstGeom prst="flowChartProcess">
            <a:avLst/>
          </a:prstGeom>
          <a:pattFill prst="dotGrid">
            <a:fgClr>
              <a:srgbClr val="3399FF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23">
            <a:extLst>
              <a:ext uri="{FF2B5EF4-FFF2-40B4-BE49-F238E27FC236}">
                <a16:creationId xmlns:a16="http://schemas.microsoft.com/office/drawing/2014/main" id="{89BC7182-FC68-974B-9313-E83649F48B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226856" y="5040621"/>
            <a:ext cx="376308" cy="0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TextBox 17">
            <a:extLst>
              <a:ext uri="{FF2B5EF4-FFF2-40B4-BE49-F238E27FC236}">
                <a16:creationId xmlns:a16="http://schemas.microsoft.com/office/drawing/2014/main" id="{36061A93-EE88-1445-B80E-25F13335D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4939" y="4829911"/>
            <a:ext cx="858517" cy="36933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>
                <a:latin typeface="Myriad Pro" panose="020B0503030403020204" pitchFamily="34" charset="0"/>
                <a:cs typeface="Tekton Pro Bold" charset="0"/>
              </a:rPr>
              <a:t>Salida</a:t>
            </a:r>
          </a:p>
        </p:txBody>
      </p:sp>
      <p:sp>
        <p:nvSpPr>
          <p:cNvPr id="43" name="Rectangle 4">
            <a:extLst>
              <a:ext uri="{FF2B5EF4-FFF2-40B4-BE49-F238E27FC236}">
                <a16:creationId xmlns:a16="http://schemas.microsoft.com/office/drawing/2014/main" id="{53052951-C8B6-F54E-8A73-8D8C2434265A}"/>
              </a:ext>
            </a:extLst>
          </p:cNvPr>
          <p:cNvSpPr/>
          <p:nvPr/>
        </p:nvSpPr>
        <p:spPr>
          <a:xfrm>
            <a:off x="2116738" y="4663690"/>
            <a:ext cx="1061313" cy="592223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6350" prstMaterial="softEdge">
            <a:extrusionClr>
              <a:srgbClr val="6699FF"/>
            </a:extrusionClr>
            <a:contourClr>
              <a:schemeClr val="accent1">
                <a:lumMod val="60000"/>
                <a:lumOff val="40000"/>
              </a:schemeClr>
            </a:contourClr>
          </a:sp3d>
        </p:spPr>
        <p:txBody>
          <a:bodyPr anchor="ctr">
            <a:flatTx/>
          </a:bodyPr>
          <a:lstStyle/>
          <a:p>
            <a:pPr algn="ctr">
              <a:defRPr/>
            </a:pPr>
            <a:r>
              <a:rPr lang="es-ES_tradnl" sz="1400" dirty="0">
                <a:latin typeface="Myriad Pro" panose="020B0503030403020204" pitchFamily="34" charset="0"/>
                <a:cs typeface="Tekton Pro Bold" charset="0"/>
              </a:rPr>
              <a:t>“mostrar”</a:t>
            </a:r>
          </a:p>
        </p:txBody>
      </p:sp>
      <p:sp>
        <p:nvSpPr>
          <p:cNvPr id="44" name="AutoShape 24">
            <a:extLst>
              <a:ext uri="{FF2B5EF4-FFF2-40B4-BE49-F238E27FC236}">
                <a16:creationId xmlns:a16="http://schemas.microsoft.com/office/drawing/2014/main" id="{84CBA2EB-6544-6A4B-8999-E66A3EAFF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265" y="4473209"/>
            <a:ext cx="942827" cy="1028165"/>
          </a:xfrm>
          <a:prstGeom prst="flowChartProcess">
            <a:avLst/>
          </a:prstGeom>
          <a:pattFill prst="dotGrid">
            <a:fgClr>
              <a:srgbClr val="3399FF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5" name="Group 26">
            <a:extLst>
              <a:ext uri="{FF2B5EF4-FFF2-40B4-BE49-F238E27FC236}">
                <a16:creationId xmlns:a16="http://schemas.microsoft.com/office/drawing/2014/main" id="{7091FD11-C7B5-954B-9705-D43BAA05C704}"/>
              </a:ext>
            </a:extLst>
          </p:cNvPr>
          <p:cNvGrpSpPr>
            <a:grpSpLocks/>
          </p:cNvGrpSpPr>
          <p:nvPr/>
        </p:nvGrpSpPr>
        <p:grpSpPr bwMode="auto">
          <a:xfrm>
            <a:off x="1635557" y="4452646"/>
            <a:ext cx="473984" cy="1005546"/>
            <a:chOff x="1436" y="2615"/>
            <a:chExt cx="557" cy="978"/>
          </a:xfrm>
        </p:grpSpPr>
        <p:sp>
          <p:nvSpPr>
            <p:cNvPr id="46" name="AutoShape 20">
              <a:extLst>
                <a:ext uri="{FF2B5EF4-FFF2-40B4-BE49-F238E27FC236}">
                  <a16:creationId xmlns:a16="http://schemas.microsoft.com/office/drawing/2014/main" id="{B12F45EE-5AF6-6248-AAB0-683CA021A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21">
              <a:extLst>
                <a:ext uri="{FF2B5EF4-FFF2-40B4-BE49-F238E27FC236}">
                  <a16:creationId xmlns:a16="http://schemas.microsoft.com/office/drawing/2014/main" id="{331FD7F4-3E5F-5A4C-9FC0-458BEB94C6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7" y="3104"/>
              <a:ext cx="366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8" name="TextBox 16">
            <a:extLst>
              <a:ext uri="{FF2B5EF4-FFF2-40B4-BE49-F238E27FC236}">
                <a16:creationId xmlns:a16="http://schemas.microsoft.com/office/drawing/2014/main" id="{B87B4028-35D2-A646-BA2D-9DF23B0AA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657" y="4493204"/>
            <a:ext cx="848002" cy="26161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050" dirty="0">
                <a:latin typeface="Myriad Pro" panose="020B0503030403020204" pitchFamily="34" charset="0"/>
                <a:cs typeface="Tekton Pro Bold" charset="0"/>
              </a:rPr>
              <a:t>Entrada_1</a:t>
            </a:r>
          </a:p>
        </p:txBody>
      </p:sp>
      <p:sp>
        <p:nvSpPr>
          <p:cNvPr id="49" name="TextBox 16">
            <a:extLst>
              <a:ext uri="{FF2B5EF4-FFF2-40B4-BE49-F238E27FC236}">
                <a16:creationId xmlns:a16="http://schemas.microsoft.com/office/drawing/2014/main" id="{4CAE93D0-84A1-4940-83E1-FF2AC0D66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657" y="4769026"/>
            <a:ext cx="848002" cy="26161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050" dirty="0">
                <a:latin typeface="Myriad Pro" panose="020B0503030403020204" pitchFamily="34" charset="0"/>
                <a:cs typeface="Tekton Pro Bold" charset="0"/>
              </a:rPr>
              <a:t>Entrada_2</a:t>
            </a:r>
          </a:p>
        </p:txBody>
      </p:sp>
      <p:sp>
        <p:nvSpPr>
          <p:cNvPr id="50" name="Rectangle 4">
            <a:extLst>
              <a:ext uri="{FF2B5EF4-FFF2-40B4-BE49-F238E27FC236}">
                <a16:creationId xmlns:a16="http://schemas.microsoft.com/office/drawing/2014/main" id="{F6123B4E-7496-7C41-A96E-C7A833C1E86D}"/>
              </a:ext>
            </a:extLst>
          </p:cNvPr>
          <p:cNvSpPr/>
          <p:nvPr/>
        </p:nvSpPr>
        <p:spPr>
          <a:xfrm>
            <a:off x="2116738" y="2046893"/>
            <a:ext cx="1061313" cy="592223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6350" prstMaterial="softEdge">
            <a:extrusionClr>
              <a:srgbClr val="6699FF"/>
            </a:extrusionClr>
            <a:contourClr>
              <a:schemeClr val="accent1">
                <a:lumMod val="60000"/>
                <a:lumOff val="40000"/>
              </a:schemeClr>
            </a:contourClr>
          </a:sp3d>
        </p:spPr>
        <p:txBody>
          <a:bodyPr anchor="ctr">
            <a:flatTx/>
          </a:bodyPr>
          <a:lstStyle/>
          <a:p>
            <a:pPr algn="ctr">
              <a:defRPr/>
            </a:pPr>
            <a:r>
              <a:rPr lang="es-ES_tradnl" sz="1400" dirty="0">
                <a:latin typeface="Myriad Pro" panose="020B0503030403020204" pitchFamily="34" charset="0"/>
                <a:cs typeface="Tekton Pro Bold" charset="0"/>
              </a:rPr>
              <a:t>“mostrar”</a:t>
            </a:r>
          </a:p>
        </p:txBody>
      </p:sp>
      <p:sp>
        <p:nvSpPr>
          <p:cNvPr id="51" name="TextBox 16">
            <a:extLst>
              <a:ext uri="{FF2B5EF4-FFF2-40B4-BE49-F238E27FC236}">
                <a16:creationId xmlns:a16="http://schemas.microsoft.com/office/drawing/2014/main" id="{793B4E68-AA38-6448-98BD-A2BC9F07C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1" y="5174618"/>
            <a:ext cx="848002" cy="26161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050" dirty="0" err="1">
                <a:latin typeface="Myriad Pro" panose="020B0503030403020204" pitchFamily="34" charset="0"/>
                <a:cs typeface="Tekton Pro Bold" charset="0"/>
              </a:rPr>
              <a:t>Entrada_</a:t>
            </a:r>
            <a:r>
              <a:rPr lang="en-US" sz="1050" i="1" dirty="0" err="1">
                <a:latin typeface="Myriad Pro" panose="020B0503030403020204" pitchFamily="34" charset="0"/>
                <a:cs typeface="Tekton Pro Bold" charset="0"/>
              </a:rPr>
              <a:t>n</a:t>
            </a:r>
            <a:endParaRPr lang="en-US" sz="1050" i="1" dirty="0">
              <a:latin typeface="Myriad Pro" panose="020B0503030403020204" pitchFamily="34" charset="0"/>
              <a:cs typeface="Tekton Pro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24568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EFA75FF-DA94-2A48-AD03-DFD98BB56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347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5FD7CB8-E3F9-3B40-91AE-C746452AED8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20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3FC3C40-5DDC-3F4B-99CC-5D4A90A32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827088" y="1557338"/>
            <a:ext cx="3051175" cy="2541587"/>
          </a:xfrm>
          <a:prstGeom prst="rect">
            <a:avLst/>
          </a:prstGeom>
        </p:spPr>
        <p:txBody>
          <a:bodyPr wrap="none"/>
          <a:lstStyle/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Estructuras de control</a:t>
            </a:r>
          </a:p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Listas</a:t>
            </a:r>
          </a:p>
          <a:p>
            <a:pPr>
              <a:defRPr sz="2000"/>
            </a:pPr>
            <a:r>
              <a:rPr lang="es-ES_tradnl" dirty="0">
                <a:solidFill>
                  <a:srgbClr val="BFBFBF"/>
                </a:solidFill>
              </a:rPr>
              <a:t>Funciones integradas</a:t>
            </a:r>
          </a:p>
          <a:p>
            <a:pPr>
              <a:defRPr sz="2000"/>
            </a:pPr>
            <a:r>
              <a:rPr lang="es-ES_tradnl" dirty="0"/>
              <a:t>Funciones</a:t>
            </a:r>
          </a:p>
          <a:p>
            <a:pPr lvl="1">
              <a:defRPr sz="2000"/>
            </a:pPr>
            <a:endParaRPr lang="es-ES_tradnl" dirty="0"/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A7662AD9-286E-5F4F-924A-D1F0EA1F92B0}"/>
              </a:ext>
            </a:extLst>
          </p:cNvPr>
          <p:cNvSpPr txBox="1"/>
          <p:nvPr/>
        </p:nvSpPr>
        <p:spPr>
          <a:xfrm>
            <a:off x="1800225" y="3130149"/>
            <a:ext cx="34655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Definición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Scope de variables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Paso de parámetros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Ejemplos y ejercicios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Manejo de excepciones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89298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BF94C60-E13C-E74A-A199-4814F7E60B6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F02E872-50A7-F24F-AC1B-595278816D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2175613-D5AC-794F-BD3E-2ABB8D3B2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Scope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8030FA5-6B54-A74E-8BA3-E423E32A4BAE}"/>
              </a:ext>
            </a:extLst>
          </p:cNvPr>
          <p:cNvSpPr/>
          <p:nvPr/>
        </p:nvSpPr>
        <p:spPr>
          <a:xfrm>
            <a:off x="1800224" y="1670050"/>
            <a:ext cx="64704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lang="en-US" sz="1800" dirty="0">
                <a:latin typeface="Calibri"/>
                <a:cs typeface="Calibri"/>
              </a:rPr>
              <a:t>Las variables </a:t>
            </a:r>
            <a:r>
              <a:rPr lang="en-US" sz="1800" dirty="0" err="1">
                <a:latin typeface="Calibri"/>
                <a:cs typeface="Calibri"/>
              </a:rPr>
              <a:t>tiene</a:t>
            </a:r>
            <a:r>
              <a:rPr lang="en-US" dirty="0" err="1"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un </a:t>
            </a:r>
            <a:r>
              <a:rPr lang="en-US" dirty="0" err="1">
                <a:latin typeface="Calibri"/>
                <a:cs typeface="Calibri"/>
              </a:rPr>
              <a:t>determinado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alcance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según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donde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éstas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sean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creadas</a:t>
            </a:r>
            <a:r>
              <a:rPr lang="en-US" dirty="0">
                <a:latin typeface="Calibri"/>
                <a:cs typeface="Calibri"/>
              </a:rPr>
              <a:t> y </a:t>
            </a:r>
            <a:r>
              <a:rPr lang="en-US" dirty="0" err="1">
                <a:latin typeface="Calibri"/>
                <a:cs typeface="Calibri"/>
              </a:rPr>
              <a:t>empleadas</a:t>
            </a:r>
            <a:r>
              <a:rPr lang="en-US" dirty="0">
                <a:latin typeface="Calibri"/>
                <a:cs typeface="Calibri"/>
              </a:rPr>
              <a:t>. </a:t>
            </a:r>
          </a:p>
          <a:p>
            <a:pPr marL="0" indent="0"/>
            <a:endParaRPr lang="en-US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Las variables que son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creadas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dentro de una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función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, solo “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existen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”,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mientras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el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programa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se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encuentre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dentro de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ésta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. </a:t>
            </a:r>
            <a:endParaRPr lang="en-US"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/>
            <a:endParaRPr lang="en-US" sz="1800" dirty="0">
              <a:latin typeface="Calibri"/>
              <a:cs typeface="Calibri"/>
            </a:endParaRP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3EF8B9DE-9900-B541-B926-325593BF4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952" y="1661819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4EBA270-4D55-B54C-969B-9907E5A8D61A}"/>
              </a:ext>
            </a:extLst>
          </p:cNvPr>
          <p:cNvSpPr/>
          <p:nvPr/>
        </p:nvSpPr>
        <p:spPr>
          <a:xfrm>
            <a:off x="1795061" y="3270421"/>
            <a:ext cx="5088624" cy="2308324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6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 = </a:t>
            </a:r>
            <a:r>
              <a:rPr lang="es-CL" sz="1600" dirty="0">
                <a:solidFill>
                  <a:srgbClr val="098658"/>
                </a:solidFill>
                <a:latin typeface="Menlo" panose="020B0609030804020204" pitchFamily="49" charset="0"/>
              </a:rPr>
              <a:t>21</a:t>
            </a:r>
            <a:endParaRPr lang="es-CL" sz="16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b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6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6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6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 = num+</a:t>
            </a:r>
            <a:r>
              <a:rPr lang="es-CL" sz="1600" dirty="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endParaRPr lang="es-CL" sz="16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6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Menlo" panose="020B0609030804020204" pitchFamily="49" charset="0"/>
              </a:rPr>
              <a:t>'dentro de la función'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, num)</a:t>
            </a:r>
          </a:p>
          <a:p>
            <a:r>
              <a:rPr lang="es-CL" sz="1600" dirty="0">
                <a:solidFill>
                  <a:srgbClr val="0000FF"/>
                </a:solidFill>
                <a:latin typeface="Menlo" panose="020B0609030804020204" pitchFamily="49" charset="0"/>
              </a:rPr>
              <a:t>   return</a:t>
            </a:r>
            <a:endParaRPr lang="es-CL" sz="16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b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6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(num)</a:t>
            </a:r>
          </a:p>
          <a:p>
            <a:r>
              <a:rPr lang="es-CL" sz="16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Menlo" panose="020B0609030804020204" pitchFamily="49" charset="0"/>
              </a:rPr>
              <a:t>'fuera de la funcion'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, num)</a:t>
            </a:r>
            <a:endParaRPr lang="es-CL" sz="1600" b="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pic>
        <p:nvPicPr>
          <p:cNvPr id="8" name="Picture 17" descr="danger.png">
            <a:extLst>
              <a:ext uri="{FF2B5EF4-FFF2-40B4-BE49-F238E27FC236}">
                <a16:creationId xmlns:a16="http://schemas.microsoft.com/office/drawing/2014/main" id="{7323F24A-3835-C00A-B65A-614010C60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542" y="2485148"/>
            <a:ext cx="438461" cy="43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21296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 Veces Me Acuerdo Que Lo Q Pasa En Las Vegas Se Queda En Las Vegas Luego  Me Acuerdo Q No Voy A Ir Y Se Me Pasa - Meme De La">
            <a:extLst>
              <a:ext uri="{FF2B5EF4-FFF2-40B4-BE49-F238E27FC236}">
                <a16:creationId xmlns:a16="http://schemas.microsoft.com/office/drawing/2014/main" id="{EF22C44A-568F-674B-932A-D59CABF85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779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62FBA88-6C87-AD46-AA7C-9608AC67A8B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8D9A08-2D9A-6B4A-9F3E-DF9363DD7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003A9E-E49C-304F-9D81-78564FA1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Scope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191B290-655E-A447-85A0-71A356B9EBDB}"/>
              </a:ext>
            </a:extLst>
          </p:cNvPr>
          <p:cNvSpPr/>
          <p:nvPr/>
        </p:nvSpPr>
        <p:spPr>
          <a:xfrm>
            <a:off x="601672" y="1221818"/>
            <a:ext cx="4288828" cy="203132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= </a:t>
            </a:r>
            <a:r>
              <a:rPr lang="es-CL" sz="1400" dirty="0">
                <a:solidFill>
                  <a:srgbClr val="098658"/>
                </a:solidFill>
                <a:latin typeface="Menlo" panose="020B0609030804020204" pitchFamily="49" charset="0"/>
              </a:rPr>
              <a:t>21</a:t>
            </a:r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def mifuncion(num):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= num+1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print('dentro de la función', 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return</a:t>
            </a:r>
          </a:p>
          <a:p>
            <a:b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mifuncion(num)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print('fuera de la funcion', num)</a:t>
            </a:r>
            <a:endParaRPr lang="es-CL" sz="1400" b="0" dirty="0">
              <a:solidFill>
                <a:schemeClr val="bg1">
                  <a:lumMod val="65000"/>
                </a:schemeClr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720F9BB-937B-0144-A600-F92D5E507475}"/>
              </a:ext>
            </a:extLst>
          </p:cNvPr>
          <p:cNvSpPr/>
          <p:nvPr/>
        </p:nvSpPr>
        <p:spPr>
          <a:xfrm>
            <a:off x="5188449" y="1221818"/>
            <a:ext cx="3005813" cy="20313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BF714BB3-9B17-2A4D-B26C-5896C69A7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A0F41C58-6FB5-FE42-A217-A0C9ABFC7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80382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208B2340-D758-284A-B15E-EEB33E3E2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220706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 Box 15">
            <a:extLst>
              <a:ext uri="{FF2B5EF4-FFF2-40B4-BE49-F238E27FC236}">
                <a16:creationId xmlns:a16="http://schemas.microsoft.com/office/drawing/2014/main" id="{6F3E83D1-E8A8-2846-BFBB-6F6E494EA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637589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 Box 15">
            <a:extLst>
              <a:ext uri="{FF2B5EF4-FFF2-40B4-BE49-F238E27FC236}">
                <a16:creationId xmlns:a16="http://schemas.microsoft.com/office/drawing/2014/main" id="{B0DC6421-DD38-1945-A624-640B19B1A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BE660401-F68E-B74A-A78B-FFFAC5A01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D1F4D9D8-90C6-5249-88C1-AB4BD07B8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2221725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26E1A9AD-B260-BA42-89D0-98CD886EA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472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8" name="Text Box 15">
            <a:extLst>
              <a:ext uri="{FF2B5EF4-FFF2-40B4-BE49-F238E27FC236}">
                <a16:creationId xmlns:a16="http://schemas.microsoft.com/office/drawing/2014/main" id="{C5B22BCA-9CB8-E74F-A739-1A6FC7544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Text Box 15">
            <a:extLst>
              <a:ext uri="{FF2B5EF4-FFF2-40B4-BE49-F238E27FC236}">
                <a16:creationId xmlns:a16="http://schemas.microsoft.com/office/drawing/2014/main" id="{7B7B7188-8E4F-2D49-AB47-7F24691BC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0" name="Text Box 15">
            <a:extLst>
              <a:ext uri="{FF2B5EF4-FFF2-40B4-BE49-F238E27FC236}">
                <a16:creationId xmlns:a16="http://schemas.microsoft.com/office/drawing/2014/main" id="{DB036247-04B7-B44B-8566-086267EEC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2221725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1" name="Text Box 15">
            <a:extLst>
              <a:ext uri="{FF2B5EF4-FFF2-40B4-BE49-F238E27FC236}">
                <a16:creationId xmlns:a16="http://schemas.microsoft.com/office/drawing/2014/main" id="{AAD37EB3-A70F-2841-A66B-8E73372A4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968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087957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62FBA88-6C87-AD46-AA7C-9608AC67A8B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8D9A08-2D9A-6B4A-9F3E-DF9363DD7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003A9E-E49C-304F-9D81-78564FA1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Scope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1894A59A-5AD5-BD49-8C1C-23F90DE149A8}"/>
              </a:ext>
            </a:extLst>
          </p:cNvPr>
          <p:cNvSpPr/>
          <p:nvPr/>
        </p:nvSpPr>
        <p:spPr>
          <a:xfrm>
            <a:off x="2395961" y="4914788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“</a:t>
            </a:r>
            <a:r>
              <a:rPr lang="es-ES_tradnl" altLang="es-ES_tradnl" sz="1300" dirty="0" err="1">
                <a:latin typeface="Myriad Pro" panose="020B0503030403020204" pitchFamily="34" charset="0"/>
              </a:rPr>
              <a:t>mifuncion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”</a:t>
            </a:r>
            <a:endParaRPr lang="es-ES_tradnl" altLang="es-CL" sz="1300" dirty="0">
              <a:latin typeface="Myriad Pro" panose="020B0503030403020204" pitchFamily="34" charset="0"/>
            </a:endParaRPr>
          </a:p>
        </p:txBody>
      </p:sp>
      <p:sp>
        <p:nvSpPr>
          <p:cNvPr id="6" name="AutoShape 24">
            <a:extLst>
              <a:ext uri="{FF2B5EF4-FFF2-40B4-BE49-F238E27FC236}">
                <a16:creationId xmlns:a16="http://schemas.microsoft.com/office/drawing/2014/main" id="{FEB73E2C-6B01-B143-8A03-586A63958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755" y="4692221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1283C6CC-EC79-0641-8D3A-2CEECB5B4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494" y="5243182"/>
            <a:ext cx="964963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grpSp>
        <p:nvGrpSpPr>
          <p:cNvPr id="8" name="Group 26">
            <a:extLst>
              <a:ext uri="{FF2B5EF4-FFF2-40B4-BE49-F238E27FC236}">
                <a16:creationId xmlns:a16="http://schemas.microsoft.com/office/drawing/2014/main" id="{87C00E3E-AB55-7F49-99E0-333A7382712D}"/>
              </a:ext>
            </a:extLst>
          </p:cNvPr>
          <p:cNvGrpSpPr>
            <a:grpSpLocks/>
          </p:cNvGrpSpPr>
          <p:nvPr/>
        </p:nvGrpSpPr>
        <p:grpSpPr bwMode="auto">
          <a:xfrm>
            <a:off x="1791539" y="4677934"/>
            <a:ext cx="581025" cy="1438275"/>
            <a:chOff x="1436" y="2615"/>
            <a:chExt cx="444" cy="978"/>
          </a:xfrm>
        </p:grpSpPr>
        <p:sp>
          <p:nvSpPr>
            <p:cNvPr id="9" name="AutoShape 20">
              <a:extLst>
                <a:ext uri="{FF2B5EF4-FFF2-40B4-BE49-F238E27FC236}">
                  <a16:creationId xmlns:a16="http://schemas.microsoft.com/office/drawing/2014/main" id="{7F882675-3098-6744-9167-DCCA8F91F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10" name="Line 21">
              <a:extLst>
                <a:ext uri="{FF2B5EF4-FFF2-40B4-BE49-F238E27FC236}">
                  <a16:creationId xmlns:a16="http://schemas.microsoft.com/office/drawing/2014/main" id="{3D31EE15-3AAA-5B42-82FF-B3AFB1A716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11" name="TextBox 16">
            <a:extLst>
              <a:ext uri="{FF2B5EF4-FFF2-40B4-BE49-F238E27FC236}">
                <a16:creationId xmlns:a16="http://schemas.microsoft.com/office/drawing/2014/main" id="{2203D618-FF1A-114A-B7E7-0B459C02F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90" y="4700308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191B290-655E-A447-85A0-71A356B9EBDB}"/>
              </a:ext>
            </a:extLst>
          </p:cNvPr>
          <p:cNvSpPr/>
          <p:nvPr/>
        </p:nvSpPr>
        <p:spPr>
          <a:xfrm>
            <a:off x="601672" y="1221818"/>
            <a:ext cx="4288828" cy="203132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= </a:t>
            </a:r>
            <a:r>
              <a:rPr lang="es-CL" sz="1400" dirty="0">
                <a:solidFill>
                  <a:srgbClr val="098658"/>
                </a:solidFill>
                <a:latin typeface="Menlo" panose="020B0609030804020204" pitchFamily="49" charset="0"/>
              </a:rPr>
              <a:t>21</a:t>
            </a:r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def mifuncion(num):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= num+1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print('dentro de la función', 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return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print('fuera de la funcion', num)</a:t>
            </a:r>
            <a:endParaRPr lang="es-CL" sz="1400" b="0" dirty="0">
              <a:solidFill>
                <a:schemeClr val="bg1">
                  <a:lumMod val="65000"/>
                </a:schemeClr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0025B47-9846-0149-8439-AC031069CBBC}"/>
              </a:ext>
            </a:extLst>
          </p:cNvPr>
          <p:cNvSpPr/>
          <p:nvPr/>
        </p:nvSpPr>
        <p:spPr>
          <a:xfrm>
            <a:off x="5188449" y="1221818"/>
            <a:ext cx="3005813" cy="20313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896068A1-29B5-6F49-BB9F-7F83A6E5C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D0BAA109-730A-8B48-9B2C-17698917B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80382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9" name="Text Box 15">
            <a:extLst>
              <a:ext uri="{FF2B5EF4-FFF2-40B4-BE49-F238E27FC236}">
                <a16:creationId xmlns:a16="http://schemas.microsoft.com/office/drawing/2014/main" id="{D44B42E7-9FC6-8840-B46A-DDA65FD8B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220706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B3D53C1C-C596-F14D-971D-9CE29023C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637589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D8E9F29B-FDD8-7444-8CAD-1541DF4A3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4350E125-55C1-E84A-B525-31B1D1930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 Box 15">
            <a:extLst>
              <a:ext uri="{FF2B5EF4-FFF2-40B4-BE49-F238E27FC236}">
                <a16:creationId xmlns:a16="http://schemas.microsoft.com/office/drawing/2014/main" id="{FB931ABF-689C-C948-821C-E444B24AE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2221725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 Box 15">
            <a:extLst>
              <a:ext uri="{FF2B5EF4-FFF2-40B4-BE49-F238E27FC236}">
                <a16:creationId xmlns:a16="http://schemas.microsoft.com/office/drawing/2014/main" id="{F1E25951-6156-FE47-A391-2F4E0A9B8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472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E924CDAF-02E1-CB45-BF90-2EC2F756C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73DE24B0-42A6-AF41-B0C0-432147725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E3F257F0-0BC7-294A-90B7-5652CBA1B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2221725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8" name="Text Box 15">
            <a:extLst>
              <a:ext uri="{FF2B5EF4-FFF2-40B4-BE49-F238E27FC236}">
                <a16:creationId xmlns:a16="http://schemas.microsoft.com/office/drawing/2014/main" id="{55605BC2-C3C5-AD45-806A-4D7CDE594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968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372147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62FBA88-6C87-AD46-AA7C-9608AC67A8B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8D9A08-2D9A-6B4A-9F3E-DF9363DD7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003A9E-E49C-304F-9D81-78564FA1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Scope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1894A59A-5AD5-BD49-8C1C-23F90DE149A8}"/>
              </a:ext>
            </a:extLst>
          </p:cNvPr>
          <p:cNvSpPr/>
          <p:nvPr/>
        </p:nvSpPr>
        <p:spPr>
          <a:xfrm>
            <a:off x="2395961" y="4914788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“</a:t>
            </a:r>
            <a:r>
              <a:rPr lang="es-ES_tradnl" altLang="es-ES_tradnl" sz="1300" dirty="0" err="1">
                <a:latin typeface="Myriad Pro" panose="020B0503030403020204" pitchFamily="34" charset="0"/>
              </a:rPr>
              <a:t>mifuncion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”</a:t>
            </a:r>
            <a:endParaRPr lang="es-ES_tradnl" altLang="es-CL" sz="1300" dirty="0">
              <a:latin typeface="Myriad Pro" panose="020B0503030403020204" pitchFamily="34" charset="0"/>
            </a:endParaRPr>
          </a:p>
        </p:txBody>
      </p:sp>
      <p:sp>
        <p:nvSpPr>
          <p:cNvPr id="6" name="AutoShape 24">
            <a:extLst>
              <a:ext uri="{FF2B5EF4-FFF2-40B4-BE49-F238E27FC236}">
                <a16:creationId xmlns:a16="http://schemas.microsoft.com/office/drawing/2014/main" id="{FEB73E2C-6B01-B143-8A03-586A63958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755" y="4692221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1283C6CC-EC79-0641-8D3A-2CEECB5B4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494" y="5243182"/>
            <a:ext cx="964963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grpSp>
        <p:nvGrpSpPr>
          <p:cNvPr id="8" name="Group 26">
            <a:extLst>
              <a:ext uri="{FF2B5EF4-FFF2-40B4-BE49-F238E27FC236}">
                <a16:creationId xmlns:a16="http://schemas.microsoft.com/office/drawing/2014/main" id="{87C00E3E-AB55-7F49-99E0-333A7382712D}"/>
              </a:ext>
            </a:extLst>
          </p:cNvPr>
          <p:cNvGrpSpPr>
            <a:grpSpLocks/>
          </p:cNvGrpSpPr>
          <p:nvPr/>
        </p:nvGrpSpPr>
        <p:grpSpPr bwMode="auto">
          <a:xfrm>
            <a:off x="1791539" y="4677934"/>
            <a:ext cx="581025" cy="1438275"/>
            <a:chOff x="1436" y="2615"/>
            <a:chExt cx="444" cy="978"/>
          </a:xfrm>
        </p:grpSpPr>
        <p:sp>
          <p:nvSpPr>
            <p:cNvPr id="9" name="AutoShape 20">
              <a:extLst>
                <a:ext uri="{FF2B5EF4-FFF2-40B4-BE49-F238E27FC236}">
                  <a16:creationId xmlns:a16="http://schemas.microsoft.com/office/drawing/2014/main" id="{7F882675-3098-6744-9167-DCCA8F91F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10" name="Line 21">
              <a:extLst>
                <a:ext uri="{FF2B5EF4-FFF2-40B4-BE49-F238E27FC236}">
                  <a16:creationId xmlns:a16="http://schemas.microsoft.com/office/drawing/2014/main" id="{3D31EE15-3AAA-5B42-82FF-B3AFB1A716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11" name="TextBox 16">
            <a:extLst>
              <a:ext uri="{FF2B5EF4-FFF2-40B4-BE49-F238E27FC236}">
                <a16:creationId xmlns:a16="http://schemas.microsoft.com/office/drawing/2014/main" id="{2203D618-FF1A-114A-B7E7-0B459C02F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90" y="4700308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191B290-655E-A447-85A0-71A356B9EBDB}"/>
              </a:ext>
            </a:extLst>
          </p:cNvPr>
          <p:cNvSpPr/>
          <p:nvPr/>
        </p:nvSpPr>
        <p:spPr>
          <a:xfrm>
            <a:off x="601672" y="1221818"/>
            <a:ext cx="4288828" cy="203132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= 21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= num+1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print('dentro de la función', 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return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mifuncion(num)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print('fuera de la funcion', num)</a:t>
            </a:r>
            <a:endParaRPr lang="es-CL" sz="1400" b="0" dirty="0">
              <a:solidFill>
                <a:schemeClr val="bg1">
                  <a:lumMod val="65000"/>
                </a:schemeClr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FD9B279-48AA-104A-A21E-95B950E83F79}"/>
              </a:ext>
            </a:extLst>
          </p:cNvPr>
          <p:cNvSpPr txBox="1"/>
          <p:nvPr/>
        </p:nvSpPr>
        <p:spPr>
          <a:xfrm>
            <a:off x="5350864" y="3315902"/>
            <a:ext cx="2671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esta es otra variable num en la memoria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A84207C-39AE-DD4D-9807-9215AC596FFF}"/>
              </a:ext>
            </a:extLst>
          </p:cNvPr>
          <p:cNvSpPr/>
          <p:nvPr/>
        </p:nvSpPr>
        <p:spPr>
          <a:xfrm>
            <a:off x="5188449" y="1221818"/>
            <a:ext cx="3005813" cy="20313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9A1CF898-D853-1144-AED0-AC32EC14A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sp>
        <p:nvSpPr>
          <p:cNvPr id="19" name="Text Box 15">
            <a:extLst>
              <a:ext uri="{FF2B5EF4-FFF2-40B4-BE49-F238E27FC236}">
                <a16:creationId xmlns:a16="http://schemas.microsoft.com/office/drawing/2014/main" id="{5B4AC2BF-E9B3-B74B-AF09-016780681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80382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12358B8A-0FDB-6E4A-8622-F9F405525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220706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B578AF91-8469-5E43-8A29-61D81BA6A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637589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788078DC-F5BD-234E-9904-D98AAC91E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 Box 15">
            <a:extLst>
              <a:ext uri="{FF2B5EF4-FFF2-40B4-BE49-F238E27FC236}">
                <a16:creationId xmlns:a16="http://schemas.microsoft.com/office/drawing/2014/main" id="{54463DFB-A316-0248-87A1-A13BB8860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 Box 15">
            <a:extLst>
              <a:ext uri="{FF2B5EF4-FFF2-40B4-BE49-F238E27FC236}">
                <a16:creationId xmlns:a16="http://schemas.microsoft.com/office/drawing/2014/main" id="{80D4B372-87DF-0E4B-87A7-D4F2297EC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2221725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B8C92E7A-300B-FF49-ABD2-5AF686108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472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5BF37ABF-44CC-1148-9637-D5C6184ED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9F562E98-6C84-4D42-8B77-CBE729AED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8" name="Text Box 15">
            <a:extLst>
              <a:ext uri="{FF2B5EF4-FFF2-40B4-BE49-F238E27FC236}">
                <a16:creationId xmlns:a16="http://schemas.microsoft.com/office/drawing/2014/main" id="{AFB02809-A49B-5F46-BF0F-30494C33B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2221725"/>
            <a:ext cx="823904" cy="307777"/>
          </a:xfrm>
          <a:prstGeom prst="rect">
            <a:avLst/>
          </a:prstGeom>
          <a:solidFill>
            <a:srgbClr val="E800EB"/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num=21</a:t>
            </a:r>
          </a:p>
        </p:txBody>
      </p:sp>
      <p:sp>
        <p:nvSpPr>
          <p:cNvPr id="29" name="Text Box 15">
            <a:extLst>
              <a:ext uri="{FF2B5EF4-FFF2-40B4-BE49-F238E27FC236}">
                <a16:creationId xmlns:a16="http://schemas.microsoft.com/office/drawing/2014/main" id="{FA7D697F-405F-8441-B286-3106AF3FE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968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197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62FBA88-6C87-AD46-AA7C-9608AC67A8B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8D9A08-2D9A-6B4A-9F3E-DF9363DD7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003A9E-E49C-304F-9D81-78564FA1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Scope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1894A59A-5AD5-BD49-8C1C-23F90DE149A8}"/>
              </a:ext>
            </a:extLst>
          </p:cNvPr>
          <p:cNvSpPr/>
          <p:nvPr/>
        </p:nvSpPr>
        <p:spPr>
          <a:xfrm>
            <a:off x="2395961" y="4914788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“</a:t>
            </a:r>
            <a:r>
              <a:rPr lang="es-ES_tradnl" altLang="es-ES_tradnl" sz="1300" dirty="0" err="1">
                <a:latin typeface="Myriad Pro" panose="020B0503030403020204" pitchFamily="34" charset="0"/>
              </a:rPr>
              <a:t>mifuncion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”</a:t>
            </a:r>
            <a:endParaRPr lang="es-ES_tradnl" altLang="es-CL" sz="1300" dirty="0">
              <a:latin typeface="Myriad Pro" panose="020B0503030403020204" pitchFamily="34" charset="0"/>
            </a:endParaRPr>
          </a:p>
        </p:txBody>
      </p:sp>
      <p:sp>
        <p:nvSpPr>
          <p:cNvPr id="6" name="AutoShape 24">
            <a:extLst>
              <a:ext uri="{FF2B5EF4-FFF2-40B4-BE49-F238E27FC236}">
                <a16:creationId xmlns:a16="http://schemas.microsoft.com/office/drawing/2014/main" id="{FEB73E2C-6B01-B143-8A03-586A63958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755" y="4692221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1283C6CC-EC79-0641-8D3A-2CEECB5B4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494" y="5243182"/>
            <a:ext cx="964963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grpSp>
        <p:nvGrpSpPr>
          <p:cNvPr id="8" name="Group 26">
            <a:extLst>
              <a:ext uri="{FF2B5EF4-FFF2-40B4-BE49-F238E27FC236}">
                <a16:creationId xmlns:a16="http://schemas.microsoft.com/office/drawing/2014/main" id="{87C00E3E-AB55-7F49-99E0-333A7382712D}"/>
              </a:ext>
            </a:extLst>
          </p:cNvPr>
          <p:cNvGrpSpPr>
            <a:grpSpLocks/>
          </p:cNvGrpSpPr>
          <p:nvPr/>
        </p:nvGrpSpPr>
        <p:grpSpPr bwMode="auto">
          <a:xfrm>
            <a:off x="1791539" y="4677934"/>
            <a:ext cx="581025" cy="1438275"/>
            <a:chOff x="1436" y="2615"/>
            <a:chExt cx="444" cy="978"/>
          </a:xfrm>
        </p:grpSpPr>
        <p:sp>
          <p:nvSpPr>
            <p:cNvPr id="9" name="AutoShape 20">
              <a:extLst>
                <a:ext uri="{FF2B5EF4-FFF2-40B4-BE49-F238E27FC236}">
                  <a16:creationId xmlns:a16="http://schemas.microsoft.com/office/drawing/2014/main" id="{7F882675-3098-6744-9167-DCCA8F91F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10" name="Line 21">
              <a:extLst>
                <a:ext uri="{FF2B5EF4-FFF2-40B4-BE49-F238E27FC236}">
                  <a16:creationId xmlns:a16="http://schemas.microsoft.com/office/drawing/2014/main" id="{3D31EE15-3AAA-5B42-82FF-B3AFB1A716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11" name="TextBox 16">
            <a:extLst>
              <a:ext uri="{FF2B5EF4-FFF2-40B4-BE49-F238E27FC236}">
                <a16:creationId xmlns:a16="http://schemas.microsoft.com/office/drawing/2014/main" id="{2203D618-FF1A-114A-B7E7-0B459C02F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90" y="4700308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191B290-655E-A447-85A0-71A356B9EBDB}"/>
              </a:ext>
            </a:extLst>
          </p:cNvPr>
          <p:cNvSpPr/>
          <p:nvPr/>
        </p:nvSpPr>
        <p:spPr>
          <a:xfrm>
            <a:off x="601672" y="1221818"/>
            <a:ext cx="4288828" cy="203132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= 21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 = num+1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print('dentro de la función', 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return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mifuncion(num)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print('fuera de la funcion', num)</a:t>
            </a:r>
            <a:endParaRPr lang="es-CL" sz="1400" b="0" dirty="0">
              <a:solidFill>
                <a:schemeClr val="bg1">
                  <a:lumMod val="65000"/>
                </a:schemeClr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FD9B279-48AA-104A-A21E-95B950E83F79}"/>
              </a:ext>
            </a:extLst>
          </p:cNvPr>
          <p:cNvSpPr txBox="1"/>
          <p:nvPr/>
        </p:nvSpPr>
        <p:spPr>
          <a:xfrm>
            <a:off x="5702156" y="3315902"/>
            <a:ext cx="2366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esta es otra variable num en la memoria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A84207C-39AE-DD4D-9807-9215AC596FFF}"/>
              </a:ext>
            </a:extLst>
          </p:cNvPr>
          <p:cNvSpPr/>
          <p:nvPr/>
        </p:nvSpPr>
        <p:spPr>
          <a:xfrm>
            <a:off x="5188449" y="1221818"/>
            <a:ext cx="3005813" cy="20313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9A1CF898-D853-1144-AED0-AC32EC14A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sp>
        <p:nvSpPr>
          <p:cNvPr id="19" name="Text Box 15">
            <a:extLst>
              <a:ext uri="{FF2B5EF4-FFF2-40B4-BE49-F238E27FC236}">
                <a16:creationId xmlns:a16="http://schemas.microsoft.com/office/drawing/2014/main" id="{5B4AC2BF-E9B3-B74B-AF09-016780681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80382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12358B8A-0FDB-6E4A-8622-F9F405525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220706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B578AF91-8469-5E43-8A29-61D81BA6A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637589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788078DC-F5BD-234E-9904-D98AAC91E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 Box 15">
            <a:extLst>
              <a:ext uri="{FF2B5EF4-FFF2-40B4-BE49-F238E27FC236}">
                <a16:creationId xmlns:a16="http://schemas.microsoft.com/office/drawing/2014/main" id="{54463DFB-A316-0248-87A1-A13BB8860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 Box 15">
            <a:extLst>
              <a:ext uri="{FF2B5EF4-FFF2-40B4-BE49-F238E27FC236}">
                <a16:creationId xmlns:a16="http://schemas.microsoft.com/office/drawing/2014/main" id="{80D4B372-87DF-0E4B-87A7-D4F2297EC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2221725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B8C92E7A-300B-FF49-ABD2-5AF686108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472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5BF37ABF-44CC-1148-9637-D5C6184ED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9F562E98-6C84-4D42-8B77-CBE729AED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8" name="Text Box 15">
            <a:extLst>
              <a:ext uri="{FF2B5EF4-FFF2-40B4-BE49-F238E27FC236}">
                <a16:creationId xmlns:a16="http://schemas.microsoft.com/office/drawing/2014/main" id="{AFB02809-A49B-5F46-BF0F-30494C33B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2221725"/>
            <a:ext cx="823904" cy="307777"/>
          </a:xfrm>
          <a:prstGeom prst="rect">
            <a:avLst/>
          </a:prstGeom>
          <a:solidFill>
            <a:srgbClr val="E800EB"/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num=22</a:t>
            </a:r>
          </a:p>
        </p:txBody>
      </p:sp>
      <p:sp>
        <p:nvSpPr>
          <p:cNvPr id="29" name="Text Box 15">
            <a:extLst>
              <a:ext uri="{FF2B5EF4-FFF2-40B4-BE49-F238E27FC236}">
                <a16:creationId xmlns:a16="http://schemas.microsoft.com/office/drawing/2014/main" id="{FA7D697F-405F-8441-B286-3106AF3FE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968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5" name="Picture 10" descr="danger.png">
            <a:extLst>
              <a:ext uri="{FF2B5EF4-FFF2-40B4-BE49-F238E27FC236}">
                <a16:creationId xmlns:a16="http://schemas.microsoft.com/office/drawing/2014/main" id="{E16C232B-E7B0-0F40-B228-50557A0FB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804" y="3352166"/>
            <a:ext cx="438461" cy="43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5418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62FBA88-6C87-AD46-AA7C-9608AC67A8B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27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8D9A08-2D9A-6B4A-9F3E-DF9363DD7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003A9E-E49C-304F-9D81-78564FA1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Scope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1894A59A-5AD5-BD49-8C1C-23F90DE149A8}"/>
              </a:ext>
            </a:extLst>
          </p:cNvPr>
          <p:cNvSpPr/>
          <p:nvPr/>
        </p:nvSpPr>
        <p:spPr>
          <a:xfrm>
            <a:off x="2395961" y="4914788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“</a:t>
            </a:r>
            <a:r>
              <a:rPr lang="es-ES_tradnl" altLang="es-ES_tradnl" sz="1300" dirty="0" err="1">
                <a:latin typeface="Myriad Pro" panose="020B0503030403020204" pitchFamily="34" charset="0"/>
              </a:rPr>
              <a:t>mifuncion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”</a:t>
            </a:r>
            <a:endParaRPr lang="es-ES_tradnl" altLang="es-CL" sz="1300" dirty="0">
              <a:latin typeface="Myriad Pro" panose="020B0503030403020204" pitchFamily="34" charset="0"/>
            </a:endParaRPr>
          </a:p>
        </p:txBody>
      </p:sp>
      <p:sp>
        <p:nvSpPr>
          <p:cNvPr id="6" name="AutoShape 24">
            <a:extLst>
              <a:ext uri="{FF2B5EF4-FFF2-40B4-BE49-F238E27FC236}">
                <a16:creationId xmlns:a16="http://schemas.microsoft.com/office/drawing/2014/main" id="{FEB73E2C-6B01-B143-8A03-586A63958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755" y="4692221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1283C6CC-EC79-0641-8D3A-2CEECB5B4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494" y="5243182"/>
            <a:ext cx="964963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grpSp>
        <p:nvGrpSpPr>
          <p:cNvPr id="8" name="Group 26">
            <a:extLst>
              <a:ext uri="{FF2B5EF4-FFF2-40B4-BE49-F238E27FC236}">
                <a16:creationId xmlns:a16="http://schemas.microsoft.com/office/drawing/2014/main" id="{87C00E3E-AB55-7F49-99E0-333A7382712D}"/>
              </a:ext>
            </a:extLst>
          </p:cNvPr>
          <p:cNvGrpSpPr>
            <a:grpSpLocks/>
          </p:cNvGrpSpPr>
          <p:nvPr/>
        </p:nvGrpSpPr>
        <p:grpSpPr bwMode="auto">
          <a:xfrm>
            <a:off x="1791539" y="4677934"/>
            <a:ext cx="581025" cy="1438275"/>
            <a:chOff x="1436" y="2615"/>
            <a:chExt cx="444" cy="978"/>
          </a:xfrm>
        </p:grpSpPr>
        <p:sp>
          <p:nvSpPr>
            <p:cNvPr id="9" name="AutoShape 20">
              <a:extLst>
                <a:ext uri="{FF2B5EF4-FFF2-40B4-BE49-F238E27FC236}">
                  <a16:creationId xmlns:a16="http://schemas.microsoft.com/office/drawing/2014/main" id="{7F882675-3098-6744-9167-DCCA8F91F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10" name="Line 21">
              <a:extLst>
                <a:ext uri="{FF2B5EF4-FFF2-40B4-BE49-F238E27FC236}">
                  <a16:creationId xmlns:a16="http://schemas.microsoft.com/office/drawing/2014/main" id="{3D31EE15-3AAA-5B42-82FF-B3AFB1A716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11" name="TextBox 16">
            <a:extLst>
              <a:ext uri="{FF2B5EF4-FFF2-40B4-BE49-F238E27FC236}">
                <a16:creationId xmlns:a16="http://schemas.microsoft.com/office/drawing/2014/main" id="{2203D618-FF1A-114A-B7E7-0B459C02F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90" y="4700308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191B290-655E-A447-85A0-71A356B9EBDB}"/>
              </a:ext>
            </a:extLst>
          </p:cNvPr>
          <p:cNvSpPr/>
          <p:nvPr/>
        </p:nvSpPr>
        <p:spPr>
          <a:xfrm>
            <a:off x="601672" y="1221818"/>
            <a:ext cx="4288828" cy="203132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= 21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 = num+1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'dentro de la función'</a:t>
            </a:r>
            <a:r>
              <a:rPr lang="es-CL" sz="1400" dirty="0">
                <a:latin typeface="Menlo" panose="020B0609030804020204" pitchFamily="49" charset="0"/>
              </a:rPr>
              <a:t>, 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return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mifuncion(num)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print('fuera de la funcion', num)</a:t>
            </a:r>
            <a:endParaRPr lang="es-CL" sz="1400" b="0" dirty="0">
              <a:solidFill>
                <a:schemeClr val="bg1">
                  <a:lumMod val="65000"/>
                </a:schemeClr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A84207C-39AE-DD4D-9807-9215AC596FFF}"/>
              </a:ext>
            </a:extLst>
          </p:cNvPr>
          <p:cNvSpPr/>
          <p:nvPr/>
        </p:nvSpPr>
        <p:spPr>
          <a:xfrm>
            <a:off x="5188449" y="1221818"/>
            <a:ext cx="3005813" cy="20313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9A1CF898-D853-1144-AED0-AC32EC14A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sp>
        <p:nvSpPr>
          <p:cNvPr id="19" name="Text Box 15">
            <a:extLst>
              <a:ext uri="{FF2B5EF4-FFF2-40B4-BE49-F238E27FC236}">
                <a16:creationId xmlns:a16="http://schemas.microsoft.com/office/drawing/2014/main" id="{5B4AC2BF-E9B3-B74B-AF09-016780681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80382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12358B8A-0FDB-6E4A-8622-F9F405525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220706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B578AF91-8469-5E43-8A29-61D81BA6A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637589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788078DC-F5BD-234E-9904-D98AAC91E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 Box 15">
            <a:extLst>
              <a:ext uri="{FF2B5EF4-FFF2-40B4-BE49-F238E27FC236}">
                <a16:creationId xmlns:a16="http://schemas.microsoft.com/office/drawing/2014/main" id="{54463DFB-A316-0248-87A1-A13BB8860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 Box 15">
            <a:extLst>
              <a:ext uri="{FF2B5EF4-FFF2-40B4-BE49-F238E27FC236}">
                <a16:creationId xmlns:a16="http://schemas.microsoft.com/office/drawing/2014/main" id="{80D4B372-87DF-0E4B-87A7-D4F2297EC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2221725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B8C92E7A-300B-FF49-ABD2-5AF686108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472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5BF37ABF-44CC-1148-9637-D5C6184ED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9F562E98-6C84-4D42-8B77-CBE729AED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8" name="Text Box 15">
            <a:extLst>
              <a:ext uri="{FF2B5EF4-FFF2-40B4-BE49-F238E27FC236}">
                <a16:creationId xmlns:a16="http://schemas.microsoft.com/office/drawing/2014/main" id="{AFB02809-A49B-5F46-BF0F-30494C33B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2221725"/>
            <a:ext cx="823904" cy="307777"/>
          </a:xfrm>
          <a:prstGeom prst="rect">
            <a:avLst/>
          </a:prstGeom>
          <a:solidFill>
            <a:srgbClr val="E800EB"/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num=22</a:t>
            </a:r>
          </a:p>
        </p:txBody>
      </p:sp>
      <p:sp>
        <p:nvSpPr>
          <p:cNvPr id="29" name="Text Box 15">
            <a:extLst>
              <a:ext uri="{FF2B5EF4-FFF2-40B4-BE49-F238E27FC236}">
                <a16:creationId xmlns:a16="http://schemas.microsoft.com/office/drawing/2014/main" id="{FA7D697F-405F-8441-B286-3106AF3FE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968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F25EDB26-8F1E-6744-9E0D-5885DC0C1B6F}"/>
              </a:ext>
            </a:extLst>
          </p:cNvPr>
          <p:cNvSpPr/>
          <p:nvPr/>
        </p:nvSpPr>
        <p:spPr>
          <a:xfrm>
            <a:off x="5554465" y="3521551"/>
            <a:ext cx="2639797" cy="2648448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CL" dirty="0">
                <a:solidFill>
                  <a:schemeClr val="tx1"/>
                </a:solidFill>
              </a:rPr>
              <a:t>dentro de la función 22</a:t>
            </a:r>
          </a:p>
        </p:txBody>
      </p:sp>
    </p:spTree>
    <p:extLst>
      <p:ext uri="{BB962C8B-B14F-4D97-AF65-F5344CB8AC3E}">
        <p14:creationId xmlns:p14="http://schemas.microsoft.com/office/powerpoint/2010/main" val="361403108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62FBA88-6C87-AD46-AA7C-9608AC67A8B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28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8D9A08-2D9A-6B4A-9F3E-DF9363DD7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003A9E-E49C-304F-9D81-78564FA1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Scope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1894A59A-5AD5-BD49-8C1C-23F90DE149A8}"/>
              </a:ext>
            </a:extLst>
          </p:cNvPr>
          <p:cNvSpPr/>
          <p:nvPr/>
        </p:nvSpPr>
        <p:spPr>
          <a:xfrm>
            <a:off x="2395961" y="4914788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“</a:t>
            </a:r>
            <a:r>
              <a:rPr lang="es-ES_tradnl" altLang="es-ES_tradnl" sz="1300" dirty="0" err="1">
                <a:latin typeface="Myriad Pro" panose="020B0503030403020204" pitchFamily="34" charset="0"/>
              </a:rPr>
              <a:t>mifuncion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”</a:t>
            </a:r>
            <a:endParaRPr lang="es-ES_tradnl" altLang="es-CL" sz="1300" dirty="0">
              <a:latin typeface="Myriad Pro" panose="020B0503030403020204" pitchFamily="34" charset="0"/>
            </a:endParaRPr>
          </a:p>
        </p:txBody>
      </p:sp>
      <p:sp>
        <p:nvSpPr>
          <p:cNvPr id="6" name="AutoShape 24">
            <a:extLst>
              <a:ext uri="{FF2B5EF4-FFF2-40B4-BE49-F238E27FC236}">
                <a16:creationId xmlns:a16="http://schemas.microsoft.com/office/drawing/2014/main" id="{FEB73E2C-6B01-B143-8A03-586A63958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755" y="4692221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1283C6CC-EC79-0641-8D3A-2CEECB5B4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494" y="5243182"/>
            <a:ext cx="964963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grpSp>
        <p:nvGrpSpPr>
          <p:cNvPr id="8" name="Group 26">
            <a:extLst>
              <a:ext uri="{FF2B5EF4-FFF2-40B4-BE49-F238E27FC236}">
                <a16:creationId xmlns:a16="http://schemas.microsoft.com/office/drawing/2014/main" id="{87C00E3E-AB55-7F49-99E0-333A7382712D}"/>
              </a:ext>
            </a:extLst>
          </p:cNvPr>
          <p:cNvGrpSpPr>
            <a:grpSpLocks/>
          </p:cNvGrpSpPr>
          <p:nvPr/>
        </p:nvGrpSpPr>
        <p:grpSpPr bwMode="auto">
          <a:xfrm>
            <a:off x="1791539" y="4677934"/>
            <a:ext cx="581025" cy="1438275"/>
            <a:chOff x="1436" y="2615"/>
            <a:chExt cx="444" cy="978"/>
          </a:xfrm>
        </p:grpSpPr>
        <p:sp>
          <p:nvSpPr>
            <p:cNvPr id="9" name="AutoShape 20">
              <a:extLst>
                <a:ext uri="{FF2B5EF4-FFF2-40B4-BE49-F238E27FC236}">
                  <a16:creationId xmlns:a16="http://schemas.microsoft.com/office/drawing/2014/main" id="{7F882675-3098-6744-9167-DCCA8F91F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10" name="Line 21">
              <a:extLst>
                <a:ext uri="{FF2B5EF4-FFF2-40B4-BE49-F238E27FC236}">
                  <a16:creationId xmlns:a16="http://schemas.microsoft.com/office/drawing/2014/main" id="{3D31EE15-3AAA-5B42-82FF-B3AFB1A716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11" name="TextBox 16">
            <a:extLst>
              <a:ext uri="{FF2B5EF4-FFF2-40B4-BE49-F238E27FC236}">
                <a16:creationId xmlns:a16="http://schemas.microsoft.com/office/drawing/2014/main" id="{2203D618-FF1A-114A-B7E7-0B459C02F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90" y="4700308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191B290-655E-A447-85A0-71A356B9EBDB}"/>
              </a:ext>
            </a:extLst>
          </p:cNvPr>
          <p:cNvSpPr/>
          <p:nvPr/>
        </p:nvSpPr>
        <p:spPr>
          <a:xfrm>
            <a:off x="601672" y="1221818"/>
            <a:ext cx="4288828" cy="203132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= 21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 = num+1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'dentro de la función'</a:t>
            </a:r>
            <a:r>
              <a:rPr lang="es-CL" sz="1400" dirty="0">
                <a:latin typeface="Menlo" panose="020B0609030804020204" pitchFamily="49" charset="0"/>
              </a:rPr>
              <a:t>, 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mifuncion(num)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print('fuera de la funcion', num)</a:t>
            </a:r>
            <a:endParaRPr lang="es-CL" sz="1400" b="0" dirty="0">
              <a:solidFill>
                <a:schemeClr val="bg1">
                  <a:lumMod val="65000"/>
                </a:schemeClr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A84207C-39AE-DD4D-9807-9215AC596FFF}"/>
              </a:ext>
            </a:extLst>
          </p:cNvPr>
          <p:cNvSpPr/>
          <p:nvPr/>
        </p:nvSpPr>
        <p:spPr>
          <a:xfrm>
            <a:off x="5188449" y="1221818"/>
            <a:ext cx="3005813" cy="20313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9A1CF898-D853-1144-AED0-AC32EC14A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sp>
        <p:nvSpPr>
          <p:cNvPr id="19" name="Text Box 15">
            <a:extLst>
              <a:ext uri="{FF2B5EF4-FFF2-40B4-BE49-F238E27FC236}">
                <a16:creationId xmlns:a16="http://schemas.microsoft.com/office/drawing/2014/main" id="{5B4AC2BF-E9B3-B74B-AF09-016780681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80382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12358B8A-0FDB-6E4A-8622-F9F405525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220706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B578AF91-8469-5E43-8A29-61D81BA6A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637589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788078DC-F5BD-234E-9904-D98AAC91E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 Box 15">
            <a:extLst>
              <a:ext uri="{FF2B5EF4-FFF2-40B4-BE49-F238E27FC236}">
                <a16:creationId xmlns:a16="http://schemas.microsoft.com/office/drawing/2014/main" id="{54463DFB-A316-0248-87A1-A13BB8860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 Box 15">
            <a:extLst>
              <a:ext uri="{FF2B5EF4-FFF2-40B4-BE49-F238E27FC236}">
                <a16:creationId xmlns:a16="http://schemas.microsoft.com/office/drawing/2014/main" id="{80D4B372-87DF-0E4B-87A7-D4F2297EC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2221725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B8C92E7A-300B-FF49-ABD2-5AF686108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472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5BF37ABF-44CC-1148-9637-D5C6184ED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9F562E98-6C84-4D42-8B77-CBE729AED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8" name="Text Box 15">
            <a:extLst>
              <a:ext uri="{FF2B5EF4-FFF2-40B4-BE49-F238E27FC236}">
                <a16:creationId xmlns:a16="http://schemas.microsoft.com/office/drawing/2014/main" id="{AFB02809-A49B-5F46-BF0F-30494C33B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2221725"/>
            <a:ext cx="823904" cy="307777"/>
          </a:xfrm>
          <a:prstGeom prst="rect">
            <a:avLst/>
          </a:prstGeom>
          <a:solidFill>
            <a:srgbClr val="E800EB"/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num=22</a:t>
            </a:r>
          </a:p>
        </p:txBody>
      </p:sp>
      <p:sp>
        <p:nvSpPr>
          <p:cNvPr id="29" name="Text Box 15">
            <a:extLst>
              <a:ext uri="{FF2B5EF4-FFF2-40B4-BE49-F238E27FC236}">
                <a16:creationId xmlns:a16="http://schemas.microsoft.com/office/drawing/2014/main" id="{FA7D697F-405F-8441-B286-3106AF3FE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968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0" name="AutoShape 24">
            <a:extLst>
              <a:ext uri="{FF2B5EF4-FFF2-40B4-BE49-F238E27FC236}">
                <a16:creationId xmlns:a16="http://schemas.microsoft.com/office/drawing/2014/main" id="{5099C1F9-CE23-A349-BC78-00A928FD2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071" y="4726961"/>
            <a:ext cx="1557542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32" name="TextBox 16">
            <a:extLst>
              <a:ext uri="{FF2B5EF4-FFF2-40B4-BE49-F238E27FC236}">
                <a16:creationId xmlns:a16="http://schemas.microsoft.com/office/drawing/2014/main" id="{9177827F-8103-4148-A73D-F6765B3B7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3489" y="4700308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Salida</a:t>
            </a:r>
          </a:p>
        </p:txBody>
      </p:sp>
      <p:sp>
        <p:nvSpPr>
          <p:cNvPr id="33" name="Line 21">
            <a:extLst>
              <a:ext uri="{FF2B5EF4-FFF2-40B4-BE49-F238E27FC236}">
                <a16:creationId xmlns:a16="http://schemas.microsoft.com/office/drawing/2014/main" id="{4903B21A-965C-AA4C-A59A-3119922DC9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2687" y="5411193"/>
            <a:ext cx="540558" cy="16414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CL"/>
          </a:p>
        </p:txBody>
      </p:sp>
      <p:sp>
        <p:nvSpPr>
          <p:cNvPr id="34" name="Rounded Rectangle 59">
            <a:extLst>
              <a:ext uri="{FF2B5EF4-FFF2-40B4-BE49-F238E27FC236}">
                <a16:creationId xmlns:a16="http://schemas.microsoft.com/office/drawing/2014/main" id="{3AD1DDAD-09D7-3C4A-80BC-999E48B9D70E}"/>
              </a:ext>
            </a:extLst>
          </p:cNvPr>
          <p:cNvSpPr/>
          <p:nvPr/>
        </p:nvSpPr>
        <p:spPr>
          <a:xfrm>
            <a:off x="4141857" y="5724665"/>
            <a:ext cx="904875" cy="285750"/>
          </a:xfrm>
          <a:prstGeom prst="roundRect">
            <a:avLst>
              <a:gd name="adj" fmla="val 37880"/>
            </a:avLst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1400" dirty="0" err="1">
                <a:solidFill>
                  <a:srgbClr val="0000FF"/>
                </a:solidFill>
                <a:latin typeface="Menlo Bold"/>
                <a:cs typeface="Menlo Bold"/>
              </a:rPr>
              <a:t>return</a:t>
            </a:r>
            <a:endParaRPr lang="es-ES_tradnl" sz="1400" dirty="0">
              <a:solidFill>
                <a:srgbClr val="0000FF"/>
              </a:solidFill>
              <a:latin typeface="Menlo Bold"/>
              <a:cs typeface="Menlo Bold"/>
            </a:endParaRPr>
          </a:p>
        </p:txBody>
      </p:sp>
      <p:sp>
        <p:nvSpPr>
          <p:cNvPr id="35" name="Rounded Rectangle 66">
            <a:extLst>
              <a:ext uri="{FF2B5EF4-FFF2-40B4-BE49-F238E27FC236}">
                <a16:creationId xmlns:a16="http://schemas.microsoft.com/office/drawing/2014/main" id="{DC09D06E-E89B-E44F-8671-C1890472449A}"/>
              </a:ext>
            </a:extLst>
          </p:cNvPr>
          <p:cNvSpPr/>
          <p:nvPr/>
        </p:nvSpPr>
        <p:spPr>
          <a:xfrm>
            <a:off x="4043244" y="5084373"/>
            <a:ext cx="1345195" cy="52299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ea typeface="ＭＳ Ｐゴシック" charset="0"/>
              <a:cs typeface="Consolas" panose="020B0609020204030204" pitchFamily="49" charset="0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6AF7AAF8-EAFE-9F40-AF1C-E2D859FA43A4}"/>
              </a:ext>
            </a:extLst>
          </p:cNvPr>
          <p:cNvSpPr/>
          <p:nvPr/>
        </p:nvSpPr>
        <p:spPr>
          <a:xfrm>
            <a:off x="5554465" y="3521551"/>
            <a:ext cx="2639797" cy="2648448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CL" dirty="0">
                <a:solidFill>
                  <a:schemeClr val="tx1"/>
                </a:solidFill>
              </a:rPr>
              <a:t>dentro de la función 22</a:t>
            </a:r>
          </a:p>
        </p:txBody>
      </p:sp>
    </p:spTree>
    <p:extLst>
      <p:ext uri="{BB962C8B-B14F-4D97-AF65-F5344CB8AC3E}">
        <p14:creationId xmlns:p14="http://schemas.microsoft.com/office/powerpoint/2010/main" val="364313136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62FBA88-6C87-AD46-AA7C-9608AC67A8B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29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8D9A08-2D9A-6B4A-9F3E-DF9363DD7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003A9E-E49C-304F-9D81-78564FA1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Scope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1894A59A-5AD5-BD49-8C1C-23F90DE149A8}"/>
              </a:ext>
            </a:extLst>
          </p:cNvPr>
          <p:cNvSpPr/>
          <p:nvPr/>
        </p:nvSpPr>
        <p:spPr>
          <a:xfrm>
            <a:off x="2395961" y="4914788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“</a:t>
            </a:r>
            <a:r>
              <a:rPr lang="es-ES_tradnl" altLang="es-ES_tradnl" sz="1300" dirty="0" err="1">
                <a:latin typeface="Myriad Pro" panose="020B0503030403020204" pitchFamily="34" charset="0"/>
              </a:rPr>
              <a:t>mifuncion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”</a:t>
            </a:r>
            <a:endParaRPr lang="es-ES_tradnl" altLang="es-CL" sz="1300" dirty="0">
              <a:latin typeface="Myriad Pro" panose="020B0503030403020204" pitchFamily="34" charset="0"/>
            </a:endParaRPr>
          </a:p>
        </p:txBody>
      </p:sp>
      <p:sp>
        <p:nvSpPr>
          <p:cNvPr id="6" name="AutoShape 24">
            <a:extLst>
              <a:ext uri="{FF2B5EF4-FFF2-40B4-BE49-F238E27FC236}">
                <a16:creationId xmlns:a16="http://schemas.microsoft.com/office/drawing/2014/main" id="{FEB73E2C-6B01-B143-8A03-586A63958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755" y="4692221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1283C6CC-EC79-0641-8D3A-2CEECB5B4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494" y="5243182"/>
            <a:ext cx="964963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grpSp>
        <p:nvGrpSpPr>
          <p:cNvPr id="8" name="Group 26">
            <a:extLst>
              <a:ext uri="{FF2B5EF4-FFF2-40B4-BE49-F238E27FC236}">
                <a16:creationId xmlns:a16="http://schemas.microsoft.com/office/drawing/2014/main" id="{87C00E3E-AB55-7F49-99E0-333A7382712D}"/>
              </a:ext>
            </a:extLst>
          </p:cNvPr>
          <p:cNvGrpSpPr>
            <a:grpSpLocks/>
          </p:cNvGrpSpPr>
          <p:nvPr/>
        </p:nvGrpSpPr>
        <p:grpSpPr bwMode="auto">
          <a:xfrm>
            <a:off x="1791539" y="4677934"/>
            <a:ext cx="581025" cy="1438275"/>
            <a:chOff x="1436" y="2615"/>
            <a:chExt cx="444" cy="978"/>
          </a:xfrm>
        </p:grpSpPr>
        <p:sp>
          <p:nvSpPr>
            <p:cNvPr id="9" name="AutoShape 20">
              <a:extLst>
                <a:ext uri="{FF2B5EF4-FFF2-40B4-BE49-F238E27FC236}">
                  <a16:creationId xmlns:a16="http://schemas.microsoft.com/office/drawing/2014/main" id="{7F882675-3098-6744-9167-DCCA8F91F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10" name="Line 21">
              <a:extLst>
                <a:ext uri="{FF2B5EF4-FFF2-40B4-BE49-F238E27FC236}">
                  <a16:creationId xmlns:a16="http://schemas.microsoft.com/office/drawing/2014/main" id="{3D31EE15-3AAA-5B42-82FF-B3AFB1A716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11" name="TextBox 16">
            <a:extLst>
              <a:ext uri="{FF2B5EF4-FFF2-40B4-BE49-F238E27FC236}">
                <a16:creationId xmlns:a16="http://schemas.microsoft.com/office/drawing/2014/main" id="{2203D618-FF1A-114A-B7E7-0B459C02F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90" y="4700308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191B290-655E-A447-85A0-71A356B9EBDB}"/>
              </a:ext>
            </a:extLst>
          </p:cNvPr>
          <p:cNvSpPr/>
          <p:nvPr/>
        </p:nvSpPr>
        <p:spPr>
          <a:xfrm>
            <a:off x="601672" y="1221818"/>
            <a:ext cx="4288828" cy="203132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= 21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def mifuncion(num):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= num+1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print('dentro de la función', 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return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</a:t>
            </a:r>
          </a:p>
          <a:p>
            <a:r>
              <a:rPr lang="es-CL" sz="1400" dirty="0">
                <a:solidFill>
                  <a:schemeClr val="bg1">
                    <a:lumMod val="75000"/>
                  </a:schemeClr>
                </a:solidFill>
                <a:latin typeface="Menlo" panose="020B0609030804020204" pitchFamily="49" charset="0"/>
              </a:rPr>
              <a:t>print('fuera de la funcion', num)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A84207C-39AE-DD4D-9807-9215AC596FFF}"/>
              </a:ext>
            </a:extLst>
          </p:cNvPr>
          <p:cNvSpPr/>
          <p:nvPr/>
        </p:nvSpPr>
        <p:spPr>
          <a:xfrm>
            <a:off x="5188449" y="1221818"/>
            <a:ext cx="3005813" cy="20313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9A1CF898-D853-1144-AED0-AC32EC14A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sp>
        <p:nvSpPr>
          <p:cNvPr id="19" name="Text Box 15">
            <a:extLst>
              <a:ext uri="{FF2B5EF4-FFF2-40B4-BE49-F238E27FC236}">
                <a16:creationId xmlns:a16="http://schemas.microsoft.com/office/drawing/2014/main" id="{5B4AC2BF-E9B3-B74B-AF09-016780681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80382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12358B8A-0FDB-6E4A-8622-F9F405525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220706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B578AF91-8469-5E43-8A29-61D81BA6A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637589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788078DC-F5BD-234E-9904-D98AAC91E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 Box 15">
            <a:extLst>
              <a:ext uri="{FF2B5EF4-FFF2-40B4-BE49-F238E27FC236}">
                <a16:creationId xmlns:a16="http://schemas.microsoft.com/office/drawing/2014/main" id="{54463DFB-A316-0248-87A1-A13BB8860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 Box 15">
            <a:extLst>
              <a:ext uri="{FF2B5EF4-FFF2-40B4-BE49-F238E27FC236}">
                <a16:creationId xmlns:a16="http://schemas.microsoft.com/office/drawing/2014/main" id="{80D4B372-87DF-0E4B-87A7-D4F2297EC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2221725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B8C92E7A-300B-FF49-ABD2-5AF686108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472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5BF37ABF-44CC-1148-9637-D5C6184ED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9F562E98-6C84-4D42-8B77-CBE729AED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8" name="Text Box 15">
            <a:extLst>
              <a:ext uri="{FF2B5EF4-FFF2-40B4-BE49-F238E27FC236}">
                <a16:creationId xmlns:a16="http://schemas.microsoft.com/office/drawing/2014/main" id="{AFB02809-A49B-5F46-BF0F-30494C33B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2221725"/>
            <a:ext cx="823904" cy="307777"/>
          </a:xfrm>
          <a:prstGeom prst="rect">
            <a:avLst/>
          </a:prstGeom>
          <a:solidFill>
            <a:srgbClr val="E800EB"/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num=22</a:t>
            </a:r>
          </a:p>
        </p:txBody>
      </p:sp>
      <p:sp>
        <p:nvSpPr>
          <p:cNvPr id="29" name="Text Box 15">
            <a:extLst>
              <a:ext uri="{FF2B5EF4-FFF2-40B4-BE49-F238E27FC236}">
                <a16:creationId xmlns:a16="http://schemas.microsoft.com/office/drawing/2014/main" id="{FA7D697F-405F-8441-B286-3106AF3FE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968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6" name="AutoShape 24">
            <a:extLst>
              <a:ext uri="{FF2B5EF4-FFF2-40B4-BE49-F238E27FC236}">
                <a16:creationId xmlns:a16="http://schemas.microsoft.com/office/drawing/2014/main" id="{1FA51CEF-8353-D642-A65E-EDB92EBC6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071" y="4726961"/>
            <a:ext cx="1557542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37" name="TextBox 16">
            <a:extLst>
              <a:ext uri="{FF2B5EF4-FFF2-40B4-BE49-F238E27FC236}">
                <a16:creationId xmlns:a16="http://schemas.microsoft.com/office/drawing/2014/main" id="{771C00AB-63F4-124B-8AB9-856643F00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3489" y="4700308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Salida</a:t>
            </a:r>
          </a:p>
        </p:txBody>
      </p:sp>
      <p:sp>
        <p:nvSpPr>
          <p:cNvPr id="38" name="Line 21">
            <a:extLst>
              <a:ext uri="{FF2B5EF4-FFF2-40B4-BE49-F238E27FC236}">
                <a16:creationId xmlns:a16="http://schemas.microsoft.com/office/drawing/2014/main" id="{01C98BB7-1D67-FD47-8B2A-A8CBA69A1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2687" y="5411193"/>
            <a:ext cx="540558" cy="16414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CL"/>
          </a:p>
        </p:txBody>
      </p:sp>
      <p:sp>
        <p:nvSpPr>
          <p:cNvPr id="39" name="Rounded Rectangle 59">
            <a:extLst>
              <a:ext uri="{FF2B5EF4-FFF2-40B4-BE49-F238E27FC236}">
                <a16:creationId xmlns:a16="http://schemas.microsoft.com/office/drawing/2014/main" id="{4A0FD7B5-B642-F543-90E5-63EC075BC08D}"/>
              </a:ext>
            </a:extLst>
          </p:cNvPr>
          <p:cNvSpPr/>
          <p:nvPr/>
        </p:nvSpPr>
        <p:spPr>
          <a:xfrm>
            <a:off x="4141857" y="5724665"/>
            <a:ext cx="904875" cy="285750"/>
          </a:xfrm>
          <a:prstGeom prst="roundRect">
            <a:avLst>
              <a:gd name="adj" fmla="val 37880"/>
            </a:avLst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1400" dirty="0" err="1">
                <a:solidFill>
                  <a:srgbClr val="0000FF"/>
                </a:solidFill>
                <a:latin typeface="Menlo Bold"/>
                <a:cs typeface="Menlo Bold"/>
              </a:rPr>
              <a:t>return</a:t>
            </a:r>
            <a:endParaRPr lang="es-ES_tradnl" sz="1400" dirty="0">
              <a:solidFill>
                <a:srgbClr val="0000FF"/>
              </a:solidFill>
              <a:latin typeface="Menlo Bold"/>
              <a:cs typeface="Menlo Bold"/>
            </a:endParaRPr>
          </a:p>
        </p:txBody>
      </p:sp>
      <p:sp>
        <p:nvSpPr>
          <p:cNvPr id="40" name="Rounded Rectangle 66">
            <a:extLst>
              <a:ext uri="{FF2B5EF4-FFF2-40B4-BE49-F238E27FC236}">
                <a16:creationId xmlns:a16="http://schemas.microsoft.com/office/drawing/2014/main" id="{2E971835-78A0-394F-9326-791FBDFB56D6}"/>
              </a:ext>
            </a:extLst>
          </p:cNvPr>
          <p:cNvSpPr/>
          <p:nvPr/>
        </p:nvSpPr>
        <p:spPr>
          <a:xfrm>
            <a:off x="4043244" y="5084373"/>
            <a:ext cx="1345195" cy="52299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ea typeface="ＭＳ Ｐゴシック" charset="0"/>
              <a:cs typeface="Consolas" panose="020B0609020204030204" pitchFamily="49" charset="0"/>
            </a:endParaRP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7A19BC0C-1B8E-434F-88A4-B5B7850A59A6}"/>
              </a:ext>
            </a:extLst>
          </p:cNvPr>
          <p:cNvSpPr/>
          <p:nvPr/>
        </p:nvSpPr>
        <p:spPr>
          <a:xfrm>
            <a:off x="5554465" y="3521551"/>
            <a:ext cx="2639797" cy="2648448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CL" dirty="0">
                <a:solidFill>
                  <a:schemeClr val="tx1"/>
                </a:solidFill>
              </a:rPr>
              <a:t>dentro de la función 22</a:t>
            </a:r>
          </a:p>
        </p:txBody>
      </p:sp>
    </p:spTree>
    <p:extLst>
      <p:ext uri="{BB962C8B-B14F-4D97-AF65-F5344CB8AC3E}">
        <p14:creationId xmlns:p14="http://schemas.microsoft.com/office/powerpoint/2010/main" val="4153961424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62FBA88-6C87-AD46-AA7C-9608AC67A8B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8D9A08-2D9A-6B4A-9F3E-DF9363DD7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003A9E-E49C-304F-9D81-78564FA1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Scope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1894A59A-5AD5-BD49-8C1C-23F90DE149A8}"/>
              </a:ext>
            </a:extLst>
          </p:cNvPr>
          <p:cNvSpPr/>
          <p:nvPr/>
        </p:nvSpPr>
        <p:spPr>
          <a:xfrm>
            <a:off x="2395961" y="4914788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“</a:t>
            </a:r>
            <a:r>
              <a:rPr lang="es-ES_tradnl" altLang="es-ES_tradnl" sz="1300" dirty="0" err="1">
                <a:latin typeface="Myriad Pro" panose="020B0503030403020204" pitchFamily="34" charset="0"/>
              </a:rPr>
              <a:t>mifuncion</a:t>
            </a:r>
            <a:r>
              <a:rPr lang="es-ES_tradnl" altLang="es-ES_tradnl" sz="1300" dirty="0">
                <a:latin typeface="Myriad Pro" panose="020B0503030403020204" pitchFamily="34" charset="0"/>
              </a:rPr>
              <a:t>”</a:t>
            </a:r>
            <a:endParaRPr lang="es-ES_tradnl" altLang="es-CL" sz="1300" dirty="0">
              <a:latin typeface="Myriad Pro" panose="020B0503030403020204" pitchFamily="34" charset="0"/>
            </a:endParaRPr>
          </a:p>
        </p:txBody>
      </p:sp>
      <p:sp>
        <p:nvSpPr>
          <p:cNvPr id="6" name="AutoShape 24">
            <a:extLst>
              <a:ext uri="{FF2B5EF4-FFF2-40B4-BE49-F238E27FC236}">
                <a16:creationId xmlns:a16="http://schemas.microsoft.com/office/drawing/2014/main" id="{FEB73E2C-6B01-B143-8A03-586A63958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755" y="4692221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1283C6CC-EC79-0641-8D3A-2CEECB5B4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494" y="5243182"/>
            <a:ext cx="964963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grpSp>
        <p:nvGrpSpPr>
          <p:cNvPr id="8" name="Group 26">
            <a:extLst>
              <a:ext uri="{FF2B5EF4-FFF2-40B4-BE49-F238E27FC236}">
                <a16:creationId xmlns:a16="http://schemas.microsoft.com/office/drawing/2014/main" id="{87C00E3E-AB55-7F49-99E0-333A7382712D}"/>
              </a:ext>
            </a:extLst>
          </p:cNvPr>
          <p:cNvGrpSpPr>
            <a:grpSpLocks/>
          </p:cNvGrpSpPr>
          <p:nvPr/>
        </p:nvGrpSpPr>
        <p:grpSpPr bwMode="auto">
          <a:xfrm>
            <a:off x="1791539" y="4677934"/>
            <a:ext cx="581025" cy="1438275"/>
            <a:chOff x="1436" y="2615"/>
            <a:chExt cx="444" cy="978"/>
          </a:xfrm>
        </p:grpSpPr>
        <p:sp>
          <p:nvSpPr>
            <p:cNvPr id="9" name="AutoShape 20">
              <a:extLst>
                <a:ext uri="{FF2B5EF4-FFF2-40B4-BE49-F238E27FC236}">
                  <a16:creationId xmlns:a16="http://schemas.microsoft.com/office/drawing/2014/main" id="{7F882675-3098-6744-9167-DCCA8F91F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10" name="Line 21">
              <a:extLst>
                <a:ext uri="{FF2B5EF4-FFF2-40B4-BE49-F238E27FC236}">
                  <a16:creationId xmlns:a16="http://schemas.microsoft.com/office/drawing/2014/main" id="{3D31EE15-3AAA-5B42-82FF-B3AFB1A716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11" name="TextBox 16">
            <a:extLst>
              <a:ext uri="{FF2B5EF4-FFF2-40B4-BE49-F238E27FC236}">
                <a16:creationId xmlns:a16="http://schemas.microsoft.com/office/drawing/2014/main" id="{2203D618-FF1A-114A-B7E7-0B459C02F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90" y="4700308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191B290-655E-A447-85A0-71A356B9EBDB}"/>
              </a:ext>
            </a:extLst>
          </p:cNvPr>
          <p:cNvSpPr/>
          <p:nvPr/>
        </p:nvSpPr>
        <p:spPr>
          <a:xfrm>
            <a:off x="601672" y="1221818"/>
            <a:ext cx="4288828" cy="203132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= 21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def mifuncion(num):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= num+1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print('dentro de la función', 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return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A31515"/>
                </a:solidFill>
                <a:latin typeface="Menlo" panose="020B0609030804020204" pitchFamily="49" charset="0"/>
              </a:rPr>
              <a:t>'fuera de la funcion'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, num)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A84207C-39AE-DD4D-9807-9215AC596FFF}"/>
              </a:ext>
            </a:extLst>
          </p:cNvPr>
          <p:cNvSpPr/>
          <p:nvPr/>
        </p:nvSpPr>
        <p:spPr>
          <a:xfrm>
            <a:off x="5188449" y="1221818"/>
            <a:ext cx="3005813" cy="20313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9A1CF898-D853-1144-AED0-AC32EC14A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num=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</p:txBody>
      </p:sp>
      <p:sp>
        <p:nvSpPr>
          <p:cNvPr id="19" name="Text Box 15">
            <a:extLst>
              <a:ext uri="{FF2B5EF4-FFF2-40B4-BE49-F238E27FC236}">
                <a16:creationId xmlns:a16="http://schemas.microsoft.com/office/drawing/2014/main" id="{5B4AC2BF-E9B3-B74B-AF09-016780681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180382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12358B8A-0FDB-6E4A-8622-F9F405525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220706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B578AF91-8469-5E43-8A29-61D81BA6A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139" y="2637589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788078DC-F5BD-234E-9904-D98AAC91E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 Box 15">
            <a:extLst>
              <a:ext uri="{FF2B5EF4-FFF2-40B4-BE49-F238E27FC236}">
                <a16:creationId xmlns:a16="http://schemas.microsoft.com/office/drawing/2014/main" id="{54463DFB-A316-0248-87A1-A13BB8860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 Box 15">
            <a:extLst>
              <a:ext uri="{FF2B5EF4-FFF2-40B4-BE49-F238E27FC236}">
                <a16:creationId xmlns:a16="http://schemas.microsoft.com/office/drawing/2014/main" id="{80D4B372-87DF-0E4B-87A7-D4F2297EC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3" y="2221725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B8C92E7A-300B-FF49-ABD2-5AF686108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472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5BF37ABF-44CC-1148-9637-D5C6184ED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362013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9F562E98-6C84-4D42-8B77-CBE729AED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1803822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8" name="Text Box 15">
            <a:extLst>
              <a:ext uri="{FF2B5EF4-FFF2-40B4-BE49-F238E27FC236}">
                <a16:creationId xmlns:a16="http://schemas.microsoft.com/office/drawing/2014/main" id="{AFB02809-A49B-5F46-BF0F-30494C33B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049" y="2221725"/>
            <a:ext cx="823904" cy="307777"/>
          </a:xfrm>
          <a:prstGeom prst="rect">
            <a:avLst/>
          </a:prstGeom>
          <a:solidFill>
            <a:srgbClr val="E800EB"/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num=22</a:t>
            </a:r>
          </a:p>
        </p:txBody>
      </p:sp>
      <p:sp>
        <p:nvSpPr>
          <p:cNvPr id="29" name="Text Box 15">
            <a:extLst>
              <a:ext uri="{FF2B5EF4-FFF2-40B4-BE49-F238E27FC236}">
                <a16:creationId xmlns:a16="http://schemas.microsoft.com/office/drawing/2014/main" id="{FA7D697F-405F-8441-B286-3106AF3FE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968" y="2637588"/>
            <a:ext cx="8239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6" name="AutoShape 24">
            <a:extLst>
              <a:ext uri="{FF2B5EF4-FFF2-40B4-BE49-F238E27FC236}">
                <a16:creationId xmlns:a16="http://schemas.microsoft.com/office/drawing/2014/main" id="{A6DC0DB4-16A4-9B47-9773-346327C7C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071" y="4726961"/>
            <a:ext cx="1557542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37" name="TextBox 16">
            <a:extLst>
              <a:ext uri="{FF2B5EF4-FFF2-40B4-BE49-F238E27FC236}">
                <a16:creationId xmlns:a16="http://schemas.microsoft.com/office/drawing/2014/main" id="{F71564B3-027C-4248-8976-0A870CD49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3489" y="4700308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Salida</a:t>
            </a:r>
          </a:p>
        </p:txBody>
      </p:sp>
      <p:sp>
        <p:nvSpPr>
          <p:cNvPr id="38" name="Line 21">
            <a:extLst>
              <a:ext uri="{FF2B5EF4-FFF2-40B4-BE49-F238E27FC236}">
                <a16:creationId xmlns:a16="http://schemas.microsoft.com/office/drawing/2014/main" id="{8D177658-5869-9744-A8A2-9CD47B606FB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2687" y="5411193"/>
            <a:ext cx="540558" cy="16414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CL"/>
          </a:p>
        </p:txBody>
      </p:sp>
      <p:sp>
        <p:nvSpPr>
          <p:cNvPr id="39" name="Rounded Rectangle 59">
            <a:extLst>
              <a:ext uri="{FF2B5EF4-FFF2-40B4-BE49-F238E27FC236}">
                <a16:creationId xmlns:a16="http://schemas.microsoft.com/office/drawing/2014/main" id="{F3920132-0116-D14E-AD3D-C6529F81FED5}"/>
              </a:ext>
            </a:extLst>
          </p:cNvPr>
          <p:cNvSpPr/>
          <p:nvPr/>
        </p:nvSpPr>
        <p:spPr>
          <a:xfrm>
            <a:off x="4141857" y="5724665"/>
            <a:ext cx="904875" cy="285750"/>
          </a:xfrm>
          <a:prstGeom prst="roundRect">
            <a:avLst>
              <a:gd name="adj" fmla="val 37880"/>
            </a:avLst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1400" dirty="0" err="1">
                <a:solidFill>
                  <a:srgbClr val="0000FF"/>
                </a:solidFill>
                <a:latin typeface="Menlo Bold"/>
                <a:cs typeface="Menlo Bold"/>
              </a:rPr>
              <a:t>return</a:t>
            </a:r>
            <a:endParaRPr lang="es-ES_tradnl" sz="1400" dirty="0">
              <a:solidFill>
                <a:srgbClr val="0000FF"/>
              </a:solidFill>
              <a:latin typeface="Menlo Bold"/>
              <a:cs typeface="Menlo Bold"/>
            </a:endParaRPr>
          </a:p>
        </p:txBody>
      </p:sp>
      <p:sp>
        <p:nvSpPr>
          <p:cNvPr id="40" name="Rounded Rectangle 66">
            <a:extLst>
              <a:ext uri="{FF2B5EF4-FFF2-40B4-BE49-F238E27FC236}">
                <a16:creationId xmlns:a16="http://schemas.microsoft.com/office/drawing/2014/main" id="{8E9DD45B-3D60-244D-9527-38999B51738B}"/>
              </a:ext>
            </a:extLst>
          </p:cNvPr>
          <p:cNvSpPr/>
          <p:nvPr/>
        </p:nvSpPr>
        <p:spPr>
          <a:xfrm>
            <a:off x="4043244" y="5084373"/>
            <a:ext cx="1345195" cy="52299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ea typeface="ＭＳ Ｐゴシック" charset="0"/>
              <a:cs typeface="Consolas" panose="020B0609020204030204" pitchFamily="49" charset="0"/>
            </a:endParaRP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23925D00-06A6-0042-8754-DA821FFBE0A9}"/>
              </a:ext>
            </a:extLst>
          </p:cNvPr>
          <p:cNvSpPr/>
          <p:nvPr/>
        </p:nvSpPr>
        <p:spPr>
          <a:xfrm>
            <a:off x="5554465" y="3521551"/>
            <a:ext cx="2639797" cy="2648448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CL" dirty="0">
                <a:solidFill>
                  <a:schemeClr val="tx1"/>
                </a:solidFill>
              </a:rPr>
              <a:t>dentro de la función 22</a:t>
            </a:r>
          </a:p>
          <a:p>
            <a:r>
              <a:rPr lang="es-CL" dirty="0">
                <a:solidFill>
                  <a:schemeClr val="tx1"/>
                </a:solidFill>
              </a:rPr>
              <a:t>fuera de la función 21</a:t>
            </a:r>
          </a:p>
        </p:txBody>
      </p:sp>
    </p:spTree>
    <p:extLst>
      <p:ext uri="{BB962C8B-B14F-4D97-AF65-F5344CB8AC3E}">
        <p14:creationId xmlns:p14="http://schemas.microsoft.com/office/powerpoint/2010/main" val="110411017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5FD7CB8-E3F9-3B40-91AE-C746452AED8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31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3FC3C40-5DDC-3F4B-99CC-5D4A90A32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827089" y="1557338"/>
            <a:ext cx="3943160" cy="2541587"/>
          </a:xfrm>
          <a:prstGeom prst="rect">
            <a:avLst/>
          </a:prstGeom>
        </p:spPr>
        <p:txBody>
          <a:bodyPr wrap="none"/>
          <a:lstStyle/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Estructuras de control</a:t>
            </a:r>
          </a:p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Listas</a:t>
            </a:r>
          </a:p>
          <a:p>
            <a:pPr>
              <a:defRPr sz="2000"/>
            </a:pPr>
            <a:r>
              <a:rPr lang="es-ES_tradnl" dirty="0">
                <a:solidFill>
                  <a:srgbClr val="BFBFBF"/>
                </a:solidFill>
              </a:rPr>
              <a:t>Funciones integradas</a:t>
            </a:r>
          </a:p>
          <a:p>
            <a:pPr>
              <a:defRPr sz="2000"/>
            </a:pPr>
            <a:r>
              <a:rPr lang="es-ES_tradnl" dirty="0"/>
              <a:t>Funciones</a:t>
            </a:r>
          </a:p>
          <a:p>
            <a:pPr lvl="1">
              <a:defRPr sz="2000"/>
            </a:pPr>
            <a:endParaRPr lang="es-ES_tradnl" dirty="0"/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A7662AD9-286E-5F4F-924A-D1F0EA1F92B0}"/>
              </a:ext>
            </a:extLst>
          </p:cNvPr>
          <p:cNvSpPr txBox="1"/>
          <p:nvPr/>
        </p:nvSpPr>
        <p:spPr>
          <a:xfrm>
            <a:off x="1800225" y="3130149"/>
            <a:ext cx="34110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Definición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Scope de variables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Paso de parámetros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Ejemplos y ejercicios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Manejo de excepciones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797561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5B0804-B51C-9041-AFAB-A384312FD3B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32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DDB4A7A-0EE4-D344-ABE9-F0C9345328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>
            <a:normAutofit/>
          </a:bodyPr>
          <a:lstStyle/>
          <a:p>
            <a:r>
              <a:rPr lang="en-US" dirty="0"/>
              <a:t>Paso de </a:t>
            </a:r>
            <a:r>
              <a:rPr lang="en-US" dirty="0" err="1"/>
              <a:t>valores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4357" y="1383051"/>
            <a:ext cx="3340061" cy="4620142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noAutofit/>
          </a:bodyPr>
          <a:lstStyle/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10</a:t>
            </a:r>
          </a:p>
          <a:p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5</a:t>
            </a: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0" indent="0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"var1 es 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var1)</a:t>
            </a: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"var2 es 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var2)</a:t>
            </a:r>
          </a:p>
        </p:txBody>
      </p:sp>
      <p:sp>
        <p:nvSpPr>
          <p:cNvPr id="20" name="Rectangle 40">
            <a:extLst>
              <a:ext uri="{FF2B5EF4-FFF2-40B4-BE49-F238E27FC236}">
                <a16:creationId xmlns:a16="http://schemas.microsoft.com/office/drawing/2014/main" id="{067E0200-6900-FD46-B9A6-C1B6E818EBCD}"/>
              </a:ext>
            </a:extLst>
          </p:cNvPr>
          <p:cNvSpPr/>
          <p:nvPr/>
        </p:nvSpPr>
        <p:spPr>
          <a:xfrm>
            <a:off x="5729581" y="4801772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“</a:t>
            </a:r>
            <a:r>
              <a:rPr lang="es-ES_tradnl" altLang="ja-JP" sz="1400" dirty="0">
                <a:latin typeface="Myriad Pro" panose="020B0503030403020204" pitchFamily="34" charset="0"/>
              </a:rPr>
              <a:t>F1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”</a:t>
            </a:r>
            <a:endParaRPr lang="es-ES_tradnl" altLang="es-CL" sz="1800" dirty="0">
              <a:latin typeface="Myriad Pro" panose="020B0503030403020204" pitchFamily="34" charset="0"/>
            </a:endParaRPr>
          </a:p>
        </p:txBody>
      </p:sp>
      <p:sp>
        <p:nvSpPr>
          <p:cNvPr id="21" name="AutoShape 24">
            <a:extLst>
              <a:ext uri="{FF2B5EF4-FFF2-40B4-BE49-F238E27FC236}">
                <a16:creationId xmlns:a16="http://schemas.microsoft.com/office/drawing/2014/main" id="{5F83D2A4-7EE8-AA4B-9253-421D51C8C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9875" y="4579205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496D86F9-6178-9849-A250-856FB0614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308" y="4993543"/>
            <a:ext cx="964963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var1=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</a:p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var2=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</p:txBody>
      </p:sp>
      <p:grpSp>
        <p:nvGrpSpPr>
          <p:cNvPr id="24" name="Group 26">
            <a:extLst>
              <a:ext uri="{FF2B5EF4-FFF2-40B4-BE49-F238E27FC236}">
                <a16:creationId xmlns:a16="http://schemas.microsoft.com/office/drawing/2014/main" id="{47FE1C3F-65A1-A345-8620-5681A065E44C}"/>
              </a:ext>
            </a:extLst>
          </p:cNvPr>
          <p:cNvGrpSpPr>
            <a:grpSpLocks/>
          </p:cNvGrpSpPr>
          <p:nvPr/>
        </p:nvGrpSpPr>
        <p:grpSpPr bwMode="auto">
          <a:xfrm>
            <a:off x="5125159" y="4564918"/>
            <a:ext cx="581025" cy="1438275"/>
            <a:chOff x="1436" y="2615"/>
            <a:chExt cx="444" cy="978"/>
          </a:xfrm>
        </p:grpSpPr>
        <p:sp>
          <p:nvSpPr>
            <p:cNvPr id="25" name="AutoShape 20">
              <a:extLst>
                <a:ext uri="{FF2B5EF4-FFF2-40B4-BE49-F238E27FC236}">
                  <a16:creationId xmlns:a16="http://schemas.microsoft.com/office/drawing/2014/main" id="{8C1AAF3F-6CBF-5341-A466-F0206B891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5FA26871-BE49-A447-9766-CB116239D8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27" name="Rectangle 5">
            <a:extLst>
              <a:ext uri="{FF2B5EF4-FFF2-40B4-BE49-F238E27FC236}">
                <a16:creationId xmlns:a16="http://schemas.microsoft.com/office/drawing/2014/main" id="{6EE187A3-E4E1-9D4D-ACB1-F55E70186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096" y="3996593"/>
            <a:ext cx="185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>
              <a:solidFill>
                <a:srgbClr val="000000"/>
              </a:solidFill>
              <a:latin typeface="Menlo Bold" panose="020B0609030804020204" pitchFamily="49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6D9230B-742C-1149-A446-B8B953E161E3}"/>
              </a:ext>
            </a:extLst>
          </p:cNvPr>
          <p:cNvSpPr txBox="1">
            <a:spLocks/>
          </p:cNvSpPr>
          <p:nvPr/>
        </p:nvSpPr>
        <p:spPr>
          <a:xfrm>
            <a:off x="3804418" y="1383051"/>
            <a:ext cx="5267663" cy="1609725"/>
          </a:xfrm>
          <a:prstGeom prst="rect">
            <a:avLst/>
          </a:prstGeom>
        </p:spPr>
        <p:txBody>
          <a:bodyPr/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290513" lvl="1" indent="0">
              <a:buClr>
                <a:srgbClr val="FF0000"/>
              </a:buClr>
              <a:buSzPct val="71000"/>
              <a:buNone/>
            </a:pPr>
            <a:r>
              <a:rPr lang="en-US" altLang="es-CL" kern="0" dirty="0" err="1">
                <a:ea typeface="ＭＳ Ｐゴシック" panose="020B0600070205080204" pitchFamily="34" charset="-128"/>
              </a:rPr>
              <a:t>Suponga</a:t>
            </a:r>
            <a:r>
              <a:rPr lang="en-US" altLang="es-CL" kern="0" dirty="0">
                <a:ea typeface="ＭＳ Ｐゴシック" panose="020B0600070205080204" pitchFamily="34" charset="-128"/>
              </a:rPr>
              <a:t> que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tenemos</a:t>
            </a:r>
            <a:r>
              <a:rPr lang="en-US" altLang="es-CL" kern="0" dirty="0">
                <a:ea typeface="ＭＳ Ｐゴシック" panose="020B0600070205080204" pitchFamily="34" charset="-128"/>
              </a:rPr>
              <a:t> la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función</a:t>
            </a:r>
            <a:r>
              <a:rPr lang="en-US" altLang="es-CL" kern="0" dirty="0">
                <a:ea typeface="ＭＳ Ｐゴシック" panose="020B0600070205080204" pitchFamily="34" charset="-128"/>
              </a:rPr>
              <a:t> </a:t>
            </a:r>
            <a:r>
              <a:rPr lang="en-US" altLang="es-CL" kern="0" dirty="0">
                <a:latin typeface="Menlo Bold" panose="020B0609030804020204" pitchFamily="49" charset="0"/>
                <a:ea typeface="ＭＳ Ｐゴシック" panose="020B0600070205080204" pitchFamily="34" charset="-128"/>
              </a:rPr>
              <a:t>F1</a:t>
            </a:r>
            <a:r>
              <a:rPr lang="en-US" altLang="es-CL" kern="0" dirty="0">
                <a:ea typeface="ＭＳ Ｐゴシック" panose="020B0600070205080204" pitchFamily="34" charset="-128"/>
              </a:rPr>
              <a:t> a la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cual</a:t>
            </a:r>
            <a:r>
              <a:rPr lang="en-US" altLang="es-CL" kern="0" dirty="0">
                <a:ea typeface="ＭＳ Ｐゴシック" panose="020B0600070205080204" pitchFamily="34" charset="-128"/>
              </a:rPr>
              <a:t>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enviamos</a:t>
            </a:r>
            <a:r>
              <a:rPr lang="en-US" altLang="es-CL" kern="0" dirty="0">
                <a:ea typeface="ＭＳ Ｐゴシック" panose="020B0600070205080204" pitchFamily="34" charset="-128"/>
              </a:rPr>
              <a:t> una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copia</a:t>
            </a:r>
            <a:r>
              <a:rPr lang="en-US" altLang="es-CL" kern="0" dirty="0">
                <a:ea typeface="ＭＳ Ｐゴシック" panose="020B0600070205080204" pitchFamily="34" charset="-128"/>
              </a:rPr>
              <a:t> del valor 10 y 5.</a:t>
            </a:r>
          </a:p>
          <a:p>
            <a:pPr marL="290513" lvl="1" indent="0">
              <a:buClr>
                <a:srgbClr val="FF0000"/>
              </a:buClr>
              <a:buSzPct val="71000"/>
              <a:buNone/>
            </a:pPr>
            <a:endParaRPr lang="en-US" altLang="es-CL" kern="0" dirty="0">
              <a:ea typeface="ＭＳ Ｐゴシック" panose="020B0600070205080204" pitchFamily="34" charset="-128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F8CB6249-FA58-144C-B7BE-3BCA71751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292" y="4587292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</p:spTree>
    <p:extLst>
      <p:ext uri="{BB962C8B-B14F-4D97-AF65-F5344CB8AC3E}">
        <p14:creationId xmlns:p14="http://schemas.microsoft.com/office/powerpoint/2010/main" val="3708606212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24">
            <a:extLst>
              <a:ext uri="{FF2B5EF4-FFF2-40B4-BE49-F238E27FC236}">
                <a16:creationId xmlns:a16="http://schemas.microsoft.com/office/drawing/2014/main" id="{B2A2BDF8-9E1E-F544-B60A-A29758A56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6862" y="4560155"/>
            <a:ext cx="1557542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33" name="TextBox 16">
            <a:extLst>
              <a:ext uri="{FF2B5EF4-FFF2-40B4-BE49-F238E27FC236}">
                <a16:creationId xmlns:a16="http://schemas.microsoft.com/office/drawing/2014/main" id="{362EB261-693E-0F42-B1C6-56CFB9110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280" y="4533502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Salida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695A65-0877-3E47-9D66-33FABCBA120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73ACBAB-BE57-824E-93CF-4532B68E1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Paso de </a:t>
            </a:r>
            <a:r>
              <a:rPr lang="en-US" dirty="0" err="1"/>
              <a:t>valores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4357" y="1383051"/>
            <a:ext cx="3340061" cy="4620142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noAutofit/>
          </a:bodyPr>
          <a:lstStyle/>
          <a:p>
            <a:pPr marL="0" lvl="0" indent="0"/>
            <a:r>
              <a:rPr lang="es-ES_tradnl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ef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0" lvl="0" indent="0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var1 = var1+var2</a:t>
            </a:r>
          </a:p>
          <a:p>
            <a:pPr marL="0" lvl="0" indent="0"/>
            <a:r>
              <a:rPr lang="en-US" dirty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10</a:t>
            </a:r>
          </a:p>
          <a:p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5</a:t>
            </a: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0" indent="0"/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"var1 es "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var1)</a:t>
            </a: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"var2 es 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var2)</a:t>
            </a:r>
          </a:p>
        </p:txBody>
      </p:sp>
      <p:sp>
        <p:nvSpPr>
          <p:cNvPr id="20" name="Rectangle 40">
            <a:extLst>
              <a:ext uri="{FF2B5EF4-FFF2-40B4-BE49-F238E27FC236}">
                <a16:creationId xmlns:a16="http://schemas.microsoft.com/office/drawing/2014/main" id="{067E0200-6900-FD46-B9A6-C1B6E818EBCD}"/>
              </a:ext>
            </a:extLst>
          </p:cNvPr>
          <p:cNvSpPr/>
          <p:nvPr/>
        </p:nvSpPr>
        <p:spPr>
          <a:xfrm>
            <a:off x="5729581" y="4801772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“</a:t>
            </a:r>
            <a:r>
              <a:rPr lang="es-ES_tradnl" altLang="ja-JP" sz="1400" dirty="0">
                <a:latin typeface="Myriad Pro" panose="020B0503030403020204" pitchFamily="34" charset="0"/>
              </a:rPr>
              <a:t>F1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”</a:t>
            </a:r>
            <a:endParaRPr lang="es-ES_tradnl" altLang="es-CL" sz="1800" dirty="0">
              <a:latin typeface="Myriad Pro" panose="020B0503030403020204" pitchFamily="34" charset="0"/>
            </a:endParaRPr>
          </a:p>
        </p:txBody>
      </p:sp>
      <p:sp>
        <p:nvSpPr>
          <p:cNvPr id="21" name="AutoShape 24">
            <a:extLst>
              <a:ext uri="{FF2B5EF4-FFF2-40B4-BE49-F238E27FC236}">
                <a16:creationId xmlns:a16="http://schemas.microsoft.com/office/drawing/2014/main" id="{5F83D2A4-7EE8-AA4B-9253-421D51C8C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9875" y="4579205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496D86F9-6178-9849-A250-856FB0614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308" y="4993543"/>
            <a:ext cx="964963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var1=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</a:p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var2=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</p:txBody>
      </p:sp>
      <p:grpSp>
        <p:nvGrpSpPr>
          <p:cNvPr id="24" name="Group 26">
            <a:extLst>
              <a:ext uri="{FF2B5EF4-FFF2-40B4-BE49-F238E27FC236}">
                <a16:creationId xmlns:a16="http://schemas.microsoft.com/office/drawing/2014/main" id="{47FE1C3F-65A1-A345-8620-5681A065E44C}"/>
              </a:ext>
            </a:extLst>
          </p:cNvPr>
          <p:cNvGrpSpPr>
            <a:grpSpLocks/>
          </p:cNvGrpSpPr>
          <p:nvPr/>
        </p:nvGrpSpPr>
        <p:grpSpPr bwMode="auto">
          <a:xfrm>
            <a:off x="5125159" y="4564918"/>
            <a:ext cx="581025" cy="1438275"/>
            <a:chOff x="1436" y="2615"/>
            <a:chExt cx="444" cy="978"/>
          </a:xfrm>
        </p:grpSpPr>
        <p:sp>
          <p:nvSpPr>
            <p:cNvPr id="25" name="AutoShape 20">
              <a:extLst>
                <a:ext uri="{FF2B5EF4-FFF2-40B4-BE49-F238E27FC236}">
                  <a16:creationId xmlns:a16="http://schemas.microsoft.com/office/drawing/2014/main" id="{8C1AAF3F-6CBF-5341-A466-F0206B891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5FA26871-BE49-A447-9766-CB116239D8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27" name="Rectangle 5">
            <a:extLst>
              <a:ext uri="{FF2B5EF4-FFF2-40B4-BE49-F238E27FC236}">
                <a16:creationId xmlns:a16="http://schemas.microsoft.com/office/drawing/2014/main" id="{6EE187A3-E4E1-9D4D-ACB1-F55E70186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096" y="3996593"/>
            <a:ext cx="185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>
              <a:solidFill>
                <a:srgbClr val="000000"/>
              </a:solidFill>
              <a:latin typeface="Menlo Bold" panose="020B0609030804020204" pitchFamily="49" charset="0"/>
            </a:endParaRP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2BE8DDE8-754A-9540-8B1C-EF5487BA4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292" y="4587292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  <p:sp>
        <p:nvSpPr>
          <p:cNvPr id="34" name="Line 21">
            <a:extLst>
              <a:ext uri="{FF2B5EF4-FFF2-40B4-BE49-F238E27FC236}">
                <a16:creationId xmlns:a16="http://schemas.microsoft.com/office/drawing/2014/main" id="{BBF80B9D-8190-1D4E-BD34-E1CC8297AE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7819" y="5244387"/>
            <a:ext cx="589847" cy="0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CL"/>
          </a:p>
        </p:txBody>
      </p:sp>
      <p:sp>
        <p:nvSpPr>
          <p:cNvPr id="37" name="Rounded Rectangle 66">
            <a:extLst>
              <a:ext uri="{FF2B5EF4-FFF2-40B4-BE49-F238E27FC236}">
                <a16:creationId xmlns:a16="http://schemas.microsoft.com/office/drawing/2014/main" id="{D410FF6C-0799-DD44-A090-7F8139121D94}"/>
              </a:ext>
            </a:extLst>
          </p:cNvPr>
          <p:cNvSpPr/>
          <p:nvPr/>
        </p:nvSpPr>
        <p:spPr>
          <a:xfrm>
            <a:off x="7533035" y="4993771"/>
            <a:ext cx="1345195" cy="52299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ea typeface="ＭＳ Ｐゴシック" charset="0"/>
              <a:cs typeface="Consolas" panose="020B0609020204030204" pitchFamily="49" charset="0"/>
            </a:endParaRPr>
          </a:p>
        </p:txBody>
      </p:sp>
      <p:sp>
        <p:nvSpPr>
          <p:cNvPr id="39" name="Rounded Rectangle 66">
            <a:extLst>
              <a:ext uri="{FF2B5EF4-FFF2-40B4-BE49-F238E27FC236}">
                <a16:creationId xmlns:a16="http://schemas.microsoft.com/office/drawing/2014/main" id="{1B3F2DEF-5FEC-D644-A551-447E25D2EAAA}"/>
              </a:ext>
            </a:extLst>
          </p:cNvPr>
          <p:cNvSpPr/>
          <p:nvPr/>
        </p:nvSpPr>
        <p:spPr>
          <a:xfrm>
            <a:off x="7599297" y="5093470"/>
            <a:ext cx="1047560" cy="346075"/>
          </a:xfrm>
          <a:prstGeom prst="roundRect">
            <a:avLst>
              <a:gd name="adj" fmla="val 37880"/>
            </a:avLst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F2(var1)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22C0B92-DA4A-4757-6363-B953C922D832}"/>
              </a:ext>
            </a:extLst>
          </p:cNvPr>
          <p:cNvSpPr txBox="1">
            <a:spLocks/>
          </p:cNvSpPr>
          <p:nvPr/>
        </p:nvSpPr>
        <p:spPr>
          <a:xfrm>
            <a:off x="3804418" y="1383051"/>
            <a:ext cx="5267663" cy="1609725"/>
          </a:xfrm>
          <a:prstGeom prst="rect">
            <a:avLst/>
          </a:prstGeom>
        </p:spPr>
        <p:txBody>
          <a:bodyPr/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290513" lvl="1" indent="0">
              <a:buClr>
                <a:srgbClr val="FF0000"/>
              </a:buClr>
              <a:buSzPct val="71000"/>
              <a:buNone/>
            </a:pPr>
            <a:r>
              <a:rPr lang="en-US" altLang="es-CL" kern="0" dirty="0" err="1">
                <a:ea typeface="ＭＳ Ｐゴシック" panose="020B0600070205080204" pitchFamily="34" charset="-128"/>
              </a:rPr>
              <a:t>Suponga</a:t>
            </a:r>
            <a:r>
              <a:rPr lang="en-US" altLang="es-CL" kern="0" dirty="0">
                <a:ea typeface="ＭＳ Ｐゴシック" panose="020B0600070205080204" pitchFamily="34" charset="-128"/>
              </a:rPr>
              <a:t> que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tenemos</a:t>
            </a:r>
            <a:r>
              <a:rPr lang="en-US" altLang="es-CL" kern="0" dirty="0">
                <a:ea typeface="ＭＳ Ｐゴシック" panose="020B0600070205080204" pitchFamily="34" charset="-128"/>
              </a:rPr>
              <a:t> la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función</a:t>
            </a:r>
            <a:r>
              <a:rPr lang="en-US" altLang="es-CL" kern="0" dirty="0">
                <a:ea typeface="ＭＳ Ｐゴシック" panose="020B0600070205080204" pitchFamily="34" charset="-128"/>
              </a:rPr>
              <a:t> </a:t>
            </a:r>
            <a:r>
              <a:rPr lang="en-US" altLang="es-CL" kern="0" dirty="0">
                <a:latin typeface="Menlo Bold" panose="020B0609030804020204" pitchFamily="49" charset="0"/>
                <a:ea typeface="ＭＳ Ｐゴシック" panose="020B0600070205080204" pitchFamily="34" charset="-128"/>
              </a:rPr>
              <a:t>F1</a:t>
            </a:r>
            <a:r>
              <a:rPr lang="en-US" altLang="es-CL" kern="0" dirty="0">
                <a:ea typeface="ＭＳ Ｐゴシック" panose="020B0600070205080204" pitchFamily="34" charset="-128"/>
              </a:rPr>
              <a:t> a la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cual</a:t>
            </a:r>
            <a:r>
              <a:rPr lang="en-US" altLang="es-CL" kern="0" dirty="0">
                <a:ea typeface="ＭＳ Ｐゴシック" panose="020B0600070205080204" pitchFamily="34" charset="-128"/>
              </a:rPr>
              <a:t>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enviamos</a:t>
            </a:r>
            <a:r>
              <a:rPr lang="en-US" altLang="es-CL" kern="0" dirty="0">
                <a:ea typeface="ＭＳ Ｐゴシック" panose="020B0600070205080204" pitchFamily="34" charset="-128"/>
              </a:rPr>
              <a:t> una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copia</a:t>
            </a:r>
            <a:r>
              <a:rPr lang="en-US" altLang="es-CL" kern="0" dirty="0">
                <a:ea typeface="ＭＳ Ｐゴシック" panose="020B0600070205080204" pitchFamily="34" charset="-128"/>
              </a:rPr>
              <a:t> del valor 10 y 5.</a:t>
            </a:r>
          </a:p>
          <a:p>
            <a:pPr marL="290513" lvl="1" indent="0">
              <a:buClr>
                <a:srgbClr val="FF0000"/>
              </a:buClr>
              <a:buSzPct val="71000"/>
              <a:buNone/>
            </a:pPr>
            <a:endParaRPr lang="en-US" altLang="es-CL" kern="0" dirty="0">
              <a:ea typeface="ＭＳ Ｐゴシック" panose="020B0600070205080204" pitchFamily="34" charset="-128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C78BB578-CD29-9D79-97F6-969973EF1841}"/>
              </a:ext>
            </a:extLst>
          </p:cNvPr>
          <p:cNvGrpSpPr/>
          <p:nvPr/>
        </p:nvGrpSpPr>
        <p:grpSpPr>
          <a:xfrm>
            <a:off x="2971800" y="1721956"/>
            <a:ext cx="672792" cy="1586862"/>
            <a:chOff x="2952750" y="1960081"/>
            <a:chExt cx="672792" cy="1586862"/>
          </a:xfrm>
        </p:grpSpPr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F451117C-D892-257B-8320-C3C04BB7E675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2840748" y="2456561"/>
              <a:ext cx="821504" cy="397612"/>
            </a:xfrm>
            <a:custGeom>
              <a:avLst/>
              <a:gdLst>
                <a:gd name="T0" fmla="*/ 0 w 142908"/>
                <a:gd name="T1" fmla="*/ 0 h 1405093"/>
                <a:gd name="T2" fmla="*/ 2147483647 w 142908"/>
                <a:gd name="T3" fmla="*/ 34978 h 1405093"/>
                <a:gd name="T4" fmla="*/ 2147483647 w 142908"/>
                <a:gd name="T5" fmla="*/ 67040 h 1405093"/>
                <a:gd name="T6" fmla="*/ 2147483647 w 142908"/>
                <a:gd name="T7" fmla="*/ 106207 h 1405093"/>
                <a:gd name="T8" fmla="*/ 0 60000 65536"/>
                <a:gd name="T9" fmla="*/ 0 60000 65536"/>
                <a:gd name="T10" fmla="*/ 0 60000 65536"/>
                <a:gd name="T11" fmla="*/ 0 60000 65536"/>
                <a:gd name="connsiteX0" fmla="*/ 0 w 115485"/>
                <a:gd name="connsiteY0" fmla="*/ 829314 h 957847"/>
                <a:gd name="connsiteX1" fmla="*/ 53063 w 115485"/>
                <a:gd name="connsiteY1" fmla="*/ 15504 h 957847"/>
                <a:gd name="connsiteX2" fmla="*/ 30457 w 115485"/>
                <a:gd name="connsiteY2" fmla="*/ 439681 h 957847"/>
                <a:gd name="connsiteX3" fmla="*/ 115485 w 115485"/>
                <a:gd name="connsiteY3" fmla="*/ 957847 h 957847"/>
                <a:gd name="connsiteX0" fmla="*/ 0 w 115485"/>
                <a:gd name="connsiteY0" fmla="*/ 829314 h 1380459"/>
                <a:gd name="connsiteX1" fmla="*/ 53063 w 115485"/>
                <a:gd name="connsiteY1" fmla="*/ 15504 h 1380459"/>
                <a:gd name="connsiteX2" fmla="*/ 51024 w 115485"/>
                <a:gd name="connsiteY2" fmla="*/ 1334740 h 1380459"/>
                <a:gd name="connsiteX3" fmla="*/ 115485 w 115485"/>
                <a:gd name="connsiteY3" fmla="*/ 957847 h 1380459"/>
                <a:gd name="connsiteX0" fmla="*/ 0 w 115485"/>
                <a:gd name="connsiteY0" fmla="*/ 159513 h 710658"/>
                <a:gd name="connsiteX1" fmla="*/ 65060 w 115485"/>
                <a:gd name="connsiteY1" fmla="*/ 35337 h 710658"/>
                <a:gd name="connsiteX2" fmla="*/ 51024 w 115485"/>
                <a:gd name="connsiteY2" fmla="*/ 664939 h 710658"/>
                <a:gd name="connsiteX3" fmla="*/ 115485 w 115485"/>
                <a:gd name="connsiteY3" fmla="*/ 288046 h 710658"/>
                <a:gd name="connsiteX0" fmla="*/ 0 w 115485"/>
                <a:gd name="connsiteY0" fmla="*/ 159513 h 478527"/>
                <a:gd name="connsiteX1" fmla="*/ 65060 w 115485"/>
                <a:gd name="connsiteY1" fmla="*/ 35337 h 478527"/>
                <a:gd name="connsiteX2" fmla="*/ 42454 w 115485"/>
                <a:gd name="connsiteY2" fmla="*/ 415497 h 478527"/>
                <a:gd name="connsiteX3" fmla="*/ 115485 w 115485"/>
                <a:gd name="connsiteY3" fmla="*/ 288046 h 47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485" h="478527">
                  <a:moveTo>
                    <a:pt x="0" y="159513"/>
                  </a:moveTo>
                  <a:cubicBezTo>
                    <a:pt x="18830" y="319430"/>
                    <a:pt x="46230" y="-124580"/>
                    <a:pt x="65060" y="35337"/>
                  </a:cubicBezTo>
                  <a:cubicBezTo>
                    <a:pt x="40269" y="299145"/>
                    <a:pt x="35926" y="235547"/>
                    <a:pt x="42454" y="415497"/>
                  </a:cubicBezTo>
                  <a:cubicBezTo>
                    <a:pt x="63433" y="652087"/>
                    <a:pt x="78055" y="135312"/>
                    <a:pt x="115485" y="288046"/>
                  </a:cubicBezTo>
                </a:path>
              </a:pathLst>
            </a:custGeom>
            <a:noFill/>
            <a:ln w="28575" cap="rnd" cmpd="sng">
              <a:solidFill>
                <a:srgbClr val="000000"/>
              </a:solidFill>
              <a:prstDash val="sysDot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s-CL" dirty="0"/>
            </a:p>
          </p:txBody>
        </p:sp>
        <p:sp>
          <p:nvSpPr>
            <p:cNvPr id="12" name="Rounded Rectangle 2">
              <a:extLst>
                <a:ext uri="{FF2B5EF4-FFF2-40B4-BE49-F238E27FC236}">
                  <a16:creationId xmlns:a16="http://schemas.microsoft.com/office/drawing/2014/main" id="{E67F22DD-7DE6-CB36-80F4-CD1CBF416BB1}"/>
                </a:ext>
              </a:extLst>
            </p:cNvPr>
            <p:cNvSpPr/>
            <p:nvPr/>
          </p:nvSpPr>
          <p:spPr>
            <a:xfrm>
              <a:off x="2952750" y="1960081"/>
              <a:ext cx="553212" cy="260012"/>
            </a:xfrm>
            <a:prstGeom prst="roundRect">
              <a:avLst>
                <a:gd name="adj" fmla="val 37880"/>
              </a:avLst>
            </a:prstGeom>
            <a:noFill/>
            <a:ln>
              <a:solidFill>
                <a:schemeClr val="accent1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dirty="0"/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6678697D-D57E-F15B-50C7-60DFDA0BCA91}"/>
                </a:ext>
              </a:extLst>
            </p:cNvPr>
            <p:cNvGrpSpPr/>
            <p:nvPr/>
          </p:nvGrpSpPr>
          <p:grpSpPr>
            <a:xfrm>
              <a:off x="3183558" y="3085169"/>
              <a:ext cx="441984" cy="461774"/>
              <a:chOff x="3729324" y="2669974"/>
              <a:chExt cx="441984" cy="461774"/>
            </a:xfrm>
          </p:grpSpPr>
          <p:sp>
            <p:nvSpPr>
              <p:cNvPr id="14" name="Rectángulo redondeado 13">
                <a:extLst>
                  <a:ext uri="{FF2B5EF4-FFF2-40B4-BE49-F238E27FC236}">
                    <a16:creationId xmlns:a16="http://schemas.microsoft.com/office/drawing/2014/main" id="{1E853082-4879-9F0F-6F43-12179977C61F}"/>
                  </a:ext>
                </a:extLst>
              </p:cNvPr>
              <p:cNvSpPr/>
              <p:nvPr/>
            </p:nvSpPr>
            <p:spPr>
              <a:xfrm>
                <a:off x="3729324" y="2669974"/>
                <a:ext cx="441984" cy="461774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5" name="Rectángulo 14">
                <a:extLst>
                  <a:ext uri="{FF2B5EF4-FFF2-40B4-BE49-F238E27FC236}">
                    <a16:creationId xmlns:a16="http://schemas.microsoft.com/office/drawing/2014/main" id="{6D1BD878-5ABA-405F-68BC-091F3E33BF95}"/>
                  </a:ext>
                </a:extLst>
              </p:cNvPr>
              <p:cNvSpPr/>
              <p:nvPr/>
            </p:nvSpPr>
            <p:spPr>
              <a:xfrm>
                <a:off x="3789997" y="2708074"/>
                <a:ext cx="3113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0" indent="0"/>
                <a:r>
                  <a:rPr lang="en-US" b="1" dirty="0">
                    <a:solidFill>
                      <a:srgbClr val="FF000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5</a:t>
                </a: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</p:grpSp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77CEB583-99B0-459C-ABDB-80C8B2E78401}"/>
              </a:ext>
            </a:extLst>
          </p:cNvPr>
          <p:cNvGrpSpPr/>
          <p:nvPr/>
        </p:nvGrpSpPr>
        <p:grpSpPr>
          <a:xfrm>
            <a:off x="2309895" y="1712431"/>
            <a:ext cx="691842" cy="1596387"/>
            <a:chOff x="2933700" y="1950556"/>
            <a:chExt cx="691842" cy="1596387"/>
          </a:xfrm>
        </p:grpSpPr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A4FFFA32-6EAB-06EE-0AD0-F2F5244AB90D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2840748" y="2456561"/>
              <a:ext cx="821504" cy="397612"/>
            </a:xfrm>
            <a:custGeom>
              <a:avLst/>
              <a:gdLst>
                <a:gd name="T0" fmla="*/ 0 w 142908"/>
                <a:gd name="T1" fmla="*/ 0 h 1405093"/>
                <a:gd name="T2" fmla="*/ 2147483647 w 142908"/>
                <a:gd name="T3" fmla="*/ 34978 h 1405093"/>
                <a:gd name="T4" fmla="*/ 2147483647 w 142908"/>
                <a:gd name="T5" fmla="*/ 67040 h 1405093"/>
                <a:gd name="T6" fmla="*/ 2147483647 w 142908"/>
                <a:gd name="T7" fmla="*/ 106207 h 1405093"/>
                <a:gd name="T8" fmla="*/ 0 60000 65536"/>
                <a:gd name="T9" fmla="*/ 0 60000 65536"/>
                <a:gd name="T10" fmla="*/ 0 60000 65536"/>
                <a:gd name="T11" fmla="*/ 0 60000 65536"/>
                <a:gd name="connsiteX0" fmla="*/ 0 w 115485"/>
                <a:gd name="connsiteY0" fmla="*/ 829314 h 957847"/>
                <a:gd name="connsiteX1" fmla="*/ 53063 w 115485"/>
                <a:gd name="connsiteY1" fmla="*/ 15504 h 957847"/>
                <a:gd name="connsiteX2" fmla="*/ 30457 w 115485"/>
                <a:gd name="connsiteY2" fmla="*/ 439681 h 957847"/>
                <a:gd name="connsiteX3" fmla="*/ 115485 w 115485"/>
                <a:gd name="connsiteY3" fmla="*/ 957847 h 957847"/>
                <a:gd name="connsiteX0" fmla="*/ 0 w 115485"/>
                <a:gd name="connsiteY0" fmla="*/ 829314 h 1380459"/>
                <a:gd name="connsiteX1" fmla="*/ 53063 w 115485"/>
                <a:gd name="connsiteY1" fmla="*/ 15504 h 1380459"/>
                <a:gd name="connsiteX2" fmla="*/ 51024 w 115485"/>
                <a:gd name="connsiteY2" fmla="*/ 1334740 h 1380459"/>
                <a:gd name="connsiteX3" fmla="*/ 115485 w 115485"/>
                <a:gd name="connsiteY3" fmla="*/ 957847 h 1380459"/>
                <a:gd name="connsiteX0" fmla="*/ 0 w 115485"/>
                <a:gd name="connsiteY0" fmla="*/ 159513 h 710658"/>
                <a:gd name="connsiteX1" fmla="*/ 65060 w 115485"/>
                <a:gd name="connsiteY1" fmla="*/ 35337 h 710658"/>
                <a:gd name="connsiteX2" fmla="*/ 51024 w 115485"/>
                <a:gd name="connsiteY2" fmla="*/ 664939 h 710658"/>
                <a:gd name="connsiteX3" fmla="*/ 115485 w 115485"/>
                <a:gd name="connsiteY3" fmla="*/ 288046 h 710658"/>
                <a:gd name="connsiteX0" fmla="*/ 0 w 115485"/>
                <a:gd name="connsiteY0" fmla="*/ 159513 h 478527"/>
                <a:gd name="connsiteX1" fmla="*/ 65060 w 115485"/>
                <a:gd name="connsiteY1" fmla="*/ 35337 h 478527"/>
                <a:gd name="connsiteX2" fmla="*/ 42454 w 115485"/>
                <a:gd name="connsiteY2" fmla="*/ 415497 h 478527"/>
                <a:gd name="connsiteX3" fmla="*/ 115485 w 115485"/>
                <a:gd name="connsiteY3" fmla="*/ 288046 h 47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485" h="478527">
                  <a:moveTo>
                    <a:pt x="0" y="159513"/>
                  </a:moveTo>
                  <a:cubicBezTo>
                    <a:pt x="18830" y="319430"/>
                    <a:pt x="46230" y="-124580"/>
                    <a:pt x="65060" y="35337"/>
                  </a:cubicBezTo>
                  <a:cubicBezTo>
                    <a:pt x="40269" y="299145"/>
                    <a:pt x="35926" y="235547"/>
                    <a:pt x="42454" y="415497"/>
                  </a:cubicBezTo>
                  <a:cubicBezTo>
                    <a:pt x="63433" y="652087"/>
                    <a:pt x="78055" y="135312"/>
                    <a:pt x="115485" y="288046"/>
                  </a:cubicBezTo>
                </a:path>
              </a:pathLst>
            </a:custGeom>
            <a:noFill/>
            <a:ln w="28575" cap="rnd" cmpd="sng">
              <a:solidFill>
                <a:srgbClr val="000000"/>
              </a:solidFill>
              <a:prstDash val="sysDot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s-CL" dirty="0"/>
            </a:p>
          </p:txBody>
        </p:sp>
        <p:sp>
          <p:nvSpPr>
            <p:cNvPr id="48" name="Rounded Rectangle 2">
              <a:extLst>
                <a:ext uri="{FF2B5EF4-FFF2-40B4-BE49-F238E27FC236}">
                  <a16:creationId xmlns:a16="http://schemas.microsoft.com/office/drawing/2014/main" id="{469CB770-84E1-8709-ECF9-5A89680BDE43}"/>
                </a:ext>
              </a:extLst>
            </p:cNvPr>
            <p:cNvSpPr/>
            <p:nvPr/>
          </p:nvSpPr>
          <p:spPr>
            <a:xfrm>
              <a:off x="2933700" y="1950556"/>
              <a:ext cx="553212" cy="260012"/>
            </a:xfrm>
            <a:prstGeom prst="roundRect">
              <a:avLst>
                <a:gd name="adj" fmla="val 37880"/>
              </a:avLst>
            </a:prstGeom>
            <a:noFill/>
            <a:ln>
              <a:solidFill>
                <a:schemeClr val="accent1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/>
            </a:p>
          </p:txBody>
        </p:sp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636C61E0-50EA-F4DE-6433-C494BEFCBDFF}"/>
                </a:ext>
              </a:extLst>
            </p:cNvPr>
            <p:cNvGrpSpPr/>
            <p:nvPr/>
          </p:nvGrpSpPr>
          <p:grpSpPr>
            <a:xfrm>
              <a:off x="3183558" y="3085169"/>
              <a:ext cx="441984" cy="461774"/>
              <a:chOff x="3729324" y="2669974"/>
              <a:chExt cx="441984" cy="461774"/>
            </a:xfrm>
          </p:grpSpPr>
          <p:sp>
            <p:nvSpPr>
              <p:cNvPr id="50" name="Rectángulo redondeado 49">
                <a:extLst>
                  <a:ext uri="{FF2B5EF4-FFF2-40B4-BE49-F238E27FC236}">
                    <a16:creationId xmlns:a16="http://schemas.microsoft.com/office/drawing/2014/main" id="{BE95EF02-C49C-3A5D-055F-D78D6A1C77E5}"/>
                  </a:ext>
                </a:extLst>
              </p:cNvPr>
              <p:cNvSpPr/>
              <p:nvPr/>
            </p:nvSpPr>
            <p:spPr>
              <a:xfrm>
                <a:off x="3729324" y="2669974"/>
                <a:ext cx="441984" cy="461774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1" name="Rectángulo 50">
                <a:extLst>
                  <a:ext uri="{FF2B5EF4-FFF2-40B4-BE49-F238E27FC236}">
                    <a16:creationId xmlns:a16="http://schemas.microsoft.com/office/drawing/2014/main" id="{F5F132E1-EB77-4D02-D599-33FC6CE06DC5}"/>
                  </a:ext>
                </a:extLst>
              </p:cNvPr>
              <p:cNvSpPr/>
              <p:nvPr/>
            </p:nvSpPr>
            <p:spPr>
              <a:xfrm>
                <a:off x="3732847" y="2708074"/>
                <a:ext cx="4379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0" indent="0"/>
                <a:r>
                  <a:rPr lang="en-US" b="1" dirty="0">
                    <a:solidFill>
                      <a:srgbClr val="FF000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10</a:t>
                </a: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</p:grpSp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DC65B8BD-5E68-EFB6-740C-D39ECA60C4C5}"/>
              </a:ext>
            </a:extLst>
          </p:cNvPr>
          <p:cNvGrpSpPr/>
          <p:nvPr/>
        </p:nvGrpSpPr>
        <p:grpSpPr>
          <a:xfrm>
            <a:off x="1450522" y="1712431"/>
            <a:ext cx="691842" cy="1596387"/>
            <a:chOff x="2933700" y="1950556"/>
            <a:chExt cx="691842" cy="1596387"/>
          </a:xfrm>
        </p:grpSpPr>
        <p:sp>
          <p:nvSpPr>
            <p:cNvPr id="53" name="Freeform 13">
              <a:extLst>
                <a:ext uri="{FF2B5EF4-FFF2-40B4-BE49-F238E27FC236}">
                  <a16:creationId xmlns:a16="http://schemas.microsoft.com/office/drawing/2014/main" id="{CA97ECB2-A7E3-5599-834F-DA49EC0C6847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2840748" y="2456561"/>
              <a:ext cx="821504" cy="397612"/>
            </a:xfrm>
            <a:custGeom>
              <a:avLst/>
              <a:gdLst>
                <a:gd name="T0" fmla="*/ 0 w 142908"/>
                <a:gd name="T1" fmla="*/ 0 h 1405093"/>
                <a:gd name="T2" fmla="*/ 2147483647 w 142908"/>
                <a:gd name="T3" fmla="*/ 34978 h 1405093"/>
                <a:gd name="T4" fmla="*/ 2147483647 w 142908"/>
                <a:gd name="T5" fmla="*/ 67040 h 1405093"/>
                <a:gd name="T6" fmla="*/ 2147483647 w 142908"/>
                <a:gd name="T7" fmla="*/ 106207 h 1405093"/>
                <a:gd name="T8" fmla="*/ 0 60000 65536"/>
                <a:gd name="T9" fmla="*/ 0 60000 65536"/>
                <a:gd name="T10" fmla="*/ 0 60000 65536"/>
                <a:gd name="T11" fmla="*/ 0 60000 65536"/>
                <a:gd name="connsiteX0" fmla="*/ 0 w 115485"/>
                <a:gd name="connsiteY0" fmla="*/ 829314 h 957847"/>
                <a:gd name="connsiteX1" fmla="*/ 53063 w 115485"/>
                <a:gd name="connsiteY1" fmla="*/ 15504 h 957847"/>
                <a:gd name="connsiteX2" fmla="*/ 30457 w 115485"/>
                <a:gd name="connsiteY2" fmla="*/ 439681 h 957847"/>
                <a:gd name="connsiteX3" fmla="*/ 115485 w 115485"/>
                <a:gd name="connsiteY3" fmla="*/ 957847 h 957847"/>
                <a:gd name="connsiteX0" fmla="*/ 0 w 115485"/>
                <a:gd name="connsiteY0" fmla="*/ 829314 h 1380459"/>
                <a:gd name="connsiteX1" fmla="*/ 53063 w 115485"/>
                <a:gd name="connsiteY1" fmla="*/ 15504 h 1380459"/>
                <a:gd name="connsiteX2" fmla="*/ 51024 w 115485"/>
                <a:gd name="connsiteY2" fmla="*/ 1334740 h 1380459"/>
                <a:gd name="connsiteX3" fmla="*/ 115485 w 115485"/>
                <a:gd name="connsiteY3" fmla="*/ 957847 h 1380459"/>
                <a:gd name="connsiteX0" fmla="*/ 0 w 115485"/>
                <a:gd name="connsiteY0" fmla="*/ 159513 h 710658"/>
                <a:gd name="connsiteX1" fmla="*/ 65060 w 115485"/>
                <a:gd name="connsiteY1" fmla="*/ 35337 h 710658"/>
                <a:gd name="connsiteX2" fmla="*/ 51024 w 115485"/>
                <a:gd name="connsiteY2" fmla="*/ 664939 h 710658"/>
                <a:gd name="connsiteX3" fmla="*/ 115485 w 115485"/>
                <a:gd name="connsiteY3" fmla="*/ 288046 h 710658"/>
                <a:gd name="connsiteX0" fmla="*/ 0 w 115485"/>
                <a:gd name="connsiteY0" fmla="*/ 159513 h 478527"/>
                <a:gd name="connsiteX1" fmla="*/ 65060 w 115485"/>
                <a:gd name="connsiteY1" fmla="*/ 35337 h 478527"/>
                <a:gd name="connsiteX2" fmla="*/ 42454 w 115485"/>
                <a:gd name="connsiteY2" fmla="*/ 415497 h 478527"/>
                <a:gd name="connsiteX3" fmla="*/ 115485 w 115485"/>
                <a:gd name="connsiteY3" fmla="*/ 288046 h 47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485" h="478527">
                  <a:moveTo>
                    <a:pt x="0" y="159513"/>
                  </a:moveTo>
                  <a:cubicBezTo>
                    <a:pt x="18830" y="319430"/>
                    <a:pt x="46230" y="-124580"/>
                    <a:pt x="65060" y="35337"/>
                  </a:cubicBezTo>
                  <a:cubicBezTo>
                    <a:pt x="40269" y="299145"/>
                    <a:pt x="35926" y="235547"/>
                    <a:pt x="42454" y="415497"/>
                  </a:cubicBezTo>
                  <a:cubicBezTo>
                    <a:pt x="63433" y="652087"/>
                    <a:pt x="78055" y="135312"/>
                    <a:pt x="115485" y="288046"/>
                  </a:cubicBezTo>
                </a:path>
              </a:pathLst>
            </a:custGeom>
            <a:noFill/>
            <a:ln w="28575" cap="rnd" cmpd="sng">
              <a:solidFill>
                <a:srgbClr val="000000"/>
              </a:solidFill>
              <a:prstDash val="sysDot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s-CL" dirty="0"/>
            </a:p>
          </p:txBody>
        </p:sp>
        <p:sp>
          <p:nvSpPr>
            <p:cNvPr id="54" name="Rounded Rectangle 2">
              <a:extLst>
                <a:ext uri="{FF2B5EF4-FFF2-40B4-BE49-F238E27FC236}">
                  <a16:creationId xmlns:a16="http://schemas.microsoft.com/office/drawing/2014/main" id="{0044B714-E8C3-1DAD-09D6-7D333D7CC4F4}"/>
                </a:ext>
              </a:extLst>
            </p:cNvPr>
            <p:cNvSpPr/>
            <p:nvPr/>
          </p:nvSpPr>
          <p:spPr>
            <a:xfrm>
              <a:off x="2933700" y="1950556"/>
              <a:ext cx="553212" cy="260012"/>
            </a:xfrm>
            <a:prstGeom prst="roundRect">
              <a:avLst>
                <a:gd name="adj" fmla="val 37880"/>
              </a:avLst>
            </a:prstGeom>
            <a:noFill/>
            <a:ln>
              <a:solidFill>
                <a:schemeClr val="accent1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/>
            </a:p>
          </p:txBody>
        </p:sp>
        <p:grpSp>
          <p:nvGrpSpPr>
            <p:cNvPr id="55" name="Grupo 54">
              <a:extLst>
                <a:ext uri="{FF2B5EF4-FFF2-40B4-BE49-F238E27FC236}">
                  <a16:creationId xmlns:a16="http://schemas.microsoft.com/office/drawing/2014/main" id="{5F7416C7-5298-80B6-B28B-61968BD4924F}"/>
                </a:ext>
              </a:extLst>
            </p:cNvPr>
            <p:cNvGrpSpPr/>
            <p:nvPr/>
          </p:nvGrpSpPr>
          <p:grpSpPr>
            <a:xfrm>
              <a:off x="3183558" y="3085169"/>
              <a:ext cx="441984" cy="461774"/>
              <a:chOff x="3729324" y="2669974"/>
              <a:chExt cx="441984" cy="461774"/>
            </a:xfrm>
          </p:grpSpPr>
          <p:sp>
            <p:nvSpPr>
              <p:cNvPr id="56" name="Rectángulo redondeado 55">
                <a:extLst>
                  <a:ext uri="{FF2B5EF4-FFF2-40B4-BE49-F238E27FC236}">
                    <a16:creationId xmlns:a16="http://schemas.microsoft.com/office/drawing/2014/main" id="{43E3818B-9BB9-55AD-D2D5-D4B513836A74}"/>
                  </a:ext>
                </a:extLst>
              </p:cNvPr>
              <p:cNvSpPr/>
              <p:nvPr/>
            </p:nvSpPr>
            <p:spPr>
              <a:xfrm>
                <a:off x="3729324" y="2669974"/>
                <a:ext cx="441984" cy="461774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57" name="Rectángulo 56">
                <a:extLst>
                  <a:ext uri="{FF2B5EF4-FFF2-40B4-BE49-F238E27FC236}">
                    <a16:creationId xmlns:a16="http://schemas.microsoft.com/office/drawing/2014/main" id="{847E1F6E-95D5-CF67-AA5D-C0455022BA03}"/>
                  </a:ext>
                </a:extLst>
              </p:cNvPr>
              <p:cNvSpPr/>
              <p:nvPr/>
            </p:nvSpPr>
            <p:spPr>
              <a:xfrm>
                <a:off x="3732847" y="2708074"/>
                <a:ext cx="4379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0" indent="0"/>
                <a:r>
                  <a:rPr lang="en-US" b="1" dirty="0">
                    <a:solidFill>
                      <a:srgbClr val="FF000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15</a:t>
                </a: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10751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24">
            <a:extLst>
              <a:ext uri="{FF2B5EF4-FFF2-40B4-BE49-F238E27FC236}">
                <a16:creationId xmlns:a16="http://schemas.microsoft.com/office/drawing/2014/main" id="{B2A2BDF8-9E1E-F544-B60A-A29758A56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6862" y="4560155"/>
            <a:ext cx="1557542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33" name="TextBox 16">
            <a:extLst>
              <a:ext uri="{FF2B5EF4-FFF2-40B4-BE49-F238E27FC236}">
                <a16:creationId xmlns:a16="http://schemas.microsoft.com/office/drawing/2014/main" id="{362EB261-693E-0F42-B1C6-56CFB9110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280" y="4533502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Salida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695A65-0877-3E47-9D66-33FABCBA120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34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73ACBAB-BE57-824E-93CF-4532B68E1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Paso de </a:t>
            </a:r>
            <a:r>
              <a:rPr lang="en-US" dirty="0" err="1"/>
              <a:t>valores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4357" y="1383051"/>
            <a:ext cx="3340061" cy="4620142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noAutofit/>
          </a:bodyPr>
          <a:lstStyle/>
          <a:p>
            <a:pPr marL="0" lvl="0" indent="0"/>
            <a:r>
              <a:rPr lang="es-ES_tradnl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ef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0" lvl="0" indent="0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var1 = var1+var2</a:t>
            </a:r>
          </a:p>
          <a:p>
            <a:pPr marL="0" lvl="0" indent="0"/>
            <a:r>
              <a:rPr lang="en-US" dirty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(var1)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10</a:t>
            </a:r>
          </a:p>
          <a:p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5</a:t>
            </a: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0" indent="0"/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"var1 es "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var1)</a:t>
            </a: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"var2 es 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var2)</a:t>
            </a:r>
          </a:p>
        </p:txBody>
      </p:sp>
      <p:sp>
        <p:nvSpPr>
          <p:cNvPr id="20" name="Rectangle 40">
            <a:extLst>
              <a:ext uri="{FF2B5EF4-FFF2-40B4-BE49-F238E27FC236}">
                <a16:creationId xmlns:a16="http://schemas.microsoft.com/office/drawing/2014/main" id="{067E0200-6900-FD46-B9A6-C1B6E818EBCD}"/>
              </a:ext>
            </a:extLst>
          </p:cNvPr>
          <p:cNvSpPr/>
          <p:nvPr/>
        </p:nvSpPr>
        <p:spPr>
          <a:xfrm>
            <a:off x="5729581" y="4801772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“</a:t>
            </a:r>
            <a:r>
              <a:rPr lang="es-ES_tradnl" altLang="ja-JP" sz="1400" dirty="0">
                <a:latin typeface="Myriad Pro" panose="020B0503030403020204" pitchFamily="34" charset="0"/>
              </a:rPr>
              <a:t>F1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”</a:t>
            </a:r>
            <a:endParaRPr lang="es-ES_tradnl" altLang="es-CL" sz="1800" dirty="0">
              <a:latin typeface="Myriad Pro" panose="020B0503030403020204" pitchFamily="34" charset="0"/>
            </a:endParaRPr>
          </a:p>
        </p:txBody>
      </p:sp>
      <p:sp>
        <p:nvSpPr>
          <p:cNvPr id="21" name="AutoShape 24">
            <a:extLst>
              <a:ext uri="{FF2B5EF4-FFF2-40B4-BE49-F238E27FC236}">
                <a16:creationId xmlns:a16="http://schemas.microsoft.com/office/drawing/2014/main" id="{5F83D2A4-7EE8-AA4B-9253-421D51C8C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9875" y="4579205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496D86F9-6178-9849-A250-856FB0614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308" y="4993543"/>
            <a:ext cx="964963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var1=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</a:p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var2=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</p:txBody>
      </p:sp>
      <p:grpSp>
        <p:nvGrpSpPr>
          <p:cNvPr id="24" name="Group 26">
            <a:extLst>
              <a:ext uri="{FF2B5EF4-FFF2-40B4-BE49-F238E27FC236}">
                <a16:creationId xmlns:a16="http://schemas.microsoft.com/office/drawing/2014/main" id="{47FE1C3F-65A1-A345-8620-5681A065E44C}"/>
              </a:ext>
            </a:extLst>
          </p:cNvPr>
          <p:cNvGrpSpPr>
            <a:grpSpLocks/>
          </p:cNvGrpSpPr>
          <p:nvPr/>
        </p:nvGrpSpPr>
        <p:grpSpPr bwMode="auto">
          <a:xfrm>
            <a:off x="5125159" y="4564918"/>
            <a:ext cx="581025" cy="1438275"/>
            <a:chOff x="1436" y="2615"/>
            <a:chExt cx="444" cy="978"/>
          </a:xfrm>
        </p:grpSpPr>
        <p:sp>
          <p:nvSpPr>
            <p:cNvPr id="25" name="AutoShape 20">
              <a:extLst>
                <a:ext uri="{FF2B5EF4-FFF2-40B4-BE49-F238E27FC236}">
                  <a16:creationId xmlns:a16="http://schemas.microsoft.com/office/drawing/2014/main" id="{8C1AAF3F-6CBF-5341-A466-F0206B891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5FA26871-BE49-A447-9766-CB116239D8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27" name="Rectangle 5">
            <a:extLst>
              <a:ext uri="{FF2B5EF4-FFF2-40B4-BE49-F238E27FC236}">
                <a16:creationId xmlns:a16="http://schemas.microsoft.com/office/drawing/2014/main" id="{6EE187A3-E4E1-9D4D-ACB1-F55E70186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096" y="3996593"/>
            <a:ext cx="185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>
              <a:solidFill>
                <a:srgbClr val="000000"/>
              </a:solidFill>
              <a:latin typeface="Menlo Bold" panose="020B0609030804020204" pitchFamily="49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6D9230B-742C-1149-A446-B8B953E161E3}"/>
              </a:ext>
            </a:extLst>
          </p:cNvPr>
          <p:cNvSpPr txBox="1">
            <a:spLocks/>
          </p:cNvSpPr>
          <p:nvPr/>
        </p:nvSpPr>
        <p:spPr>
          <a:xfrm>
            <a:off x="3804418" y="1398922"/>
            <a:ext cx="5267663" cy="1609725"/>
          </a:xfrm>
          <a:prstGeom prst="rect">
            <a:avLst/>
          </a:prstGeom>
        </p:spPr>
        <p:txBody>
          <a:bodyPr/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290513" lvl="1" indent="0">
              <a:buClr>
                <a:srgbClr val="FF0000"/>
              </a:buClr>
              <a:buSzPct val="71000"/>
              <a:buFont typeface="Wingdings 3" pitchFamily="2" charset="2"/>
              <a:buNone/>
            </a:pPr>
            <a:r>
              <a:rPr lang="en-US" altLang="es-CL" kern="0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Suponga</a:t>
            </a:r>
            <a:r>
              <a:rPr lang="en-US" altLang="es-CL" kern="0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que </a:t>
            </a:r>
            <a:r>
              <a:rPr lang="en-US" altLang="es-CL" kern="0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tenemos</a:t>
            </a:r>
            <a:r>
              <a:rPr lang="en-US" altLang="es-CL" kern="0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la </a:t>
            </a:r>
            <a:r>
              <a:rPr lang="en-US" altLang="es-CL" kern="0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función</a:t>
            </a:r>
            <a:r>
              <a:rPr lang="en-US" altLang="es-CL" kern="0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s-CL" kern="0" dirty="0">
                <a:solidFill>
                  <a:schemeClr val="bg1">
                    <a:lumMod val="50000"/>
                  </a:schemeClr>
                </a:solidFill>
                <a:latin typeface="Menlo Bold" panose="020B0609030804020204" pitchFamily="49" charset="0"/>
                <a:ea typeface="ＭＳ Ｐゴシック" panose="020B0600070205080204" pitchFamily="34" charset="-128"/>
              </a:rPr>
              <a:t>F1</a:t>
            </a:r>
            <a:r>
              <a:rPr lang="en-US" altLang="es-CL" kern="0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a la </a:t>
            </a:r>
            <a:r>
              <a:rPr lang="en-US" altLang="es-CL" kern="0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cual</a:t>
            </a:r>
            <a:r>
              <a:rPr lang="en-US" altLang="es-CL" kern="0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s-CL" kern="0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enviamos</a:t>
            </a:r>
            <a:r>
              <a:rPr lang="en-US" altLang="es-CL" kern="0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una </a:t>
            </a:r>
            <a:r>
              <a:rPr lang="en-US" altLang="es-CL" kern="0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copia</a:t>
            </a:r>
            <a:r>
              <a:rPr lang="en-US" altLang="es-CL" kern="0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del valor 10 y 5</a:t>
            </a:r>
          </a:p>
          <a:p>
            <a:pPr marL="290513" lvl="1" indent="0">
              <a:buClr>
                <a:srgbClr val="FF0000"/>
              </a:buClr>
              <a:buSzPct val="71000"/>
              <a:buFont typeface="Wingdings 3" pitchFamily="2" charset="2"/>
              <a:buNone/>
            </a:pPr>
            <a:endParaRPr lang="en-US" altLang="es-CL" dirty="0">
              <a:ea typeface="ＭＳ Ｐゴシック" panose="020B0600070205080204" pitchFamily="34" charset="-128"/>
            </a:endParaRPr>
          </a:p>
          <a:p>
            <a:pPr marL="290513" lvl="1" indent="0">
              <a:buClr>
                <a:srgbClr val="FF0000"/>
              </a:buClr>
              <a:buSzPct val="71000"/>
              <a:buNone/>
            </a:pPr>
            <a:r>
              <a:rPr lang="en-US" altLang="es-CL" dirty="0">
                <a:ea typeface="ＭＳ Ｐゴシック" panose="020B0600070205080204" pitchFamily="34" charset="-128"/>
              </a:rPr>
              <a:t>Una </a:t>
            </a:r>
            <a:r>
              <a:rPr lang="en-US" altLang="es-CL" dirty="0" err="1">
                <a:ea typeface="ＭＳ Ｐゴシック" panose="020B0600070205080204" pitchFamily="34" charset="-128"/>
              </a:rPr>
              <a:t>vez</a:t>
            </a:r>
            <a:r>
              <a:rPr lang="en-US" altLang="es-CL" dirty="0">
                <a:ea typeface="ＭＳ Ｐゴシック" panose="020B0600070205080204" pitchFamily="34" charset="-128"/>
              </a:rPr>
              <a:t> la </a:t>
            </a:r>
            <a:r>
              <a:rPr lang="en-US" altLang="es-CL" dirty="0" err="1">
                <a:ea typeface="ＭＳ Ｐゴシック" panose="020B0600070205080204" pitchFamily="34" charset="-128"/>
              </a:rPr>
              <a:t>función</a:t>
            </a:r>
            <a:r>
              <a:rPr lang="en-US" altLang="es-CL" dirty="0">
                <a:ea typeface="ＭＳ Ｐゴシック" panose="020B0600070205080204" pitchFamily="34" charset="-128"/>
              </a:rPr>
              <a:t> </a:t>
            </a:r>
            <a:r>
              <a:rPr lang="en-US" altLang="es-CL" dirty="0" err="1">
                <a:ea typeface="ＭＳ Ｐゴシック" panose="020B0600070205080204" pitchFamily="34" charset="-128"/>
              </a:rPr>
              <a:t>alcanza</a:t>
            </a:r>
            <a:r>
              <a:rPr lang="en-US" altLang="es-CL" dirty="0">
                <a:ea typeface="ＭＳ Ｐゴシック" panose="020B0600070205080204" pitchFamily="34" charset="-128"/>
              </a:rPr>
              <a:t> la </a:t>
            </a:r>
            <a:r>
              <a:rPr lang="en-US" altLang="es-CL" dirty="0" err="1">
                <a:ea typeface="ＭＳ Ｐゴシック" panose="020B0600070205080204" pitchFamily="34" charset="-128"/>
              </a:rPr>
              <a:t>instrucción</a:t>
            </a:r>
            <a:r>
              <a:rPr lang="en-US" altLang="es-CL" dirty="0">
                <a:ea typeface="ＭＳ Ｐゴシック" panose="020B0600070205080204" pitchFamily="34" charset="-128"/>
              </a:rPr>
              <a:t> </a:t>
            </a:r>
            <a:r>
              <a:rPr lang="en-US" altLang="es-CL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return</a:t>
            </a:r>
            <a:r>
              <a:rPr lang="en-US" altLang="es-CL" dirty="0">
                <a:ea typeface="ＭＳ Ｐゴシック" panose="020B0600070205080204" pitchFamily="34" charset="-128"/>
              </a:rPr>
              <a:t>, se </a:t>
            </a:r>
            <a:r>
              <a:rPr lang="en-US" altLang="es-CL" dirty="0" err="1">
                <a:ea typeface="ＭＳ Ｐゴシック" panose="020B0600070205080204" pitchFamily="34" charset="-128"/>
              </a:rPr>
              <a:t>prepara</a:t>
            </a:r>
            <a:r>
              <a:rPr lang="en-US" altLang="es-CL" dirty="0">
                <a:ea typeface="ＭＳ Ｐゴシック" panose="020B0600070205080204" pitchFamily="34" charset="-128"/>
              </a:rPr>
              <a:t> para </a:t>
            </a:r>
            <a:r>
              <a:rPr lang="en-US" altLang="es-CL" dirty="0" err="1">
                <a:ea typeface="ＭＳ Ｐゴシック" panose="020B0600070205080204" pitchFamily="34" charset="-128"/>
              </a:rPr>
              <a:t>retornar</a:t>
            </a:r>
            <a:r>
              <a:rPr lang="en-US" altLang="es-CL" dirty="0">
                <a:ea typeface="ＭＳ Ｐゴシック" panose="020B0600070205080204" pitchFamily="34" charset="-128"/>
              </a:rPr>
              <a:t> el </a:t>
            </a:r>
            <a:r>
              <a:rPr lang="en-US" altLang="es-CL" dirty="0" err="1">
                <a:ea typeface="ＭＳ Ｐゴシック" panose="020B0600070205080204" pitchFamily="34" charset="-128"/>
              </a:rPr>
              <a:t>resultado</a:t>
            </a:r>
            <a:r>
              <a:rPr lang="en-US" altLang="es-CL" dirty="0">
                <a:ea typeface="ＭＳ Ｐゴシック" panose="020B0600070205080204" pitchFamily="34" charset="-128"/>
              </a:rPr>
              <a:t>, hasta </a:t>
            </a:r>
            <a:r>
              <a:rPr lang="en-US" altLang="es-CL" dirty="0" err="1">
                <a:ea typeface="ＭＳ Ｐゴシック" panose="020B0600070205080204" pitchFamily="34" charset="-128"/>
              </a:rPr>
              <a:t>obtener</a:t>
            </a:r>
            <a:r>
              <a:rPr lang="en-US" altLang="es-CL" dirty="0">
                <a:ea typeface="ＭＳ Ｐゴシック" panose="020B0600070205080204" pitchFamily="34" charset="-128"/>
              </a:rPr>
              <a:t> el valor de </a:t>
            </a:r>
            <a:r>
              <a:rPr lang="en-US" altLang="es-CL" dirty="0" err="1">
                <a:ea typeface="ＭＳ Ｐゴシック" panose="020B0600070205080204" pitchFamily="34" charset="-128"/>
              </a:rPr>
              <a:t>todas</a:t>
            </a:r>
            <a:r>
              <a:rPr lang="en-US" altLang="es-CL" dirty="0">
                <a:ea typeface="ＭＳ Ｐゴシック" panose="020B0600070205080204" pitchFamily="34" charset="-128"/>
              </a:rPr>
              <a:t> las variables.</a:t>
            </a:r>
            <a:endParaRPr lang="en-US" altLang="es-CL" sz="2000" kern="0" dirty="0">
              <a:ea typeface="ＭＳ Ｐゴシック" panose="020B0600070205080204" pitchFamily="34" charset="-128"/>
            </a:endParaRPr>
          </a:p>
          <a:p>
            <a:pPr marL="290513" lvl="1" indent="0">
              <a:buClr>
                <a:srgbClr val="FF0000"/>
              </a:buClr>
              <a:buSzPct val="71000"/>
              <a:buFont typeface="Wingdings 3" pitchFamily="2" charset="2"/>
              <a:buNone/>
            </a:pPr>
            <a:endParaRPr lang="en-US" altLang="es-CL" kern="0" dirty="0">
              <a:ea typeface="ＭＳ Ｐゴシック" panose="020B0600070205080204" pitchFamily="34" charset="-128"/>
            </a:endParaRP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2BE8DDE8-754A-9540-8B1C-EF5487BA4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292" y="4587292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  <p:sp>
        <p:nvSpPr>
          <p:cNvPr id="34" name="Line 21">
            <a:extLst>
              <a:ext uri="{FF2B5EF4-FFF2-40B4-BE49-F238E27FC236}">
                <a16:creationId xmlns:a16="http://schemas.microsoft.com/office/drawing/2014/main" id="{BBF80B9D-8190-1D4E-BD34-E1CC8297AE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7819" y="5244387"/>
            <a:ext cx="589847" cy="0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CL"/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AFD15910-6187-AD47-A203-929522CA8FFD}"/>
              </a:ext>
            </a:extLst>
          </p:cNvPr>
          <p:cNvSpPr/>
          <p:nvPr/>
        </p:nvSpPr>
        <p:spPr>
          <a:xfrm>
            <a:off x="1370316" y="1962041"/>
            <a:ext cx="944563" cy="346075"/>
          </a:xfrm>
          <a:prstGeom prst="roundRect">
            <a:avLst>
              <a:gd name="adj" fmla="val 37880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sp>
        <p:nvSpPr>
          <p:cNvPr id="40" name="Freeform 13">
            <a:extLst>
              <a:ext uri="{FF2B5EF4-FFF2-40B4-BE49-F238E27FC236}">
                <a16:creationId xmlns:a16="http://schemas.microsoft.com/office/drawing/2014/main" id="{00BE7D20-AB09-6D49-A9F3-C12713C3C8AF}"/>
              </a:ext>
            </a:extLst>
          </p:cNvPr>
          <p:cNvSpPr>
            <a:spLocks/>
          </p:cNvSpPr>
          <p:nvPr/>
        </p:nvSpPr>
        <p:spPr bwMode="auto">
          <a:xfrm rot="16200000" flipV="1">
            <a:off x="1581122" y="2504187"/>
            <a:ext cx="821504" cy="397612"/>
          </a:xfrm>
          <a:custGeom>
            <a:avLst/>
            <a:gdLst>
              <a:gd name="T0" fmla="*/ 0 w 142908"/>
              <a:gd name="T1" fmla="*/ 0 h 1405093"/>
              <a:gd name="T2" fmla="*/ 2147483647 w 142908"/>
              <a:gd name="T3" fmla="*/ 34978 h 1405093"/>
              <a:gd name="T4" fmla="*/ 2147483647 w 142908"/>
              <a:gd name="T5" fmla="*/ 67040 h 1405093"/>
              <a:gd name="T6" fmla="*/ 2147483647 w 142908"/>
              <a:gd name="T7" fmla="*/ 106207 h 1405093"/>
              <a:gd name="T8" fmla="*/ 0 60000 65536"/>
              <a:gd name="T9" fmla="*/ 0 60000 65536"/>
              <a:gd name="T10" fmla="*/ 0 60000 65536"/>
              <a:gd name="T11" fmla="*/ 0 60000 65536"/>
              <a:gd name="connsiteX0" fmla="*/ 0 w 115485"/>
              <a:gd name="connsiteY0" fmla="*/ 829314 h 957847"/>
              <a:gd name="connsiteX1" fmla="*/ 53063 w 115485"/>
              <a:gd name="connsiteY1" fmla="*/ 15504 h 957847"/>
              <a:gd name="connsiteX2" fmla="*/ 30457 w 115485"/>
              <a:gd name="connsiteY2" fmla="*/ 439681 h 957847"/>
              <a:gd name="connsiteX3" fmla="*/ 115485 w 115485"/>
              <a:gd name="connsiteY3" fmla="*/ 957847 h 957847"/>
              <a:gd name="connsiteX0" fmla="*/ 0 w 115485"/>
              <a:gd name="connsiteY0" fmla="*/ 829314 h 1380459"/>
              <a:gd name="connsiteX1" fmla="*/ 53063 w 115485"/>
              <a:gd name="connsiteY1" fmla="*/ 15504 h 1380459"/>
              <a:gd name="connsiteX2" fmla="*/ 51024 w 115485"/>
              <a:gd name="connsiteY2" fmla="*/ 1334740 h 1380459"/>
              <a:gd name="connsiteX3" fmla="*/ 115485 w 115485"/>
              <a:gd name="connsiteY3" fmla="*/ 957847 h 1380459"/>
              <a:gd name="connsiteX0" fmla="*/ 0 w 115485"/>
              <a:gd name="connsiteY0" fmla="*/ 159513 h 710658"/>
              <a:gd name="connsiteX1" fmla="*/ 65060 w 115485"/>
              <a:gd name="connsiteY1" fmla="*/ 35337 h 710658"/>
              <a:gd name="connsiteX2" fmla="*/ 51024 w 115485"/>
              <a:gd name="connsiteY2" fmla="*/ 664939 h 710658"/>
              <a:gd name="connsiteX3" fmla="*/ 115485 w 115485"/>
              <a:gd name="connsiteY3" fmla="*/ 288046 h 710658"/>
              <a:gd name="connsiteX0" fmla="*/ 0 w 115485"/>
              <a:gd name="connsiteY0" fmla="*/ 159513 h 478527"/>
              <a:gd name="connsiteX1" fmla="*/ 65060 w 115485"/>
              <a:gd name="connsiteY1" fmla="*/ 35337 h 478527"/>
              <a:gd name="connsiteX2" fmla="*/ 42454 w 115485"/>
              <a:gd name="connsiteY2" fmla="*/ 415497 h 478527"/>
              <a:gd name="connsiteX3" fmla="*/ 115485 w 115485"/>
              <a:gd name="connsiteY3" fmla="*/ 288046 h 478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485" h="478527">
                <a:moveTo>
                  <a:pt x="0" y="159513"/>
                </a:moveTo>
                <a:cubicBezTo>
                  <a:pt x="18830" y="319430"/>
                  <a:pt x="46230" y="-124580"/>
                  <a:pt x="65060" y="35337"/>
                </a:cubicBezTo>
                <a:cubicBezTo>
                  <a:pt x="40269" y="299145"/>
                  <a:pt x="35926" y="235547"/>
                  <a:pt x="42454" y="415497"/>
                </a:cubicBezTo>
                <a:cubicBezTo>
                  <a:pt x="63433" y="652087"/>
                  <a:pt x="78055" y="135312"/>
                  <a:pt x="115485" y="288046"/>
                </a:cubicBezTo>
              </a:path>
            </a:pathLst>
          </a:custGeom>
          <a:noFill/>
          <a:ln w="28575" cap="rnd" cmpd="sng">
            <a:solidFill>
              <a:srgbClr val="000000"/>
            </a:solidFill>
            <a:prstDash val="sysDot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CL"/>
          </a:p>
        </p:txBody>
      </p:sp>
      <p:sp>
        <p:nvSpPr>
          <p:cNvPr id="37" name="Rounded Rectangle 66">
            <a:extLst>
              <a:ext uri="{FF2B5EF4-FFF2-40B4-BE49-F238E27FC236}">
                <a16:creationId xmlns:a16="http://schemas.microsoft.com/office/drawing/2014/main" id="{D410FF6C-0799-DD44-A090-7F8139121D94}"/>
              </a:ext>
            </a:extLst>
          </p:cNvPr>
          <p:cNvSpPr/>
          <p:nvPr/>
        </p:nvSpPr>
        <p:spPr>
          <a:xfrm>
            <a:off x="7533035" y="4993771"/>
            <a:ext cx="1345195" cy="52299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ea typeface="ＭＳ Ｐゴシック" charset="0"/>
              <a:cs typeface="Consolas" panose="020B0609020204030204" pitchFamily="49" charset="0"/>
            </a:endParaRPr>
          </a:p>
        </p:txBody>
      </p:sp>
      <p:sp>
        <p:nvSpPr>
          <p:cNvPr id="39" name="Rounded Rectangle 66">
            <a:extLst>
              <a:ext uri="{FF2B5EF4-FFF2-40B4-BE49-F238E27FC236}">
                <a16:creationId xmlns:a16="http://schemas.microsoft.com/office/drawing/2014/main" id="{1B3F2DEF-5FEC-D644-A551-447E25D2EAAA}"/>
              </a:ext>
            </a:extLst>
          </p:cNvPr>
          <p:cNvSpPr/>
          <p:nvPr/>
        </p:nvSpPr>
        <p:spPr>
          <a:xfrm>
            <a:off x="7599297" y="5093470"/>
            <a:ext cx="1047560" cy="346075"/>
          </a:xfrm>
          <a:prstGeom prst="roundRect">
            <a:avLst>
              <a:gd name="adj" fmla="val 37880"/>
            </a:avLst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F2(var1)</a:t>
            </a:r>
          </a:p>
        </p:txBody>
      </p:sp>
      <p:sp>
        <p:nvSpPr>
          <p:cNvPr id="38" name="TextBox 12">
            <a:extLst>
              <a:ext uri="{FF2B5EF4-FFF2-40B4-BE49-F238E27FC236}">
                <a16:creationId xmlns:a16="http://schemas.microsoft.com/office/drawing/2014/main" id="{0EB36A75-9BF0-AB40-AC1A-EE9DBD7C0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57" y="3047658"/>
            <a:ext cx="2006315" cy="73866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eaLnBrk="1" hangingPunct="1">
              <a:defRPr sz="1400">
                <a:latin typeface="Myriad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CL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s-ES_tradnl" altLang="es-CL" dirty="0">
                <a:latin typeface="Calibri" panose="020F0502020204030204" pitchFamily="34" charset="0"/>
                <a:cs typeface="Calibri" panose="020F0502020204030204" pitchFamily="34" charset="0"/>
              </a:rPr>
              <a:t> permite que se retorne el resultado  a quien invoca la función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34DC2000-9B49-EE47-BE84-0FE6765ABAFA}"/>
              </a:ext>
            </a:extLst>
          </p:cNvPr>
          <p:cNvGrpSpPr/>
          <p:nvPr/>
        </p:nvGrpSpPr>
        <p:grpSpPr>
          <a:xfrm>
            <a:off x="2823888" y="1955150"/>
            <a:ext cx="801654" cy="1620368"/>
            <a:chOff x="2823888" y="1955150"/>
            <a:chExt cx="801654" cy="1620368"/>
          </a:xfrm>
        </p:grpSpPr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AEC4D9FE-5260-5743-868F-E3E6960DDFEE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2793123" y="2504186"/>
              <a:ext cx="821504" cy="397612"/>
            </a:xfrm>
            <a:custGeom>
              <a:avLst/>
              <a:gdLst>
                <a:gd name="T0" fmla="*/ 0 w 142908"/>
                <a:gd name="T1" fmla="*/ 0 h 1405093"/>
                <a:gd name="T2" fmla="*/ 2147483647 w 142908"/>
                <a:gd name="T3" fmla="*/ 34978 h 1405093"/>
                <a:gd name="T4" fmla="*/ 2147483647 w 142908"/>
                <a:gd name="T5" fmla="*/ 67040 h 1405093"/>
                <a:gd name="T6" fmla="*/ 2147483647 w 142908"/>
                <a:gd name="T7" fmla="*/ 106207 h 1405093"/>
                <a:gd name="T8" fmla="*/ 0 60000 65536"/>
                <a:gd name="T9" fmla="*/ 0 60000 65536"/>
                <a:gd name="T10" fmla="*/ 0 60000 65536"/>
                <a:gd name="T11" fmla="*/ 0 60000 65536"/>
                <a:gd name="connsiteX0" fmla="*/ 0 w 115485"/>
                <a:gd name="connsiteY0" fmla="*/ 829314 h 957847"/>
                <a:gd name="connsiteX1" fmla="*/ 53063 w 115485"/>
                <a:gd name="connsiteY1" fmla="*/ 15504 h 957847"/>
                <a:gd name="connsiteX2" fmla="*/ 30457 w 115485"/>
                <a:gd name="connsiteY2" fmla="*/ 439681 h 957847"/>
                <a:gd name="connsiteX3" fmla="*/ 115485 w 115485"/>
                <a:gd name="connsiteY3" fmla="*/ 957847 h 957847"/>
                <a:gd name="connsiteX0" fmla="*/ 0 w 115485"/>
                <a:gd name="connsiteY0" fmla="*/ 829314 h 1380459"/>
                <a:gd name="connsiteX1" fmla="*/ 53063 w 115485"/>
                <a:gd name="connsiteY1" fmla="*/ 15504 h 1380459"/>
                <a:gd name="connsiteX2" fmla="*/ 51024 w 115485"/>
                <a:gd name="connsiteY2" fmla="*/ 1334740 h 1380459"/>
                <a:gd name="connsiteX3" fmla="*/ 115485 w 115485"/>
                <a:gd name="connsiteY3" fmla="*/ 957847 h 1380459"/>
                <a:gd name="connsiteX0" fmla="*/ 0 w 115485"/>
                <a:gd name="connsiteY0" fmla="*/ 159513 h 710658"/>
                <a:gd name="connsiteX1" fmla="*/ 65060 w 115485"/>
                <a:gd name="connsiteY1" fmla="*/ 35337 h 710658"/>
                <a:gd name="connsiteX2" fmla="*/ 51024 w 115485"/>
                <a:gd name="connsiteY2" fmla="*/ 664939 h 710658"/>
                <a:gd name="connsiteX3" fmla="*/ 115485 w 115485"/>
                <a:gd name="connsiteY3" fmla="*/ 288046 h 710658"/>
                <a:gd name="connsiteX0" fmla="*/ 0 w 115485"/>
                <a:gd name="connsiteY0" fmla="*/ 159513 h 478527"/>
                <a:gd name="connsiteX1" fmla="*/ 65060 w 115485"/>
                <a:gd name="connsiteY1" fmla="*/ 35337 h 478527"/>
                <a:gd name="connsiteX2" fmla="*/ 42454 w 115485"/>
                <a:gd name="connsiteY2" fmla="*/ 415497 h 478527"/>
                <a:gd name="connsiteX3" fmla="*/ 115485 w 115485"/>
                <a:gd name="connsiteY3" fmla="*/ 288046 h 47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485" h="478527">
                  <a:moveTo>
                    <a:pt x="0" y="159513"/>
                  </a:moveTo>
                  <a:cubicBezTo>
                    <a:pt x="18830" y="319430"/>
                    <a:pt x="46230" y="-124580"/>
                    <a:pt x="65060" y="35337"/>
                  </a:cubicBezTo>
                  <a:cubicBezTo>
                    <a:pt x="40269" y="299145"/>
                    <a:pt x="35926" y="235547"/>
                    <a:pt x="42454" y="415497"/>
                  </a:cubicBezTo>
                  <a:cubicBezTo>
                    <a:pt x="63433" y="652087"/>
                    <a:pt x="78055" y="135312"/>
                    <a:pt x="115485" y="288046"/>
                  </a:cubicBezTo>
                </a:path>
              </a:pathLst>
            </a:custGeom>
            <a:noFill/>
            <a:ln w="28575" cap="rnd" cmpd="sng">
              <a:solidFill>
                <a:srgbClr val="000000"/>
              </a:solidFill>
              <a:prstDash val="sysDot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s-CL" dirty="0"/>
            </a:p>
          </p:txBody>
        </p:sp>
        <p:sp>
          <p:nvSpPr>
            <p:cNvPr id="30" name="Rounded Rectangle 2">
              <a:extLst>
                <a:ext uri="{FF2B5EF4-FFF2-40B4-BE49-F238E27FC236}">
                  <a16:creationId xmlns:a16="http://schemas.microsoft.com/office/drawing/2014/main" id="{233800DE-E958-AF4F-87A9-6D8608E5CED1}"/>
                </a:ext>
              </a:extLst>
            </p:cNvPr>
            <p:cNvSpPr/>
            <p:nvPr/>
          </p:nvSpPr>
          <p:spPr>
            <a:xfrm>
              <a:off x="2823888" y="1955150"/>
              <a:ext cx="663024" cy="346075"/>
            </a:xfrm>
            <a:prstGeom prst="roundRect">
              <a:avLst>
                <a:gd name="adj" fmla="val 37880"/>
              </a:avLst>
            </a:prstGeom>
            <a:noFill/>
            <a:ln>
              <a:solidFill>
                <a:schemeClr val="accent1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/>
            </a:p>
          </p:txBody>
        </p:sp>
        <p:grpSp>
          <p:nvGrpSpPr>
            <p:cNvPr id="31" name="Grupo 30">
              <a:extLst>
                <a:ext uri="{FF2B5EF4-FFF2-40B4-BE49-F238E27FC236}">
                  <a16:creationId xmlns:a16="http://schemas.microsoft.com/office/drawing/2014/main" id="{E1BB0725-3AA8-0E40-9AEC-2C2EB960ACD2}"/>
                </a:ext>
              </a:extLst>
            </p:cNvPr>
            <p:cNvGrpSpPr/>
            <p:nvPr/>
          </p:nvGrpSpPr>
          <p:grpSpPr>
            <a:xfrm>
              <a:off x="3183558" y="3113744"/>
              <a:ext cx="441984" cy="461774"/>
              <a:chOff x="3729324" y="2698549"/>
              <a:chExt cx="441984" cy="461774"/>
            </a:xfrm>
          </p:grpSpPr>
          <p:sp>
            <p:nvSpPr>
              <p:cNvPr id="35" name="Rectángulo redondeado 34">
                <a:extLst>
                  <a:ext uri="{FF2B5EF4-FFF2-40B4-BE49-F238E27FC236}">
                    <a16:creationId xmlns:a16="http://schemas.microsoft.com/office/drawing/2014/main" id="{E556AD99-319B-DB44-8584-5EAD5D4F1B4D}"/>
                  </a:ext>
                </a:extLst>
              </p:cNvPr>
              <p:cNvSpPr/>
              <p:nvPr/>
            </p:nvSpPr>
            <p:spPr>
              <a:xfrm>
                <a:off x="3729324" y="2698549"/>
                <a:ext cx="441984" cy="461774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41" name="Rectángulo 40">
                <a:extLst>
                  <a:ext uri="{FF2B5EF4-FFF2-40B4-BE49-F238E27FC236}">
                    <a16:creationId xmlns:a16="http://schemas.microsoft.com/office/drawing/2014/main" id="{12B02C51-817E-9643-8885-D3527ADAAE13}"/>
                  </a:ext>
                </a:extLst>
              </p:cNvPr>
              <p:cNvSpPr/>
              <p:nvPr/>
            </p:nvSpPr>
            <p:spPr>
              <a:xfrm>
                <a:off x="3733368" y="2748978"/>
                <a:ext cx="4379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0" indent="0"/>
                <a:r>
                  <a:rPr lang="en-US" b="1" dirty="0">
                    <a:solidFill>
                      <a:srgbClr val="FF000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15</a:t>
                </a: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07552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0" grpId="0" animBg="1"/>
      <p:bldP spid="3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24">
            <a:extLst>
              <a:ext uri="{FF2B5EF4-FFF2-40B4-BE49-F238E27FC236}">
                <a16:creationId xmlns:a16="http://schemas.microsoft.com/office/drawing/2014/main" id="{B2A2BDF8-9E1E-F544-B60A-A29758A56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6862" y="4560155"/>
            <a:ext cx="1557542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33" name="TextBox 16">
            <a:extLst>
              <a:ext uri="{FF2B5EF4-FFF2-40B4-BE49-F238E27FC236}">
                <a16:creationId xmlns:a16="http://schemas.microsoft.com/office/drawing/2014/main" id="{362EB261-693E-0F42-B1C6-56CFB9110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280" y="4533502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Salida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695A65-0877-3E47-9D66-33FABCBA120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73ACBAB-BE57-824E-93CF-4532B68E1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Paso de </a:t>
            </a:r>
            <a:r>
              <a:rPr lang="en-US" dirty="0" err="1"/>
              <a:t>valores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4357" y="1383051"/>
            <a:ext cx="3340061" cy="4620142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noAutofit/>
          </a:bodyPr>
          <a:lstStyle/>
          <a:p>
            <a:pPr marL="0" lvl="0" indent="0"/>
            <a:r>
              <a:rPr lang="es-ES_tradnl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ef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0" lvl="0" indent="0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var1 = var1+var2</a:t>
            </a:r>
          </a:p>
          <a:p>
            <a:pPr marL="0" lvl="0" indent="0"/>
            <a:r>
              <a:rPr lang="en-US" dirty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(var1)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 F2(aux):</a:t>
            </a:r>
          </a:p>
          <a:p>
            <a:pPr marL="0" lvl="0" indent="0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aux = aux*2</a:t>
            </a:r>
          </a:p>
          <a:p>
            <a:pPr marL="0" lvl="0" indent="0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(aux)</a:t>
            </a: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10</a:t>
            </a:r>
          </a:p>
          <a:p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5</a:t>
            </a: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0" indent="0"/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"var1 es "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var1)</a:t>
            </a: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"var2 es 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var2)</a:t>
            </a:r>
          </a:p>
        </p:txBody>
      </p:sp>
      <p:sp>
        <p:nvSpPr>
          <p:cNvPr id="20" name="Rectangle 40">
            <a:extLst>
              <a:ext uri="{FF2B5EF4-FFF2-40B4-BE49-F238E27FC236}">
                <a16:creationId xmlns:a16="http://schemas.microsoft.com/office/drawing/2014/main" id="{067E0200-6900-FD46-B9A6-C1B6E818EBCD}"/>
              </a:ext>
            </a:extLst>
          </p:cNvPr>
          <p:cNvSpPr/>
          <p:nvPr/>
        </p:nvSpPr>
        <p:spPr>
          <a:xfrm>
            <a:off x="5729581" y="4801772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“</a:t>
            </a:r>
            <a:r>
              <a:rPr lang="es-ES_tradnl" altLang="ja-JP" sz="1400" dirty="0">
                <a:latin typeface="Myriad Pro" panose="020B0503030403020204" pitchFamily="34" charset="0"/>
              </a:rPr>
              <a:t>F1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”</a:t>
            </a:r>
            <a:endParaRPr lang="es-ES_tradnl" altLang="es-CL" sz="1800" dirty="0">
              <a:latin typeface="Myriad Pro" panose="020B0503030403020204" pitchFamily="34" charset="0"/>
            </a:endParaRPr>
          </a:p>
        </p:txBody>
      </p:sp>
      <p:sp>
        <p:nvSpPr>
          <p:cNvPr id="21" name="AutoShape 24">
            <a:extLst>
              <a:ext uri="{FF2B5EF4-FFF2-40B4-BE49-F238E27FC236}">
                <a16:creationId xmlns:a16="http://schemas.microsoft.com/office/drawing/2014/main" id="{5F83D2A4-7EE8-AA4B-9253-421D51C8C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9875" y="4579205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496D86F9-6178-9849-A250-856FB0614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308" y="4993543"/>
            <a:ext cx="964963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var1=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</a:p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var2=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</p:txBody>
      </p:sp>
      <p:grpSp>
        <p:nvGrpSpPr>
          <p:cNvPr id="24" name="Group 26">
            <a:extLst>
              <a:ext uri="{FF2B5EF4-FFF2-40B4-BE49-F238E27FC236}">
                <a16:creationId xmlns:a16="http://schemas.microsoft.com/office/drawing/2014/main" id="{47FE1C3F-65A1-A345-8620-5681A065E44C}"/>
              </a:ext>
            </a:extLst>
          </p:cNvPr>
          <p:cNvGrpSpPr>
            <a:grpSpLocks/>
          </p:cNvGrpSpPr>
          <p:nvPr/>
        </p:nvGrpSpPr>
        <p:grpSpPr bwMode="auto">
          <a:xfrm>
            <a:off x="5125159" y="4564918"/>
            <a:ext cx="581025" cy="1438275"/>
            <a:chOff x="1436" y="2615"/>
            <a:chExt cx="444" cy="978"/>
          </a:xfrm>
        </p:grpSpPr>
        <p:sp>
          <p:nvSpPr>
            <p:cNvPr id="25" name="AutoShape 20">
              <a:extLst>
                <a:ext uri="{FF2B5EF4-FFF2-40B4-BE49-F238E27FC236}">
                  <a16:creationId xmlns:a16="http://schemas.microsoft.com/office/drawing/2014/main" id="{8C1AAF3F-6CBF-5341-A466-F0206B891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5FA26871-BE49-A447-9766-CB116239D8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27" name="Rectangle 5">
            <a:extLst>
              <a:ext uri="{FF2B5EF4-FFF2-40B4-BE49-F238E27FC236}">
                <a16:creationId xmlns:a16="http://schemas.microsoft.com/office/drawing/2014/main" id="{6EE187A3-E4E1-9D4D-ACB1-F55E70186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096" y="3996593"/>
            <a:ext cx="185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>
              <a:solidFill>
                <a:srgbClr val="000000"/>
              </a:solidFill>
              <a:latin typeface="Menlo Bold" panose="020B0609030804020204" pitchFamily="49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6D9230B-742C-1149-A446-B8B953E161E3}"/>
              </a:ext>
            </a:extLst>
          </p:cNvPr>
          <p:cNvSpPr txBox="1">
            <a:spLocks/>
          </p:cNvSpPr>
          <p:nvPr/>
        </p:nvSpPr>
        <p:spPr>
          <a:xfrm>
            <a:off x="3804418" y="1398922"/>
            <a:ext cx="5267663" cy="1609725"/>
          </a:xfrm>
          <a:prstGeom prst="rect">
            <a:avLst/>
          </a:prstGeom>
        </p:spPr>
        <p:txBody>
          <a:bodyPr/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290513" lvl="1" indent="0">
              <a:buClr>
                <a:srgbClr val="FF0000"/>
              </a:buClr>
              <a:buSzPct val="71000"/>
              <a:buNone/>
            </a:pPr>
            <a:r>
              <a:rPr lang="en-US" altLang="es-CL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Una </a:t>
            </a:r>
            <a:r>
              <a:rPr lang="en-US" altLang="es-CL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vez</a:t>
            </a:r>
            <a:r>
              <a:rPr lang="en-US" altLang="es-CL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la </a:t>
            </a:r>
            <a:r>
              <a:rPr lang="en-US" altLang="es-CL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función</a:t>
            </a:r>
            <a:r>
              <a:rPr lang="en-US" altLang="es-CL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s-CL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alcanza</a:t>
            </a:r>
            <a:r>
              <a:rPr lang="en-US" altLang="es-CL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la </a:t>
            </a:r>
            <a:r>
              <a:rPr lang="en-US" altLang="es-CL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instrucción</a:t>
            </a:r>
            <a:r>
              <a:rPr lang="en-US" altLang="es-CL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return, se </a:t>
            </a:r>
            <a:r>
              <a:rPr lang="en-US" altLang="es-CL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prepara</a:t>
            </a:r>
            <a:r>
              <a:rPr lang="en-US" altLang="es-CL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para </a:t>
            </a:r>
            <a:r>
              <a:rPr lang="en-US" altLang="es-CL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retornar</a:t>
            </a:r>
            <a:r>
              <a:rPr lang="en-US" altLang="es-CL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el </a:t>
            </a:r>
            <a:r>
              <a:rPr lang="en-US" altLang="es-CL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resultado</a:t>
            </a:r>
            <a:r>
              <a:rPr lang="en-US" altLang="es-CL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, hasta </a:t>
            </a:r>
            <a:r>
              <a:rPr lang="en-US" altLang="es-CL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obtener</a:t>
            </a:r>
            <a:r>
              <a:rPr lang="en-US" altLang="es-CL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el valor de </a:t>
            </a:r>
            <a:r>
              <a:rPr lang="en-US" altLang="es-CL" dirty="0" err="1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todas</a:t>
            </a:r>
            <a:r>
              <a:rPr lang="en-US" altLang="es-CL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 las variables.</a:t>
            </a:r>
            <a:endParaRPr lang="en-US" altLang="es-CL" kern="0" dirty="0">
              <a:solidFill>
                <a:schemeClr val="bg1">
                  <a:lumMod val="50000"/>
                </a:schemeClr>
              </a:solidFill>
              <a:ea typeface="ＭＳ Ｐゴシック" panose="020B0600070205080204" pitchFamily="34" charset="-128"/>
            </a:endParaRPr>
          </a:p>
          <a:p>
            <a:pPr marL="290513" lvl="1" indent="0">
              <a:buClr>
                <a:srgbClr val="FF0000"/>
              </a:buClr>
              <a:buSzPct val="71000"/>
              <a:buNone/>
            </a:pPr>
            <a:endParaRPr lang="en-US" altLang="es-CL" sz="2000" kern="0" dirty="0">
              <a:ea typeface="ＭＳ Ｐゴシック" panose="020B0600070205080204" pitchFamily="34" charset="-128"/>
            </a:endParaRPr>
          </a:p>
          <a:p>
            <a:pPr marL="290513" lvl="1" indent="0">
              <a:buClr>
                <a:srgbClr val="FF0000"/>
              </a:buClr>
              <a:buSzPct val="71000"/>
              <a:buNone/>
            </a:pPr>
            <a:r>
              <a:rPr lang="en-US" altLang="es-CL" kern="0" dirty="0">
                <a:ea typeface="ＭＳ Ｐゴシック" panose="020B0600070205080204" pitchFamily="34" charset="-128"/>
              </a:rPr>
              <a:t>Como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observamos</a:t>
            </a:r>
            <a:r>
              <a:rPr lang="en-US" altLang="es-CL" kern="0" dirty="0">
                <a:ea typeface="ＭＳ Ｐゴシック" panose="020B0600070205080204" pitchFamily="34" charset="-128"/>
              </a:rPr>
              <a:t>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en</a:t>
            </a:r>
            <a:r>
              <a:rPr lang="en-US" altLang="es-CL" kern="0" dirty="0">
                <a:ea typeface="ＭＳ Ｐゴシック" panose="020B0600070205080204" pitchFamily="34" charset="-128"/>
              </a:rPr>
              <a:t> el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programa</a:t>
            </a:r>
            <a:r>
              <a:rPr lang="en-US" altLang="es-CL" kern="0" dirty="0">
                <a:ea typeface="ＭＳ Ｐゴシック" panose="020B0600070205080204" pitchFamily="34" charset="-128"/>
              </a:rPr>
              <a:t>, la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función</a:t>
            </a:r>
            <a:r>
              <a:rPr lang="en-US" altLang="es-CL" kern="0" dirty="0">
                <a:ea typeface="ＭＳ Ｐゴシック" panose="020B0600070205080204" pitchFamily="34" charset="-128"/>
              </a:rPr>
              <a:t> debe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retornar</a:t>
            </a:r>
            <a:r>
              <a:rPr lang="en-US" altLang="es-CL" kern="0" dirty="0">
                <a:ea typeface="ＭＳ Ｐゴシック" panose="020B0600070205080204" pitchFamily="34" charset="-128"/>
              </a:rPr>
              <a:t>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otra</a:t>
            </a:r>
            <a:r>
              <a:rPr lang="en-US" altLang="es-CL" kern="0" dirty="0">
                <a:ea typeface="ＭＳ Ｐゴシック" panose="020B0600070205080204" pitchFamily="34" charset="-128"/>
              </a:rPr>
              <a:t>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función</a:t>
            </a:r>
            <a:r>
              <a:rPr lang="en-US" altLang="es-CL" kern="0" dirty="0">
                <a:ea typeface="ＭＳ Ｐゴシック" panose="020B0600070205080204" pitchFamily="34" charset="-128"/>
              </a:rPr>
              <a:t>.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Esto</a:t>
            </a:r>
            <a:r>
              <a:rPr lang="en-US" altLang="es-CL" kern="0" dirty="0">
                <a:ea typeface="ＭＳ Ｐゴシック" panose="020B0600070205080204" pitchFamily="34" charset="-128"/>
              </a:rPr>
              <a:t>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significa</a:t>
            </a:r>
            <a:r>
              <a:rPr lang="en-US" altLang="es-CL" kern="0" dirty="0">
                <a:ea typeface="ＭＳ Ｐゴシック" panose="020B0600070205080204" pitchFamily="34" charset="-128"/>
              </a:rPr>
              <a:t> que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debemos</a:t>
            </a:r>
            <a:r>
              <a:rPr lang="en-US" altLang="es-CL" kern="0" dirty="0">
                <a:ea typeface="ＭＳ Ｐゴシック" panose="020B0600070205080204" pitchFamily="34" charset="-128"/>
              </a:rPr>
              <a:t> </a:t>
            </a:r>
            <a:r>
              <a:rPr lang="en-US" altLang="es-CL" b="1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evaluar</a:t>
            </a:r>
            <a:r>
              <a:rPr lang="en-US" altLang="es-CL" kern="0" dirty="0">
                <a:ea typeface="ＭＳ Ｐゴシック" panose="020B0600070205080204" pitchFamily="34" charset="-128"/>
              </a:rPr>
              <a:t>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esa</a:t>
            </a:r>
            <a:r>
              <a:rPr lang="en-US" altLang="es-CL" kern="0" dirty="0">
                <a:ea typeface="ＭＳ Ｐゴシック" panose="020B0600070205080204" pitchFamily="34" charset="-128"/>
              </a:rPr>
              <a:t>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función</a:t>
            </a:r>
            <a:r>
              <a:rPr lang="en-US" altLang="es-CL" kern="0" dirty="0">
                <a:ea typeface="ＭＳ Ｐゴシック" panose="020B0600070205080204" pitchFamily="34" charset="-128"/>
              </a:rPr>
              <a:t> y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calcular</a:t>
            </a:r>
            <a:r>
              <a:rPr lang="en-US" altLang="es-CL" kern="0" dirty="0">
                <a:ea typeface="ＭＳ Ｐゴシック" panose="020B0600070205080204" pitchFamily="34" charset="-128"/>
              </a:rPr>
              <a:t>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su</a:t>
            </a:r>
            <a:r>
              <a:rPr lang="en-US" altLang="es-CL" kern="0" dirty="0">
                <a:ea typeface="ＭＳ Ｐゴシック" panose="020B0600070205080204" pitchFamily="34" charset="-128"/>
              </a:rPr>
              <a:t> </a:t>
            </a:r>
            <a:r>
              <a:rPr lang="en-US" altLang="es-CL" kern="0" dirty="0" err="1">
                <a:ea typeface="ＭＳ Ｐゴシック" panose="020B0600070205080204" pitchFamily="34" charset="-128"/>
              </a:rPr>
              <a:t>resultado</a:t>
            </a:r>
            <a:endParaRPr lang="en-US" altLang="es-CL" kern="0" dirty="0">
              <a:ea typeface="ＭＳ Ｐゴシック" panose="020B0600070205080204" pitchFamily="34" charset="-128"/>
            </a:endParaRP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2BE8DDE8-754A-9540-8B1C-EF5487BA4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292" y="4587292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  <p:sp>
        <p:nvSpPr>
          <p:cNvPr id="34" name="Line 21">
            <a:extLst>
              <a:ext uri="{FF2B5EF4-FFF2-40B4-BE49-F238E27FC236}">
                <a16:creationId xmlns:a16="http://schemas.microsoft.com/office/drawing/2014/main" id="{BBF80B9D-8190-1D4E-BD34-E1CC8297AE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7819" y="5244387"/>
            <a:ext cx="589847" cy="0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CL"/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AFD15910-6187-AD47-A203-929522CA8FFD}"/>
              </a:ext>
            </a:extLst>
          </p:cNvPr>
          <p:cNvSpPr/>
          <p:nvPr/>
        </p:nvSpPr>
        <p:spPr>
          <a:xfrm>
            <a:off x="2453011" y="1955150"/>
            <a:ext cx="1033901" cy="346075"/>
          </a:xfrm>
          <a:prstGeom prst="roundRect">
            <a:avLst>
              <a:gd name="adj" fmla="val 37880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sp>
        <p:nvSpPr>
          <p:cNvPr id="37" name="Rounded Rectangle 66">
            <a:extLst>
              <a:ext uri="{FF2B5EF4-FFF2-40B4-BE49-F238E27FC236}">
                <a16:creationId xmlns:a16="http://schemas.microsoft.com/office/drawing/2014/main" id="{D410FF6C-0799-DD44-A090-7F8139121D94}"/>
              </a:ext>
            </a:extLst>
          </p:cNvPr>
          <p:cNvSpPr/>
          <p:nvPr/>
        </p:nvSpPr>
        <p:spPr>
          <a:xfrm>
            <a:off x="7533035" y="4993771"/>
            <a:ext cx="1345195" cy="52299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ea typeface="ＭＳ Ｐゴシック" charset="0"/>
              <a:cs typeface="Consolas" panose="020B0609020204030204" pitchFamily="49" charset="0"/>
            </a:endParaRPr>
          </a:p>
        </p:txBody>
      </p:sp>
      <p:sp>
        <p:nvSpPr>
          <p:cNvPr id="39" name="Rounded Rectangle 66">
            <a:extLst>
              <a:ext uri="{FF2B5EF4-FFF2-40B4-BE49-F238E27FC236}">
                <a16:creationId xmlns:a16="http://schemas.microsoft.com/office/drawing/2014/main" id="{1B3F2DEF-5FEC-D644-A551-447E25D2EAAA}"/>
              </a:ext>
            </a:extLst>
          </p:cNvPr>
          <p:cNvSpPr/>
          <p:nvPr/>
        </p:nvSpPr>
        <p:spPr>
          <a:xfrm>
            <a:off x="7599297" y="5093470"/>
            <a:ext cx="1047560" cy="346075"/>
          </a:xfrm>
          <a:prstGeom prst="roundRect">
            <a:avLst>
              <a:gd name="adj" fmla="val 37880"/>
            </a:avLst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F2(var1)</a:t>
            </a:r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968E1930-7BB0-1E43-95C8-A11DF22C69CB}"/>
              </a:ext>
            </a:extLst>
          </p:cNvPr>
          <p:cNvSpPr>
            <a:spLocks/>
          </p:cNvSpPr>
          <p:nvPr/>
        </p:nvSpPr>
        <p:spPr bwMode="auto">
          <a:xfrm rot="16200000" flipV="1">
            <a:off x="3545851" y="2130673"/>
            <a:ext cx="444652" cy="785753"/>
          </a:xfrm>
          <a:custGeom>
            <a:avLst/>
            <a:gdLst>
              <a:gd name="T0" fmla="*/ 0 w 142908"/>
              <a:gd name="T1" fmla="*/ 0 h 1405093"/>
              <a:gd name="T2" fmla="*/ 2147483647 w 142908"/>
              <a:gd name="T3" fmla="*/ 34978 h 1405093"/>
              <a:gd name="T4" fmla="*/ 2147483647 w 142908"/>
              <a:gd name="T5" fmla="*/ 67040 h 1405093"/>
              <a:gd name="T6" fmla="*/ 2147483647 w 142908"/>
              <a:gd name="T7" fmla="*/ 106207 h 1405093"/>
              <a:gd name="T8" fmla="*/ 0 60000 65536"/>
              <a:gd name="T9" fmla="*/ 0 60000 65536"/>
              <a:gd name="T10" fmla="*/ 0 60000 65536"/>
              <a:gd name="T11" fmla="*/ 0 60000 65536"/>
              <a:gd name="connsiteX0" fmla="*/ 0 w 115485"/>
              <a:gd name="connsiteY0" fmla="*/ 829314 h 957847"/>
              <a:gd name="connsiteX1" fmla="*/ 53063 w 115485"/>
              <a:gd name="connsiteY1" fmla="*/ 15504 h 957847"/>
              <a:gd name="connsiteX2" fmla="*/ 30457 w 115485"/>
              <a:gd name="connsiteY2" fmla="*/ 439681 h 957847"/>
              <a:gd name="connsiteX3" fmla="*/ 115485 w 115485"/>
              <a:gd name="connsiteY3" fmla="*/ 957847 h 957847"/>
              <a:gd name="connsiteX0" fmla="*/ 0 w 115485"/>
              <a:gd name="connsiteY0" fmla="*/ 829314 h 1380459"/>
              <a:gd name="connsiteX1" fmla="*/ 53063 w 115485"/>
              <a:gd name="connsiteY1" fmla="*/ 15504 h 1380459"/>
              <a:gd name="connsiteX2" fmla="*/ 51024 w 115485"/>
              <a:gd name="connsiteY2" fmla="*/ 1334740 h 1380459"/>
              <a:gd name="connsiteX3" fmla="*/ 115485 w 115485"/>
              <a:gd name="connsiteY3" fmla="*/ 957847 h 1380459"/>
              <a:gd name="connsiteX0" fmla="*/ 0 w 115485"/>
              <a:gd name="connsiteY0" fmla="*/ 159513 h 710658"/>
              <a:gd name="connsiteX1" fmla="*/ 65060 w 115485"/>
              <a:gd name="connsiteY1" fmla="*/ 35337 h 710658"/>
              <a:gd name="connsiteX2" fmla="*/ 51024 w 115485"/>
              <a:gd name="connsiteY2" fmla="*/ 664939 h 710658"/>
              <a:gd name="connsiteX3" fmla="*/ 115485 w 115485"/>
              <a:gd name="connsiteY3" fmla="*/ 288046 h 710658"/>
              <a:gd name="connsiteX0" fmla="*/ 0 w 115485"/>
              <a:gd name="connsiteY0" fmla="*/ 159513 h 478527"/>
              <a:gd name="connsiteX1" fmla="*/ 65060 w 115485"/>
              <a:gd name="connsiteY1" fmla="*/ 35337 h 478527"/>
              <a:gd name="connsiteX2" fmla="*/ 42454 w 115485"/>
              <a:gd name="connsiteY2" fmla="*/ 415497 h 478527"/>
              <a:gd name="connsiteX3" fmla="*/ 115485 w 115485"/>
              <a:gd name="connsiteY3" fmla="*/ 288046 h 478527"/>
              <a:gd name="connsiteX0" fmla="*/ 0 w 84634"/>
              <a:gd name="connsiteY0" fmla="*/ 0 h 1082015"/>
              <a:gd name="connsiteX1" fmla="*/ 34209 w 84634"/>
              <a:gd name="connsiteY1" fmla="*/ 638825 h 1082015"/>
              <a:gd name="connsiteX2" fmla="*/ 11603 w 84634"/>
              <a:gd name="connsiteY2" fmla="*/ 1018985 h 1082015"/>
              <a:gd name="connsiteX3" fmla="*/ 84634 w 84634"/>
              <a:gd name="connsiteY3" fmla="*/ 891534 h 1082015"/>
              <a:gd name="connsiteX0" fmla="*/ 0 w 84634"/>
              <a:gd name="connsiteY0" fmla="*/ 0 h 1082015"/>
              <a:gd name="connsiteX1" fmla="*/ 49634 w 84634"/>
              <a:gd name="connsiteY1" fmla="*/ 301344 h 1082015"/>
              <a:gd name="connsiteX2" fmla="*/ 11603 w 84634"/>
              <a:gd name="connsiteY2" fmla="*/ 1018985 h 1082015"/>
              <a:gd name="connsiteX3" fmla="*/ 84634 w 84634"/>
              <a:gd name="connsiteY3" fmla="*/ 891534 h 1082015"/>
              <a:gd name="connsiteX0" fmla="*/ 0 w 84634"/>
              <a:gd name="connsiteY0" fmla="*/ 0 h 891534"/>
              <a:gd name="connsiteX1" fmla="*/ 49634 w 84634"/>
              <a:gd name="connsiteY1" fmla="*/ 301344 h 891534"/>
              <a:gd name="connsiteX2" fmla="*/ 39026 w 84634"/>
              <a:gd name="connsiteY2" fmla="*/ 710850 h 891534"/>
              <a:gd name="connsiteX3" fmla="*/ 84634 w 84634"/>
              <a:gd name="connsiteY3" fmla="*/ 891534 h 891534"/>
              <a:gd name="connsiteX0" fmla="*/ 0 w 84634"/>
              <a:gd name="connsiteY0" fmla="*/ 0 h 891534"/>
              <a:gd name="connsiteX1" fmla="*/ 63331 w 84634"/>
              <a:gd name="connsiteY1" fmla="*/ 454689 h 891534"/>
              <a:gd name="connsiteX2" fmla="*/ 39026 w 84634"/>
              <a:gd name="connsiteY2" fmla="*/ 710850 h 891534"/>
              <a:gd name="connsiteX3" fmla="*/ 84634 w 84634"/>
              <a:gd name="connsiteY3" fmla="*/ 891534 h 891534"/>
              <a:gd name="connsiteX0" fmla="*/ 0 w 84634"/>
              <a:gd name="connsiteY0" fmla="*/ 0 h 891534"/>
              <a:gd name="connsiteX1" fmla="*/ 63331 w 84634"/>
              <a:gd name="connsiteY1" fmla="*/ 454689 h 891534"/>
              <a:gd name="connsiteX2" fmla="*/ 21114 w 84634"/>
              <a:gd name="connsiteY2" fmla="*/ 584565 h 891534"/>
              <a:gd name="connsiteX3" fmla="*/ 84634 w 84634"/>
              <a:gd name="connsiteY3" fmla="*/ 891534 h 891534"/>
              <a:gd name="connsiteX0" fmla="*/ 0 w 84634"/>
              <a:gd name="connsiteY0" fmla="*/ 0 h 891534"/>
              <a:gd name="connsiteX1" fmla="*/ 64385 w 84634"/>
              <a:gd name="connsiteY1" fmla="*/ 526852 h 891534"/>
              <a:gd name="connsiteX2" fmla="*/ 21114 w 84634"/>
              <a:gd name="connsiteY2" fmla="*/ 584565 h 891534"/>
              <a:gd name="connsiteX3" fmla="*/ 84634 w 84634"/>
              <a:gd name="connsiteY3" fmla="*/ 891534 h 891534"/>
              <a:gd name="connsiteX0" fmla="*/ 0 w 84634"/>
              <a:gd name="connsiteY0" fmla="*/ 0 h 891534"/>
              <a:gd name="connsiteX1" fmla="*/ 64385 w 84634"/>
              <a:gd name="connsiteY1" fmla="*/ 526852 h 891534"/>
              <a:gd name="connsiteX2" fmla="*/ 21114 w 84634"/>
              <a:gd name="connsiteY2" fmla="*/ 584565 h 891534"/>
              <a:gd name="connsiteX3" fmla="*/ 84634 w 84634"/>
              <a:gd name="connsiteY3" fmla="*/ 891534 h 891534"/>
              <a:gd name="connsiteX0" fmla="*/ 2064 w 64572"/>
              <a:gd name="connsiteY0" fmla="*/ 0 h 945655"/>
              <a:gd name="connsiteX1" fmla="*/ 44323 w 64572"/>
              <a:gd name="connsiteY1" fmla="*/ 580973 h 945655"/>
              <a:gd name="connsiteX2" fmla="*/ 1052 w 64572"/>
              <a:gd name="connsiteY2" fmla="*/ 638686 h 945655"/>
              <a:gd name="connsiteX3" fmla="*/ 64572 w 64572"/>
              <a:gd name="connsiteY3" fmla="*/ 945655 h 945655"/>
              <a:gd name="connsiteX0" fmla="*/ 16476 w 78984"/>
              <a:gd name="connsiteY0" fmla="*/ 0 h 945655"/>
              <a:gd name="connsiteX1" fmla="*/ 58735 w 78984"/>
              <a:gd name="connsiteY1" fmla="*/ 580973 h 945655"/>
              <a:gd name="connsiteX2" fmla="*/ 713 w 78984"/>
              <a:gd name="connsiteY2" fmla="*/ 566524 h 945655"/>
              <a:gd name="connsiteX3" fmla="*/ 78984 w 78984"/>
              <a:gd name="connsiteY3" fmla="*/ 945655 h 945655"/>
              <a:gd name="connsiteX0" fmla="*/ 15763 w 78271"/>
              <a:gd name="connsiteY0" fmla="*/ 0 h 945655"/>
              <a:gd name="connsiteX1" fmla="*/ 58022 w 78271"/>
              <a:gd name="connsiteY1" fmla="*/ 580973 h 945655"/>
              <a:gd name="connsiteX2" fmla="*/ 0 w 78271"/>
              <a:gd name="connsiteY2" fmla="*/ 566524 h 945655"/>
              <a:gd name="connsiteX3" fmla="*/ 78271 w 78271"/>
              <a:gd name="connsiteY3" fmla="*/ 945655 h 945655"/>
              <a:gd name="connsiteX0" fmla="*/ 15763 w 78271"/>
              <a:gd name="connsiteY0" fmla="*/ 0 h 945655"/>
              <a:gd name="connsiteX1" fmla="*/ 58022 w 78271"/>
              <a:gd name="connsiteY1" fmla="*/ 580973 h 945655"/>
              <a:gd name="connsiteX2" fmla="*/ 0 w 78271"/>
              <a:gd name="connsiteY2" fmla="*/ 566524 h 945655"/>
              <a:gd name="connsiteX3" fmla="*/ 78271 w 78271"/>
              <a:gd name="connsiteY3" fmla="*/ 945655 h 945655"/>
              <a:gd name="connsiteX0" fmla="*/ 15763 w 78271"/>
              <a:gd name="connsiteY0" fmla="*/ 0 h 945655"/>
              <a:gd name="connsiteX1" fmla="*/ 44770 w 78271"/>
              <a:gd name="connsiteY1" fmla="*/ 342724 h 945655"/>
              <a:gd name="connsiteX2" fmla="*/ 0 w 78271"/>
              <a:gd name="connsiteY2" fmla="*/ 566524 h 945655"/>
              <a:gd name="connsiteX3" fmla="*/ 78271 w 78271"/>
              <a:gd name="connsiteY3" fmla="*/ 945655 h 945655"/>
              <a:gd name="connsiteX0" fmla="*/ 2511 w 65019"/>
              <a:gd name="connsiteY0" fmla="*/ 0 h 945655"/>
              <a:gd name="connsiteX1" fmla="*/ 31518 w 65019"/>
              <a:gd name="connsiteY1" fmla="*/ 342724 h 945655"/>
              <a:gd name="connsiteX2" fmla="*/ 0 w 65019"/>
              <a:gd name="connsiteY2" fmla="*/ 521143 h 945655"/>
              <a:gd name="connsiteX3" fmla="*/ 65019 w 65019"/>
              <a:gd name="connsiteY3" fmla="*/ 945655 h 945655"/>
              <a:gd name="connsiteX0" fmla="*/ 2511 w 65019"/>
              <a:gd name="connsiteY0" fmla="*/ 0 h 945655"/>
              <a:gd name="connsiteX1" fmla="*/ 36819 w 65019"/>
              <a:gd name="connsiteY1" fmla="*/ 456175 h 945655"/>
              <a:gd name="connsiteX2" fmla="*/ 0 w 65019"/>
              <a:gd name="connsiteY2" fmla="*/ 521143 h 945655"/>
              <a:gd name="connsiteX3" fmla="*/ 65019 w 65019"/>
              <a:gd name="connsiteY3" fmla="*/ 945655 h 945655"/>
              <a:gd name="connsiteX0" fmla="*/ 2511 w 65019"/>
              <a:gd name="connsiteY0" fmla="*/ 0 h 945655"/>
              <a:gd name="connsiteX1" fmla="*/ 36819 w 65019"/>
              <a:gd name="connsiteY1" fmla="*/ 456175 h 945655"/>
              <a:gd name="connsiteX2" fmla="*/ 0 w 65019"/>
              <a:gd name="connsiteY2" fmla="*/ 521143 h 945655"/>
              <a:gd name="connsiteX3" fmla="*/ 65019 w 65019"/>
              <a:gd name="connsiteY3" fmla="*/ 945655 h 945655"/>
              <a:gd name="connsiteX0" fmla="*/ 2511 w 65019"/>
              <a:gd name="connsiteY0" fmla="*/ 0 h 945655"/>
              <a:gd name="connsiteX1" fmla="*/ 36819 w 65019"/>
              <a:gd name="connsiteY1" fmla="*/ 456175 h 945655"/>
              <a:gd name="connsiteX2" fmla="*/ 0 w 65019"/>
              <a:gd name="connsiteY2" fmla="*/ 521143 h 945655"/>
              <a:gd name="connsiteX3" fmla="*/ 65019 w 65019"/>
              <a:gd name="connsiteY3" fmla="*/ 945655 h 945655"/>
              <a:gd name="connsiteX0" fmla="*/ 2511 w 65019"/>
              <a:gd name="connsiteY0" fmla="*/ 0 h 945655"/>
              <a:gd name="connsiteX1" fmla="*/ 36819 w 65019"/>
              <a:gd name="connsiteY1" fmla="*/ 456175 h 945655"/>
              <a:gd name="connsiteX2" fmla="*/ 0 w 65019"/>
              <a:gd name="connsiteY2" fmla="*/ 521143 h 945655"/>
              <a:gd name="connsiteX3" fmla="*/ 65019 w 65019"/>
              <a:gd name="connsiteY3" fmla="*/ 945655 h 945655"/>
              <a:gd name="connsiteX0" fmla="*/ 8662 w 71170"/>
              <a:gd name="connsiteY0" fmla="*/ 0 h 945655"/>
              <a:gd name="connsiteX1" fmla="*/ 42970 w 71170"/>
              <a:gd name="connsiteY1" fmla="*/ 456175 h 945655"/>
              <a:gd name="connsiteX2" fmla="*/ 6151 w 71170"/>
              <a:gd name="connsiteY2" fmla="*/ 521143 h 945655"/>
              <a:gd name="connsiteX3" fmla="*/ 71170 w 71170"/>
              <a:gd name="connsiteY3" fmla="*/ 945655 h 945655"/>
              <a:gd name="connsiteX0" fmla="*/ 7276 w 69784"/>
              <a:gd name="connsiteY0" fmla="*/ 0 h 945655"/>
              <a:gd name="connsiteX1" fmla="*/ 41584 w 69784"/>
              <a:gd name="connsiteY1" fmla="*/ 456175 h 945655"/>
              <a:gd name="connsiteX2" fmla="*/ 4765 w 69784"/>
              <a:gd name="connsiteY2" fmla="*/ 521143 h 945655"/>
              <a:gd name="connsiteX3" fmla="*/ 69784 w 69784"/>
              <a:gd name="connsiteY3" fmla="*/ 945655 h 945655"/>
              <a:gd name="connsiteX0" fmla="*/ 4018 w 66526"/>
              <a:gd name="connsiteY0" fmla="*/ 0 h 945655"/>
              <a:gd name="connsiteX1" fmla="*/ 38326 w 66526"/>
              <a:gd name="connsiteY1" fmla="*/ 456175 h 945655"/>
              <a:gd name="connsiteX2" fmla="*/ 1507 w 66526"/>
              <a:gd name="connsiteY2" fmla="*/ 521143 h 945655"/>
              <a:gd name="connsiteX3" fmla="*/ 66526 w 66526"/>
              <a:gd name="connsiteY3" fmla="*/ 945655 h 945655"/>
              <a:gd name="connsiteX0" fmla="*/ 4018 w 66526"/>
              <a:gd name="connsiteY0" fmla="*/ 0 h 945655"/>
              <a:gd name="connsiteX1" fmla="*/ 38326 w 66526"/>
              <a:gd name="connsiteY1" fmla="*/ 456175 h 945655"/>
              <a:gd name="connsiteX2" fmla="*/ 1507 w 66526"/>
              <a:gd name="connsiteY2" fmla="*/ 521143 h 945655"/>
              <a:gd name="connsiteX3" fmla="*/ 66526 w 66526"/>
              <a:gd name="connsiteY3" fmla="*/ 945655 h 945655"/>
              <a:gd name="connsiteX0" fmla="*/ 0 w 62508"/>
              <a:gd name="connsiteY0" fmla="*/ 0 h 945655"/>
              <a:gd name="connsiteX1" fmla="*/ 34308 w 62508"/>
              <a:gd name="connsiteY1" fmla="*/ 456175 h 945655"/>
              <a:gd name="connsiteX2" fmla="*/ 6765 w 62508"/>
              <a:gd name="connsiteY2" fmla="*/ 566524 h 945655"/>
              <a:gd name="connsiteX3" fmla="*/ 62508 w 62508"/>
              <a:gd name="connsiteY3" fmla="*/ 945655 h 945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508" h="945655">
                <a:moveTo>
                  <a:pt x="0" y="0"/>
                </a:moveTo>
                <a:cubicBezTo>
                  <a:pt x="18830" y="159917"/>
                  <a:pt x="33181" y="361754"/>
                  <a:pt x="34308" y="456175"/>
                </a:cubicBezTo>
                <a:cubicBezTo>
                  <a:pt x="35436" y="550596"/>
                  <a:pt x="16266" y="454730"/>
                  <a:pt x="6765" y="566524"/>
                </a:cubicBezTo>
                <a:cubicBezTo>
                  <a:pt x="-2736" y="678318"/>
                  <a:pt x="25078" y="792921"/>
                  <a:pt x="62508" y="945655"/>
                </a:cubicBezTo>
              </a:path>
            </a:pathLst>
          </a:custGeom>
          <a:noFill/>
          <a:ln w="28575" cap="rnd" cmpd="sng">
            <a:solidFill>
              <a:srgbClr val="000000"/>
            </a:solidFill>
            <a:prstDash val="sysDot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5708411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Shape 24">
            <a:extLst>
              <a:ext uri="{FF2B5EF4-FFF2-40B4-BE49-F238E27FC236}">
                <a16:creationId xmlns:a16="http://schemas.microsoft.com/office/drawing/2014/main" id="{56B4D136-4AA8-AC4C-9CD3-E945E7E30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6862" y="4560155"/>
            <a:ext cx="1557542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50" name="Rounded Rectangle 66">
            <a:extLst>
              <a:ext uri="{FF2B5EF4-FFF2-40B4-BE49-F238E27FC236}">
                <a16:creationId xmlns:a16="http://schemas.microsoft.com/office/drawing/2014/main" id="{096E68E5-5188-9440-949A-AE6E9B99469D}"/>
              </a:ext>
            </a:extLst>
          </p:cNvPr>
          <p:cNvSpPr/>
          <p:nvPr/>
        </p:nvSpPr>
        <p:spPr>
          <a:xfrm>
            <a:off x="7533035" y="4993771"/>
            <a:ext cx="1345195" cy="52299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ea typeface="ＭＳ Ｐゴシック" charset="0"/>
              <a:cs typeface="Consolas" panose="020B0609020204030204" pitchFamily="49" charset="0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1429571-C934-3647-AB93-F7466434F15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ACE1582-AE0E-CC40-875B-0AFCF6AFC5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Paso de </a:t>
            </a:r>
            <a:r>
              <a:rPr lang="en-US" dirty="0" err="1"/>
              <a:t>valores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4357" y="1383051"/>
            <a:ext cx="3340061" cy="4620142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noAutofit/>
          </a:bodyPr>
          <a:lstStyle/>
          <a:p>
            <a:pPr marL="0" lvl="0" indent="0"/>
            <a:r>
              <a:rPr lang="es-ES_tradnl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ef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(var1, var2):</a:t>
            </a:r>
          </a:p>
          <a:p>
            <a:pPr marL="0" lvl="0" indent="0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var1 = var1+var2</a:t>
            </a:r>
          </a:p>
          <a:p>
            <a:pPr marL="0" lvl="0" indent="0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(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F2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(var1))</a:t>
            </a: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(aux):</a:t>
            </a:r>
          </a:p>
          <a:p>
            <a:pPr marL="0" lvl="0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aux = aux*2</a:t>
            </a:r>
          </a:p>
          <a:p>
            <a:pPr marL="0" lvl="0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(aux)</a:t>
            </a: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10</a:t>
            </a:r>
          </a:p>
          <a:p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5</a:t>
            </a: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0" indent="0"/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"var1 es "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var1)</a:t>
            </a: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"var2 es 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var2)</a:t>
            </a:r>
          </a:p>
        </p:txBody>
      </p:sp>
      <p:sp>
        <p:nvSpPr>
          <p:cNvPr id="20" name="Rectangle 40">
            <a:extLst>
              <a:ext uri="{FF2B5EF4-FFF2-40B4-BE49-F238E27FC236}">
                <a16:creationId xmlns:a16="http://schemas.microsoft.com/office/drawing/2014/main" id="{067E0200-6900-FD46-B9A6-C1B6E818EBCD}"/>
              </a:ext>
            </a:extLst>
          </p:cNvPr>
          <p:cNvSpPr/>
          <p:nvPr/>
        </p:nvSpPr>
        <p:spPr>
          <a:xfrm>
            <a:off x="5729581" y="4801772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“</a:t>
            </a:r>
            <a:r>
              <a:rPr lang="es-ES_tradnl" altLang="ja-JP" sz="1400" dirty="0">
                <a:latin typeface="Myriad Pro" panose="020B0503030403020204" pitchFamily="34" charset="0"/>
              </a:rPr>
              <a:t>F1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”</a:t>
            </a:r>
            <a:endParaRPr lang="es-ES_tradnl" altLang="es-CL" sz="1800" dirty="0">
              <a:latin typeface="Myriad Pro" panose="020B0503030403020204" pitchFamily="34" charset="0"/>
            </a:endParaRPr>
          </a:p>
        </p:txBody>
      </p:sp>
      <p:sp>
        <p:nvSpPr>
          <p:cNvPr id="21" name="AutoShape 24">
            <a:extLst>
              <a:ext uri="{FF2B5EF4-FFF2-40B4-BE49-F238E27FC236}">
                <a16:creationId xmlns:a16="http://schemas.microsoft.com/office/drawing/2014/main" id="{5F83D2A4-7EE8-AA4B-9253-421D51C8C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9875" y="4579205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496D86F9-6178-9849-A250-856FB0614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308" y="4993543"/>
            <a:ext cx="964963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var1=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</a:p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var2=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</p:txBody>
      </p:sp>
      <p:grpSp>
        <p:nvGrpSpPr>
          <p:cNvPr id="24" name="Group 26">
            <a:extLst>
              <a:ext uri="{FF2B5EF4-FFF2-40B4-BE49-F238E27FC236}">
                <a16:creationId xmlns:a16="http://schemas.microsoft.com/office/drawing/2014/main" id="{47FE1C3F-65A1-A345-8620-5681A065E44C}"/>
              </a:ext>
            </a:extLst>
          </p:cNvPr>
          <p:cNvGrpSpPr>
            <a:grpSpLocks/>
          </p:cNvGrpSpPr>
          <p:nvPr/>
        </p:nvGrpSpPr>
        <p:grpSpPr bwMode="auto">
          <a:xfrm>
            <a:off x="5125159" y="4564918"/>
            <a:ext cx="581025" cy="1438275"/>
            <a:chOff x="1436" y="2615"/>
            <a:chExt cx="444" cy="978"/>
          </a:xfrm>
        </p:grpSpPr>
        <p:sp>
          <p:nvSpPr>
            <p:cNvPr id="25" name="AutoShape 20">
              <a:extLst>
                <a:ext uri="{FF2B5EF4-FFF2-40B4-BE49-F238E27FC236}">
                  <a16:creationId xmlns:a16="http://schemas.microsoft.com/office/drawing/2014/main" id="{8C1AAF3F-6CBF-5341-A466-F0206B891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5FA26871-BE49-A447-9766-CB116239D8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27" name="Rectangle 5">
            <a:extLst>
              <a:ext uri="{FF2B5EF4-FFF2-40B4-BE49-F238E27FC236}">
                <a16:creationId xmlns:a16="http://schemas.microsoft.com/office/drawing/2014/main" id="{6EE187A3-E4E1-9D4D-ACB1-F55E70186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096" y="3996593"/>
            <a:ext cx="185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>
              <a:solidFill>
                <a:srgbClr val="000000"/>
              </a:solidFill>
              <a:latin typeface="Menlo Bold" panose="020B0609030804020204" pitchFamily="49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6D9230B-742C-1149-A446-B8B953E161E3}"/>
              </a:ext>
            </a:extLst>
          </p:cNvPr>
          <p:cNvSpPr txBox="1">
            <a:spLocks/>
          </p:cNvSpPr>
          <p:nvPr/>
        </p:nvSpPr>
        <p:spPr>
          <a:xfrm>
            <a:off x="3804418" y="1386967"/>
            <a:ext cx="5267663" cy="1082379"/>
          </a:xfrm>
          <a:prstGeom prst="rect">
            <a:avLst/>
          </a:prstGeom>
        </p:spPr>
        <p:txBody>
          <a:bodyPr/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290513" lvl="1" indent="0">
              <a:buClr>
                <a:srgbClr val="FF0000"/>
              </a:buClr>
              <a:buSzPct val="71000"/>
              <a:buNone/>
            </a:pPr>
            <a:r>
              <a:rPr lang="en-US" altLang="es-CL" dirty="0">
                <a:ea typeface="ＭＳ Ｐゴシック" panose="020B0600070205080204" pitchFamily="34" charset="-128"/>
              </a:rPr>
              <a:t>El </a:t>
            </a:r>
            <a:r>
              <a:rPr lang="en-US" altLang="es-CL" dirty="0" err="1">
                <a:ea typeface="ＭＳ Ｐゴシック" panose="020B0600070205080204" pitchFamily="34" charset="-128"/>
              </a:rPr>
              <a:t>programa</a:t>
            </a:r>
            <a:r>
              <a:rPr lang="en-US" altLang="es-CL" dirty="0">
                <a:ea typeface="ＭＳ Ｐゴシック" panose="020B0600070205080204" pitchFamily="34" charset="-128"/>
              </a:rPr>
              <a:t> </a:t>
            </a:r>
            <a:r>
              <a:rPr lang="en-US" altLang="es-CL" dirty="0" err="1">
                <a:ea typeface="ＭＳ Ｐゴシック" panose="020B0600070205080204" pitchFamily="34" charset="-128"/>
              </a:rPr>
              <a:t>ingresa</a:t>
            </a:r>
            <a:r>
              <a:rPr lang="en-US" altLang="es-CL" dirty="0">
                <a:ea typeface="ＭＳ Ｐゴシック" panose="020B0600070205080204" pitchFamily="34" charset="-128"/>
              </a:rPr>
              <a:t> a </a:t>
            </a:r>
            <a:r>
              <a:rPr lang="en-US" altLang="es-CL" dirty="0" err="1">
                <a:ea typeface="ＭＳ Ｐゴシック" panose="020B0600070205080204" pitchFamily="34" charset="-128"/>
              </a:rPr>
              <a:t>otra</a:t>
            </a:r>
            <a:r>
              <a:rPr lang="en-US" altLang="es-CL" dirty="0">
                <a:ea typeface="ＭＳ Ｐゴシック" panose="020B0600070205080204" pitchFamily="34" charset="-128"/>
              </a:rPr>
              <a:t> </a:t>
            </a:r>
            <a:r>
              <a:rPr lang="en-US" altLang="es-CL" dirty="0" err="1">
                <a:ea typeface="ＭＳ Ｐゴシック" panose="020B0600070205080204" pitchFamily="34" charset="-128"/>
              </a:rPr>
              <a:t>función</a:t>
            </a:r>
            <a:r>
              <a:rPr lang="en-US" altLang="es-CL" dirty="0">
                <a:ea typeface="ＭＳ Ｐゴシック" panose="020B0600070205080204" pitchFamily="34" charset="-128"/>
              </a:rPr>
              <a:t> y </a:t>
            </a:r>
            <a:r>
              <a:rPr lang="en-US" altLang="es-CL" dirty="0" err="1">
                <a:ea typeface="ＭＳ Ｐゴシック" panose="020B0600070205080204" pitchFamily="34" charset="-128"/>
              </a:rPr>
              <a:t>devuelve</a:t>
            </a:r>
            <a:r>
              <a:rPr lang="en-US" altLang="es-CL" dirty="0">
                <a:ea typeface="ＭＳ Ｐゴシック" panose="020B0600070205080204" pitchFamily="34" charset="-128"/>
              </a:rPr>
              <a:t> el </a:t>
            </a:r>
            <a:r>
              <a:rPr lang="en-US" altLang="es-CL" dirty="0" err="1">
                <a:ea typeface="ＭＳ Ｐゴシック" panose="020B0600070205080204" pitchFamily="34" charset="-128"/>
              </a:rPr>
              <a:t>resultado</a:t>
            </a:r>
            <a:r>
              <a:rPr lang="en-US" altLang="es-CL" dirty="0">
                <a:ea typeface="ＭＳ Ｐゴシック" panose="020B0600070205080204" pitchFamily="34" charset="-128"/>
              </a:rPr>
              <a:t> a </a:t>
            </a:r>
            <a:r>
              <a:rPr lang="en-US" altLang="es-CL" dirty="0" err="1">
                <a:ea typeface="ＭＳ Ｐゴシック" panose="020B0600070205080204" pitchFamily="34" charset="-128"/>
              </a:rPr>
              <a:t>quien</a:t>
            </a:r>
            <a:r>
              <a:rPr lang="en-US" altLang="es-CL" dirty="0">
                <a:ea typeface="ＭＳ Ｐゴシック" panose="020B0600070205080204" pitchFamily="34" charset="-128"/>
              </a:rPr>
              <a:t> lo </a:t>
            </a:r>
            <a:r>
              <a:rPr lang="en-US" altLang="es-CL" dirty="0" err="1">
                <a:ea typeface="ＭＳ Ｐゴシック" panose="020B0600070205080204" pitchFamily="34" charset="-128"/>
              </a:rPr>
              <a:t>invocó</a:t>
            </a:r>
            <a:r>
              <a:rPr lang="en-US" altLang="es-CL" dirty="0">
                <a:ea typeface="ＭＳ Ｐゴシック" panose="020B0600070205080204" pitchFamily="34" charset="-128"/>
              </a:rPr>
              <a:t>.</a:t>
            </a:r>
            <a:endParaRPr lang="en-US" altLang="es-CL" dirty="0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pPr marL="290513" lvl="1" indent="0">
              <a:buClr>
                <a:srgbClr val="FF0000"/>
              </a:buClr>
              <a:buSzPct val="71000"/>
              <a:buFont typeface="Wingdings 3" pitchFamily="2" charset="2"/>
              <a:buNone/>
            </a:pPr>
            <a:endParaRPr lang="en-US" altLang="es-CL" sz="2000" kern="0" dirty="0">
              <a:ea typeface="ＭＳ Ｐゴシック" panose="020B0600070205080204" pitchFamily="34" charset="-128"/>
            </a:endParaRPr>
          </a:p>
          <a:p>
            <a:pPr marL="290513" lvl="1" indent="0">
              <a:buClr>
                <a:srgbClr val="FF0000"/>
              </a:buClr>
              <a:buSzPct val="71000"/>
              <a:buFont typeface="Wingdings 3" pitchFamily="2" charset="2"/>
              <a:buNone/>
            </a:pPr>
            <a:endParaRPr lang="en-US" altLang="es-CL" kern="0" dirty="0">
              <a:ea typeface="ＭＳ Ｐゴシック" panose="020B0600070205080204" pitchFamily="34" charset="-128"/>
            </a:endParaRP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CD1B5FFF-2ADD-D947-8E2C-39B3ED58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280" y="4533502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Salida</a:t>
            </a:r>
          </a:p>
        </p:txBody>
      </p:sp>
      <p:sp>
        <p:nvSpPr>
          <p:cNvPr id="34" name="Line 21">
            <a:extLst>
              <a:ext uri="{FF2B5EF4-FFF2-40B4-BE49-F238E27FC236}">
                <a16:creationId xmlns:a16="http://schemas.microsoft.com/office/drawing/2014/main" id="{BBF80B9D-8190-1D4E-BD34-E1CC8297AE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7819" y="5244387"/>
            <a:ext cx="589847" cy="0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CL"/>
          </a:p>
        </p:txBody>
      </p:sp>
      <p:sp>
        <p:nvSpPr>
          <p:cNvPr id="23" name="AutoShape 24">
            <a:extLst>
              <a:ext uri="{FF2B5EF4-FFF2-40B4-BE49-F238E27FC236}">
                <a16:creationId xmlns:a16="http://schemas.microsoft.com/office/drawing/2014/main" id="{3F3D2418-CAFF-3F49-9481-69A68E6BA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9875" y="2415431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32" name="TextBox 16">
            <a:extLst>
              <a:ext uri="{FF2B5EF4-FFF2-40B4-BE49-F238E27FC236}">
                <a16:creationId xmlns:a16="http://schemas.microsoft.com/office/drawing/2014/main" id="{E550BCFB-98D9-F840-8701-8123A2A98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9915" y="2429754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  <p:sp>
        <p:nvSpPr>
          <p:cNvPr id="33" name="Text Box 15">
            <a:extLst>
              <a:ext uri="{FF2B5EF4-FFF2-40B4-BE49-F238E27FC236}">
                <a16:creationId xmlns:a16="http://schemas.microsoft.com/office/drawing/2014/main" id="{3A24930F-4699-A44D-BAE6-695518832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453" y="2956080"/>
            <a:ext cx="964963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aux= 15</a:t>
            </a:r>
            <a:endParaRPr lang="en-US" sz="1400" b="0" dirty="0">
              <a:solidFill>
                <a:srgbClr val="FF37F7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7" name="Rectangle 40">
            <a:extLst>
              <a:ext uri="{FF2B5EF4-FFF2-40B4-BE49-F238E27FC236}">
                <a16:creationId xmlns:a16="http://schemas.microsoft.com/office/drawing/2014/main" id="{CB7BE79E-23F1-0844-BF30-A013308331C1}"/>
              </a:ext>
            </a:extLst>
          </p:cNvPr>
          <p:cNvSpPr/>
          <p:nvPr/>
        </p:nvSpPr>
        <p:spPr>
          <a:xfrm>
            <a:off x="5729581" y="2644199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“</a:t>
            </a:r>
            <a:r>
              <a:rPr lang="es-ES_tradnl" altLang="ja-JP" sz="1400" dirty="0">
                <a:latin typeface="Myriad Pro" panose="020B0503030403020204" pitchFamily="34" charset="0"/>
              </a:rPr>
              <a:t>F2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”</a:t>
            </a:r>
            <a:endParaRPr lang="es-ES_tradnl" altLang="es-CL" sz="1800" dirty="0">
              <a:latin typeface="Myriad Pro" panose="020B0503030403020204" pitchFamily="34" charset="0"/>
            </a:endParaRPr>
          </a:p>
        </p:txBody>
      </p:sp>
      <p:grpSp>
        <p:nvGrpSpPr>
          <p:cNvPr id="39" name="Group 26">
            <a:extLst>
              <a:ext uri="{FF2B5EF4-FFF2-40B4-BE49-F238E27FC236}">
                <a16:creationId xmlns:a16="http://schemas.microsoft.com/office/drawing/2014/main" id="{83FFD8D3-C2BC-224C-B45B-AF4371303A5B}"/>
              </a:ext>
            </a:extLst>
          </p:cNvPr>
          <p:cNvGrpSpPr>
            <a:grpSpLocks/>
          </p:cNvGrpSpPr>
          <p:nvPr/>
        </p:nvGrpSpPr>
        <p:grpSpPr bwMode="auto">
          <a:xfrm>
            <a:off x="5125159" y="2407345"/>
            <a:ext cx="581025" cy="1438275"/>
            <a:chOff x="1436" y="2615"/>
            <a:chExt cx="444" cy="978"/>
          </a:xfrm>
        </p:grpSpPr>
        <p:sp>
          <p:nvSpPr>
            <p:cNvPr id="41" name="AutoShape 20">
              <a:extLst>
                <a:ext uri="{FF2B5EF4-FFF2-40B4-BE49-F238E27FC236}">
                  <a16:creationId xmlns:a16="http://schemas.microsoft.com/office/drawing/2014/main" id="{308BFC3B-367A-E249-85F2-4C3350478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42" name="Line 21">
              <a:extLst>
                <a:ext uri="{FF2B5EF4-FFF2-40B4-BE49-F238E27FC236}">
                  <a16:creationId xmlns:a16="http://schemas.microsoft.com/office/drawing/2014/main" id="{C2D555FD-2584-C94A-A50D-7F958582DE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43" name="Line 21">
            <a:extLst>
              <a:ext uri="{FF2B5EF4-FFF2-40B4-BE49-F238E27FC236}">
                <a16:creationId xmlns:a16="http://schemas.microsoft.com/office/drawing/2014/main" id="{63D16859-1DA5-7940-A9A3-009875334F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7819" y="3086814"/>
            <a:ext cx="589847" cy="0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CL"/>
          </a:p>
        </p:txBody>
      </p:sp>
      <p:sp>
        <p:nvSpPr>
          <p:cNvPr id="45" name="Rounded Rectangle 66">
            <a:extLst>
              <a:ext uri="{FF2B5EF4-FFF2-40B4-BE49-F238E27FC236}">
                <a16:creationId xmlns:a16="http://schemas.microsoft.com/office/drawing/2014/main" id="{BAE92EB9-30E4-3046-9D27-3ADAD236F995}"/>
              </a:ext>
            </a:extLst>
          </p:cNvPr>
          <p:cNvSpPr/>
          <p:nvPr/>
        </p:nvSpPr>
        <p:spPr>
          <a:xfrm>
            <a:off x="7599297" y="5093470"/>
            <a:ext cx="1047560" cy="346075"/>
          </a:xfrm>
          <a:prstGeom prst="roundRect">
            <a:avLst>
              <a:gd name="adj" fmla="val 37880"/>
            </a:avLst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F2(var1)</a:t>
            </a:r>
          </a:p>
        </p:txBody>
      </p:sp>
      <p:cxnSp>
        <p:nvCxnSpPr>
          <p:cNvPr id="4" name="Conector angular 3">
            <a:extLst>
              <a:ext uri="{FF2B5EF4-FFF2-40B4-BE49-F238E27FC236}">
                <a16:creationId xmlns:a16="http://schemas.microsoft.com/office/drawing/2014/main" id="{20962E4B-C2C2-404F-9ACB-0F132F07734B}"/>
              </a:ext>
            </a:extLst>
          </p:cNvPr>
          <p:cNvCxnSpPr>
            <a:cxnSpLocks/>
          </p:cNvCxnSpPr>
          <p:nvPr/>
        </p:nvCxnSpPr>
        <p:spPr>
          <a:xfrm rot="16200000" flipV="1">
            <a:off x="5235439" y="2016377"/>
            <a:ext cx="1934399" cy="4175544"/>
          </a:xfrm>
          <a:prstGeom prst="bentConnector4">
            <a:avLst>
              <a:gd name="adj1" fmla="val 40910"/>
              <a:gd name="adj2" fmla="val 105475"/>
            </a:avLst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AutoShape 24">
            <a:extLst>
              <a:ext uri="{FF2B5EF4-FFF2-40B4-BE49-F238E27FC236}">
                <a16:creationId xmlns:a16="http://schemas.microsoft.com/office/drawing/2014/main" id="{A824B2CA-0139-E145-B113-FF6B86E7B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6862" y="2382034"/>
            <a:ext cx="1557542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47" name="TextBox 16">
            <a:extLst>
              <a:ext uri="{FF2B5EF4-FFF2-40B4-BE49-F238E27FC236}">
                <a16:creationId xmlns:a16="http://schemas.microsoft.com/office/drawing/2014/main" id="{1DE944BA-6F25-F84F-AD3F-F19F1D024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280" y="2355381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Salida</a:t>
            </a:r>
          </a:p>
        </p:txBody>
      </p:sp>
      <p:sp>
        <p:nvSpPr>
          <p:cNvPr id="48" name="Rounded Rectangle 66">
            <a:extLst>
              <a:ext uri="{FF2B5EF4-FFF2-40B4-BE49-F238E27FC236}">
                <a16:creationId xmlns:a16="http://schemas.microsoft.com/office/drawing/2014/main" id="{EF4020D7-1289-184E-ACD7-A1B6BE750FBD}"/>
              </a:ext>
            </a:extLst>
          </p:cNvPr>
          <p:cNvSpPr/>
          <p:nvPr/>
        </p:nvSpPr>
        <p:spPr>
          <a:xfrm>
            <a:off x="7579583" y="2905044"/>
            <a:ext cx="1345195" cy="30777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ＭＳ Ｐゴシック" charset="0"/>
                <a:cs typeface="Consolas" panose="020B0609020204030204" pitchFamily="49" charset="0"/>
              </a:rPr>
              <a:t>30</a:t>
            </a:r>
          </a:p>
        </p:txBody>
      </p:sp>
      <p:sp>
        <p:nvSpPr>
          <p:cNvPr id="49" name="Rounded Rectangle 59">
            <a:extLst>
              <a:ext uri="{FF2B5EF4-FFF2-40B4-BE49-F238E27FC236}">
                <a16:creationId xmlns:a16="http://schemas.microsoft.com/office/drawing/2014/main" id="{FC2C2A0C-BD33-314E-AA7B-581E950D1FA7}"/>
              </a:ext>
            </a:extLst>
          </p:cNvPr>
          <p:cNvSpPr/>
          <p:nvPr/>
        </p:nvSpPr>
        <p:spPr>
          <a:xfrm>
            <a:off x="7774768" y="3367558"/>
            <a:ext cx="904875" cy="285750"/>
          </a:xfrm>
          <a:prstGeom prst="roundRect">
            <a:avLst>
              <a:gd name="adj" fmla="val 37880"/>
            </a:avLst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1400" dirty="0" err="1">
                <a:solidFill>
                  <a:srgbClr val="0000FF"/>
                </a:solidFill>
                <a:latin typeface="Menlo Bold"/>
                <a:cs typeface="Menlo Bold"/>
              </a:rPr>
              <a:t>return</a:t>
            </a:r>
            <a:endParaRPr lang="es-ES_tradnl" sz="1400" dirty="0">
              <a:solidFill>
                <a:srgbClr val="0000FF"/>
              </a:solidFill>
              <a:latin typeface="Menlo Bold"/>
              <a:cs typeface="Menlo Bold"/>
            </a:endParaRPr>
          </a:p>
        </p:txBody>
      </p:sp>
      <p:cxnSp>
        <p:nvCxnSpPr>
          <p:cNvPr id="51" name="Conector angular 50">
            <a:extLst>
              <a:ext uri="{FF2B5EF4-FFF2-40B4-BE49-F238E27FC236}">
                <a16:creationId xmlns:a16="http://schemas.microsoft.com/office/drawing/2014/main" id="{5D9B3A69-449D-924F-B864-B366C8E9D754}"/>
              </a:ext>
            </a:extLst>
          </p:cNvPr>
          <p:cNvCxnSpPr>
            <a:cxnSpLocks/>
            <a:stCxn id="49" idx="2"/>
            <a:endCxn id="45" idx="3"/>
          </p:cNvCxnSpPr>
          <p:nvPr/>
        </p:nvCxnSpPr>
        <p:spPr>
          <a:xfrm rot="16200000" flipH="1">
            <a:off x="7630431" y="4250082"/>
            <a:ext cx="1613200" cy="419651"/>
          </a:xfrm>
          <a:prstGeom prst="bentConnector4">
            <a:avLst>
              <a:gd name="adj1" fmla="val 21072"/>
              <a:gd name="adj2" fmla="val 162287"/>
            </a:avLst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Box 16">
            <a:extLst>
              <a:ext uri="{FF2B5EF4-FFF2-40B4-BE49-F238E27FC236}">
                <a16:creationId xmlns:a16="http://schemas.microsoft.com/office/drawing/2014/main" id="{8D979D13-1E1C-9645-990C-5CD972E5C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292" y="4587292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</p:spTree>
    <p:extLst>
      <p:ext uri="{BB962C8B-B14F-4D97-AF65-F5344CB8AC3E}">
        <p14:creationId xmlns:p14="http://schemas.microsoft.com/office/powerpoint/2010/main" val="3233027585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Shape 24">
            <a:extLst>
              <a:ext uri="{FF2B5EF4-FFF2-40B4-BE49-F238E27FC236}">
                <a16:creationId xmlns:a16="http://schemas.microsoft.com/office/drawing/2014/main" id="{56B4D136-4AA8-AC4C-9CD3-E945E7E30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6862" y="4560155"/>
            <a:ext cx="1557542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50" name="Rounded Rectangle 66">
            <a:extLst>
              <a:ext uri="{FF2B5EF4-FFF2-40B4-BE49-F238E27FC236}">
                <a16:creationId xmlns:a16="http://schemas.microsoft.com/office/drawing/2014/main" id="{096E68E5-5188-9440-949A-AE6E9B99469D}"/>
              </a:ext>
            </a:extLst>
          </p:cNvPr>
          <p:cNvSpPr/>
          <p:nvPr/>
        </p:nvSpPr>
        <p:spPr>
          <a:xfrm>
            <a:off x="7533035" y="4993771"/>
            <a:ext cx="1345195" cy="52299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30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ea typeface="ＭＳ Ｐゴシック" charset="0"/>
              <a:cs typeface="Consolas" panose="020B0609020204030204" pitchFamily="49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6585B9-9F74-1441-B05B-DA0691AA7D2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37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E953DB-DA47-0147-BAFF-2D00244019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Paso de </a:t>
            </a:r>
            <a:r>
              <a:rPr lang="en-US" dirty="0" err="1"/>
              <a:t>valores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4357" y="1383051"/>
            <a:ext cx="3340061" cy="4620142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noAutofit/>
          </a:bodyPr>
          <a:lstStyle/>
          <a:p>
            <a:pPr marL="0" lvl="0" indent="0"/>
            <a:r>
              <a:rPr lang="es-ES_tradnl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ef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0" lvl="0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var1 = var1+var2</a:t>
            </a:r>
          </a:p>
          <a:p>
            <a:pPr marL="0" lvl="0" indent="0"/>
            <a:r>
              <a:rPr lang="en-US" dirty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(var1))</a:t>
            </a: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F2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(aux):</a:t>
            </a:r>
          </a:p>
          <a:p>
            <a:pPr marL="0" lvl="0" indent="0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aux = aux*2</a:t>
            </a:r>
          </a:p>
          <a:p>
            <a:pPr marL="0" lvl="0" indent="0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 (aux)</a:t>
            </a: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10</a:t>
            </a:r>
          </a:p>
          <a:p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5</a:t>
            </a: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0" indent="0"/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"var1 es "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var1)</a:t>
            </a: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"var2 es 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var2)</a:t>
            </a:r>
          </a:p>
        </p:txBody>
      </p:sp>
      <p:sp>
        <p:nvSpPr>
          <p:cNvPr id="20" name="Rectangle 40">
            <a:extLst>
              <a:ext uri="{FF2B5EF4-FFF2-40B4-BE49-F238E27FC236}">
                <a16:creationId xmlns:a16="http://schemas.microsoft.com/office/drawing/2014/main" id="{067E0200-6900-FD46-B9A6-C1B6E818EBCD}"/>
              </a:ext>
            </a:extLst>
          </p:cNvPr>
          <p:cNvSpPr/>
          <p:nvPr/>
        </p:nvSpPr>
        <p:spPr>
          <a:xfrm>
            <a:off x="5729581" y="4801772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“</a:t>
            </a:r>
            <a:r>
              <a:rPr lang="es-ES_tradnl" altLang="ja-JP" sz="1400" dirty="0">
                <a:latin typeface="Myriad Pro" panose="020B0503030403020204" pitchFamily="34" charset="0"/>
              </a:rPr>
              <a:t>F1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”</a:t>
            </a:r>
            <a:endParaRPr lang="es-ES_tradnl" altLang="es-CL" sz="1800" dirty="0">
              <a:latin typeface="Myriad Pro" panose="020B0503030403020204" pitchFamily="34" charset="0"/>
            </a:endParaRPr>
          </a:p>
        </p:txBody>
      </p:sp>
      <p:sp>
        <p:nvSpPr>
          <p:cNvPr id="21" name="AutoShape 24">
            <a:extLst>
              <a:ext uri="{FF2B5EF4-FFF2-40B4-BE49-F238E27FC236}">
                <a16:creationId xmlns:a16="http://schemas.microsoft.com/office/drawing/2014/main" id="{5F83D2A4-7EE8-AA4B-9253-421D51C8C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9875" y="4579205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496D86F9-6178-9849-A250-856FB0614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308" y="4993543"/>
            <a:ext cx="964963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var1=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</a:p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var2=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</p:txBody>
      </p:sp>
      <p:grpSp>
        <p:nvGrpSpPr>
          <p:cNvPr id="24" name="Group 26">
            <a:extLst>
              <a:ext uri="{FF2B5EF4-FFF2-40B4-BE49-F238E27FC236}">
                <a16:creationId xmlns:a16="http://schemas.microsoft.com/office/drawing/2014/main" id="{47FE1C3F-65A1-A345-8620-5681A065E44C}"/>
              </a:ext>
            </a:extLst>
          </p:cNvPr>
          <p:cNvGrpSpPr>
            <a:grpSpLocks/>
          </p:cNvGrpSpPr>
          <p:nvPr/>
        </p:nvGrpSpPr>
        <p:grpSpPr bwMode="auto">
          <a:xfrm>
            <a:off x="5125159" y="4564918"/>
            <a:ext cx="581025" cy="1438275"/>
            <a:chOff x="1436" y="2615"/>
            <a:chExt cx="444" cy="978"/>
          </a:xfrm>
        </p:grpSpPr>
        <p:sp>
          <p:nvSpPr>
            <p:cNvPr id="25" name="AutoShape 20">
              <a:extLst>
                <a:ext uri="{FF2B5EF4-FFF2-40B4-BE49-F238E27FC236}">
                  <a16:creationId xmlns:a16="http://schemas.microsoft.com/office/drawing/2014/main" id="{8C1AAF3F-6CBF-5341-A466-F0206B891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5FA26871-BE49-A447-9766-CB116239D8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27" name="Rectangle 5">
            <a:extLst>
              <a:ext uri="{FF2B5EF4-FFF2-40B4-BE49-F238E27FC236}">
                <a16:creationId xmlns:a16="http://schemas.microsoft.com/office/drawing/2014/main" id="{6EE187A3-E4E1-9D4D-ACB1-F55E70186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096" y="3996593"/>
            <a:ext cx="185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>
              <a:solidFill>
                <a:srgbClr val="000000"/>
              </a:solidFill>
              <a:latin typeface="Menlo Bold" panose="020B0609030804020204" pitchFamily="49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6D9230B-742C-1149-A446-B8B953E161E3}"/>
              </a:ext>
            </a:extLst>
          </p:cNvPr>
          <p:cNvSpPr txBox="1">
            <a:spLocks/>
          </p:cNvSpPr>
          <p:nvPr/>
        </p:nvSpPr>
        <p:spPr>
          <a:xfrm>
            <a:off x="3804418" y="1383051"/>
            <a:ext cx="5267663" cy="1609725"/>
          </a:xfrm>
          <a:prstGeom prst="rect">
            <a:avLst/>
          </a:prstGeom>
        </p:spPr>
        <p:txBody>
          <a:bodyPr/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290513" lvl="1" indent="0">
              <a:buClr>
                <a:srgbClr val="FF0000"/>
              </a:buClr>
              <a:buSzPct val="71000"/>
              <a:buNone/>
            </a:pPr>
            <a:r>
              <a:rPr lang="en-US" altLang="es-CL" dirty="0">
                <a:ea typeface="ＭＳ Ｐゴシック" panose="020B0600070205080204" pitchFamily="34" charset="-128"/>
              </a:rPr>
              <a:t>Observe </a:t>
            </a:r>
            <a:r>
              <a:rPr lang="en-US" altLang="es-CL" dirty="0" err="1">
                <a:ea typeface="ＭＳ Ｐゴシック" panose="020B0600070205080204" pitchFamily="34" charset="-128"/>
              </a:rPr>
              <a:t>como</a:t>
            </a:r>
            <a:r>
              <a:rPr lang="en-US" altLang="es-CL" dirty="0">
                <a:ea typeface="ＭＳ Ｐゴシック" panose="020B0600070205080204" pitchFamily="34" charset="-128"/>
              </a:rPr>
              <a:t> la </a:t>
            </a:r>
            <a:r>
              <a:rPr lang="en-US" altLang="es-CL" dirty="0" err="1">
                <a:ea typeface="ＭＳ Ｐゴシック" panose="020B0600070205080204" pitchFamily="34" charset="-128"/>
              </a:rPr>
              <a:t>función</a:t>
            </a:r>
            <a:r>
              <a:rPr lang="en-US" altLang="es-CL" dirty="0">
                <a:ea typeface="ＭＳ Ｐゴシック" panose="020B0600070205080204" pitchFamily="34" charset="-128"/>
              </a:rPr>
              <a:t> F1 </a:t>
            </a:r>
            <a:r>
              <a:rPr lang="en-US" altLang="es-CL" dirty="0" err="1">
                <a:ea typeface="ＭＳ Ｐゴシック" panose="020B0600070205080204" pitchFamily="34" charset="-128"/>
              </a:rPr>
              <a:t>ahora</a:t>
            </a:r>
            <a:r>
              <a:rPr lang="en-US" altLang="es-CL" dirty="0">
                <a:ea typeface="ＭＳ Ｐゴシック" panose="020B0600070205080204" pitchFamily="34" charset="-128"/>
              </a:rPr>
              <a:t> </a:t>
            </a:r>
            <a:r>
              <a:rPr lang="en-US" altLang="es-CL" dirty="0" err="1">
                <a:ea typeface="ＭＳ Ｐゴシック" panose="020B0600070205080204" pitchFamily="34" charset="-128"/>
              </a:rPr>
              <a:t>posee</a:t>
            </a:r>
            <a:r>
              <a:rPr lang="en-US" altLang="es-CL" dirty="0">
                <a:ea typeface="ＭＳ Ｐゴシック" panose="020B0600070205080204" pitchFamily="34" charset="-128"/>
              </a:rPr>
              <a:t> un valor. Este valor </a:t>
            </a:r>
            <a:r>
              <a:rPr lang="en-US" altLang="es-CL" dirty="0" err="1">
                <a:ea typeface="ＭＳ Ｐゴシック" panose="020B0600070205080204" pitchFamily="34" charset="-128"/>
              </a:rPr>
              <a:t>será</a:t>
            </a:r>
            <a:r>
              <a:rPr lang="en-US" altLang="es-CL" dirty="0">
                <a:ea typeface="ＭＳ Ｐゴシック" panose="020B0600070205080204" pitchFamily="34" charset="-128"/>
              </a:rPr>
              <a:t> </a:t>
            </a:r>
            <a:r>
              <a:rPr lang="en-US" altLang="es-CL" dirty="0" err="1">
                <a:ea typeface="ＭＳ Ｐゴシック" panose="020B0600070205080204" pitchFamily="34" charset="-128"/>
              </a:rPr>
              <a:t>retornado</a:t>
            </a:r>
            <a:r>
              <a:rPr lang="en-US" altLang="es-CL" dirty="0">
                <a:ea typeface="ＭＳ Ｐゴシック" panose="020B0600070205080204" pitchFamily="34" charset="-128"/>
              </a:rPr>
              <a:t> a </a:t>
            </a:r>
            <a:r>
              <a:rPr lang="en-US" altLang="es-CL" dirty="0" err="1">
                <a:ea typeface="ＭＳ Ｐゴシック" panose="020B0600070205080204" pitchFamily="34" charset="-128"/>
              </a:rPr>
              <a:t>quien</a:t>
            </a:r>
            <a:r>
              <a:rPr lang="en-US" altLang="es-CL" dirty="0">
                <a:ea typeface="ＭＳ Ｐゴシック" panose="020B0600070205080204" pitchFamily="34" charset="-128"/>
              </a:rPr>
              <a:t> </a:t>
            </a:r>
            <a:r>
              <a:rPr lang="en-US" altLang="es-CL" dirty="0" err="1">
                <a:ea typeface="ＭＳ Ｐゴシック" panose="020B0600070205080204" pitchFamily="34" charset="-128"/>
              </a:rPr>
              <a:t>llamó</a:t>
            </a:r>
            <a:r>
              <a:rPr lang="en-US" altLang="es-CL" dirty="0">
                <a:ea typeface="ＭＳ Ｐゴシック" panose="020B0600070205080204" pitchFamily="34" charset="-128"/>
              </a:rPr>
              <a:t> a la </a:t>
            </a:r>
            <a:r>
              <a:rPr lang="en-US" altLang="es-CL" dirty="0" err="1">
                <a:ea typeface="ＭＳ Ｐゴシック" panose="020B0600070205080204" pitchFamily="34" charset="-128"/>
              </a:rPr>
              <a:t>función</a:t>
            </a:r>
            <a:r>
              <a:rPr lang="en-US" altLang="es-CL" dirty="0">
                <a:ea typeface="ＭＳ Ｐゴシック" panose="020B0600070205080204" pitchFamily="34" charset="-128"/>
              </a:rPr>
              <a:t>.</a:t>
            </a:r>
          </a:p>
          <a:p>
            <a:pPr marL="290513" lvl="1" indent="0">
              <a:buClr>
                <a:srgbClr val="FF0000"/>
              </a:buClr>
              <a:buSzPct val="71000"/>
              <a:buFont typeface="Wingdings 3" pitchFamily="2" charset="2"/>
              <a:buNone/>
            </a:pPr>
            <a:endParaRPr lang="en-US" altLang="es-CL" sz="2000" kern="0" dirty="0">
              <a:ea typeface="ＭＳ Ｐゴシック" panose="020B0600070205080204" pitchFamily="34" charset="-128"/>
            </a:endParaRPr>
          </a:p>
          <a:p>
            <a:pPr marL="290513" lvl="1" indent="0">
              <a:buClr>
                <a:srgbClr val="FF0000"/>
              </a:buClr>
              <a:buSzPct val="71000"/>
              <a:buFont typeface="Wingdings 3" pitchFamily="2" charset="2"/>
              <a:buNone/>
            </a:pPr>
            <a:endParaRPr lang="en-US" altLang="es-CL" kern="0" dirty="0">
              <a:ea typeface="ＭＳ Ｐゴシック" panose="020B0600070205080204" pitchFamily="34" charset="-128"/>
            </a:endParaRP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CD1B5FFF-2ADD-D947-8E2C-39B3ED58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280" y="4533502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Salida</a:t>
            </a:r>
          </a:p>
        </p:txBody>
      </p:sp>
      <p:sp>
        <p:nvSpPr>
          <p:cNvPr id="34" name="Line 21">
            <a:extLst>
              <a:ext uri="{FF2B5EF4-FFF2-40B4-BE49-F238E27FC236}">
                <a16:creationId xmlns:a16="http://schemas.microsoft.com/office/drawing/2014/main" id="{BBF80B9D-8190-1D4E-BD34-E1CC8297AE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7819" y="5244387"/>
            <a:ext cx="589847" cy="0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CL"/>
          </a:p>
        </p:txBody>
      </p:sp>
      <p:sp>
        <p:nvSpPr>
          <p:cNvPr id="35" name="Rounded Rectangle 59">
            <a:extLst>
              <a:ext uri="{FF2B5EF4-FFF2-40B4-BE49-F238E27FC236}">
                <a16:creationId xmlns:a16="http://schemas.microsoft.com/office/drawing/2014/main" id="{A794F813-9247-6A46-A5A8-0D6301F16258}"/>
              </a:ext>
            </a:extLst>
          </p:cNvPr>
          <p:cNvSpPr/>
          <p:nvPr/>
        </p:nvSpPr>
        <p:spPr>
          <a:xfrm>
            <a:off x="7631648" y="5557859"/>
            <a:ext cx="904875" cy="285750"/>
          </a:xfrm>
          <a:prstGeom prst="roundRect">
            <a:avLst>
              <a:gd name="adj" fmla="val 37880"/>
            </a:avLst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1400" dirty="0" err="1">
                <a:solidFill>
                  <a:srgbClr val="0000FF"/>
                </a:solidFill>
                <a:latin typeface="Menlo Bold"/>
                <a:cs typeface="Menlo Bold"/>
              </a:rPr>
              <a:t>return</a:t>
            </a:r>
            <a:endParaRPr lang="es-ES_tradnl" sz="1400" dirty="0">
              <a:solidFill>
                <a:srgbClr val="0000FF"/>
              </a:solidFill>
              <a:latin typeface="Menlo Bold"/>
              <a:cs typeface="Menlo Bold"/>
            </a:endParaRP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CD6FB9DF-97FB-7B4F-AB41-A3125AE8D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292" y="4587292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46B73B72-0C2C-7841-B0AD-0AE46B828C7B}"/>
              </a:ext>
            </a:extLst>
          </p:cNvPr>
          <p:cNvSpPr/>
          <p:nvPr/>
        </p:nvSpPr>
        <p:spPr>
          <a:xfrm>
            <a:off x="2453011" y="1955150"/>
            <a:ext cx="1033901" cy="346075"/>
          </a:xfrm>
          <a:prstGeom prst="roundRect">
            <a:avLst>
              <a:gd name="adj" fmla="val 37880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E77401D9-42AF-DF41-B046-B93851E177C1}"/>
              </a:ext>
            </a:extLst>
          </p:cNvPr>
          <p:cNvGrpSpPr/>
          <p:nvPr/>
        </p:nvGrpSpPr>
        <p:grpSpPr>
          <a:xfrm>
            <a:off x="4243796" y="2681370"/>
            <a:ext cx="441984" cy="461774"/>
            <a:chOff x="3729324" y="2698549"/>
            <a:chExt cx="441984" cy="461774"/>
          </a:xfrm>
        </p:grpSpPr>
        <p:sp>
          <p:nvSpPr>
            <p:cNvPr id="6" name="Rectángulo redondeado 5">
              <a:extLst>
                <a:ext uri="{FF2B5EF4-FFF2-40B4-BE49-F238E27FC236}">
                  <a16:creationId xmlns:a16="http://schemas.microsoft.com/office/drawing/2014/main" id="{A3932D8C-EC74-6549-A1BB-24C64284AB37}"/>
                </a:ext>
              </a:extLst>
            </p:cNvPr>
            <p:cNvSpPr/>
            <p:nvPr/>
          </p:nvSpPr>
          <p:spPr>
            <a:xfrm>
              <a:off x="3729324" y="2698549"/>
              <a:ext cx="441984" cy="461774"/>
            </a:xfrm>
            <a:prstGeom prst="roundRec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DFDB70A1-8CFC-BC47-8D1C-44482282D159}"/>
                </a:ext>
              </a:extLst>
            </p:cNvPr>
            <p:cNvSpPr/>
            <p:nvPr/>
          </p:nvSpPr>
          <p:spPr>
            <a:xfrm>
              <a:off x="3733368" y="2748978"/>
              <a:ext cx="437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0" indent="0"/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30</a:t>
              </a:r>
              <a:endParaRPr 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29" name="Freeform 13">
            <a:extLst>
              <a:ext uri="{FF2B5EF4-FFF2-40B4-BE49-F238E27FC236}">
                <a16:creationId xmlns:a16="http://schemas.microsoft.com/office/drawing/2014/main" id="{0F2E3BBB-314E-804B-8D7A-69CCF8039F0E}"/>
              </a:ext>
            </a:extLst>
          </p:cNvPr>
          <p:cNvSpPr>
            <a:spLocks/>
          </p:cNvSpPr>
          <p:nvPr/>
        </p:nvSpPr>
        <p:spPr bwMode="auto">
          <a:xfrm rot="8660413" flipH="1" flipV="1">
            <a:off x="3486435" y="2109388"/>
            <a:ext cx="662468" cy="845584"/>
          </a:xfrm>
          <a:custGeom>
            <a:avLst/>
            <a:gdLst>
              <a:gd name="T0" fmla="*/ 0 w 429975"/>
              <a:gd name="T1" fmla="*/ 55695 h 534608"/>
              <a:gd name="T2" fmla="*/ 48803047 w 429975"/>
              <a:gd name="T3" fmla="*/ 82616 h 534608"/>
              <a:gd name="T4" fmla="*/ 88824003 w 429975"/>
              <a:gd name="T5" fmla="*/ 1655 h 534608"/>
              <a:gd name="T6" fmla="*/ 132364234 w 429975"/>
              <a:gd name="T7" fmla="*/ 34666 h 534608"/>
              <a:gd name="T8" fmla="*/ 0 60000 65536"/>
              <a:gd name="T9" fmla="*/ 0 60000 65536"/>
              <a:gd name="T10" fmla="*/ 0 60000 65536"/>
              <a:gd name="T11" fmla="*/ 0 60000 65536"/>
              <a:gd name="connsiteX0" fmla="*/ 0 w 533952"/>
              <a:gd name="connsiteY0" fmla="*/ 360232 h 1256287"/>
              <a:gd name="connsiteX1" fmla="*/ 158533 w 533952"/>
              <a:gd name="connsiteY1" fmla="*/ 534366 h 1256287"/>
              <a:gd name="connsiteX2" fmla="*/ 288538 w 533952"/>
              <a:gd name="connsiteY2" fmla="*/ 10705 h 1256287"/>
              <a:gd name="connsiteX3" fmla="*/ 533952 w 533952"/>
              <a:gd name="connsiteY3" fmla="*/ 1256287 h 1256287"/>
              <a:gd name="connsiteX0" fmla="*/ 0 w 550885"/>
              <a:gd name="connsiteY0" fmla="*/ 360232 h 1256287"/>
              <a:gd name="connsiteX1" fmla="*/ 158533 w 550885"/>
              <a:gd name="connsiteY1" fmla="*/ 534366 h 1256287"/>
              <a:gd name="connsiteX2" fmla="*/ 288538 w 550885"/>
              <a:gd name="connsiteY2" fmla="*/ 10705 h 1256287"/>
              <a:gd name="connsiteX3" fmla="*/ 533952 w 550885"/>
              <a:gd name="connsiteY3" fmla="*/ 1256287 h 1256287"/>
              <a:gd name="connsiteX0" fmla="*/ 0 w 623281"/>
              <a:gd name="connsiteY0" fmla="*/ 360232 h 1210450"/>
              <a:gd name="connsiteX1" fmla="*/ 158533 w 623281"/>
              <a:gd name="connsiteY1" fmla="*/ 534366 h 1210450"/>
              <a:gd name="connsiteX2" fmla="*/ 288538 w 623281"/>
              <a:gd name="connsiteY2" fmla="*/ 10705 h 1210450"/>
              <a:gd name="connsiteX3" fmla="*/ 609426 w 623281"/>
              <a:gd name="connsiteY3" fmla="*/ 1210449 h 1210450"/>
              <a:gd name="connsiteX0" fmla="*/ 0 w 627392"/>
              <a:gd name="connsiteY0" fmla="*/ -1 h 850216"/>
              <a:gd name="connsiteX1" fmla="*/ 158533 w 627392"/>
              <a:gd name="connsiteY1" fmla="*/ 174133 h 850216"/>
              <a:gd name="connsiteX2" fmla="*/ 383615 w 627392"/>
              <a:gd name="connsiteY2" fmla="*/ 154025 h 850216"/>
              <a:gd name="connsiteX3" fmla="*/ 609426 w 627392"/>
              <a:gd name="connsiteY3" fmla="*/ 850216 h 850216"/>
              <a:gd name="connsiteX0" fmla="*/ 0 w 626886"/>
              <a:gd name="connsiteY0" fmla="*/ 0 h 850217"/>
              <a:gd name="connsiteX1" fmla="*/ 158533 w 626886"/>
              <a:gd name="connsiteY1" fmla="*/ 174134 h 850217"/>
              <a:gd name="connsiteX2" fmla="*/ 374291 w 626886"/>
              <a:gd name="connsiteY2" fmla="*/ 419802 h 850217"/>
              <a:gd name="connsiteX3" fmla="*/ 609426 w 626886"/>
              <a:gd name="connsiteY3" fmla="*/ 850217 h 850217"/>
              <a:gd name="connsiteX0" fmla="*/ 0 w 626886"/>
              <a:gd name="connsiteY0" fmla="*/ 17978 h 868195"/>
              <a:gd name="connsiteX1" fmla="*/ 191994 w 626886"/>
              <a:gd name="connsiteY1" fmla="*/ 7509 h 868195"/>
              <a:gd name="connsiteX2" fmla="*/ 374291 w 626886"/>
              <a:gd name="connsiteY2" fmla="*/ 437780 h 868195"/>
              <a:gd name="connsiteX3" fmla="*/ 609426 w 626886"/>
              <a:gd name="connsiteY3" fmla="*/ 868195 h 868195"/>
              <a:gd name="connsiteX0" fmla="*/ 157541 w 449304"/>
              <a:gd name="connsiteY0" fmla="*/ 0 h 1354935"/>
              <a:gd name="connsiteX1" fmla="*/ 14412 w 449304"/>
              <a:gd name="connsiteY1" fmla="*/ 494249 h 1354935"/>
              <a:gd name="connsiteX2" fmla="*/ 196709 w 449304"/>
              <a:gd name="connsiteY2" fmla="*/ 924520 h 1354935"/>
              <a:gd name="connsiteX3" fmla="*/ 431844 w 449304"/>
              <a:gd name="connsiteY3" fmla="*/ 1354935 h 1354935"/>
              <a:gd name="connsiteX0" fmla="*/ 46391 w 338154"/>
              <a:gd name="connsiteY0" fmla="*/ 0 h 1354935"/>
              <a:gd name="connsiteX1" fmla="*/ 21426 w 338154"/>
              <a:gd name="connsiteY1" fmla="*/ 463556 h 1354935"/>
              <a:gd name="connsiteX2" fmla="*/ 85559 w 338154"/>
              <a:gd name="connsiteY2" fmla="*/ 924520 h 1354935"/>
              <a:gd name="connsiteX3" fmla="*/ 320694 w 338154"/>
              <a:gd name="connsiteY3" fmla="*/ 1354935 h 1354935"/>
              <a:gd name="connsiteX0" fmla="*/ 0 w 316728"/>
              <a:gd name="connsiteY0" fmla="*/ 0 h 891379"/>
              <a:gd name="connsiteX1" fmla="*/ 64133 w 316728"/>
              <a:gd name="connsiteY1" fmla="*/ 460964 h 891379"/>
              <a:gd name="connsiteX2" fmla="*/ 299268 w 316728"/>
              <a:gd name="connsiteY2" fmla="*/ 891379 h 891379"/>
              <a:gd name="connsiteX0" fmla="*/ 56444 w 292231"/>
              <a:gd name="connsiteY0" fmla="*/ 1 h 858399"/>
              <a:gd name="connsiteX1" fmla="*/ 39636 w 292231"/>
              <a:gd name="connsiteY1" fmla="*/ 427984 h 858399"/>
              <a:gd name="connsiteX2" fmla="*/ 274771 w 292231"/>
              <a:gd name="connsiteY2" fmla="*/ 858399 h 858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2231" h="858399">
                <a:moveTo>
                  <a:pt x="56444" y="1"/>
                </a:moveTo>
                <a:cubicBezTo>
                  <a:pt x="141937" y="14482"/>
                  <a:pt x="-88294" y="327640"/>
                  <a:pt x="39636" y="427984"/>
                </a:cubicBezTo>
                <a:cubicBezTo>
                  <a:pt x="97299" y="571311"/>
                  <a:pt x="361946" y="226841"/>
                  <a:pt x="274771" y="858399"/>
                </a:cubicBezTo>
              </a:path>
            </a:pathLst>
          </a:custGeom>
          <a:noFill/>
          <a:ln w="28575" cap="rnd" cmpd="sng">
            <a:solidFill>
              <a:srgbClr val="000000"/>
            </a:solidFill>
            <a:prstDash val="sysDot"/>
            <a:round/>
            <a:headEnd type="diamond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14105058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0">
            <a:extLst>
              <a:ext uri="{FF2B5EF4-FFF2-40B4-BE49-F238E27FC236}">
                <a16:creationId xmlns:a16="http://schemas.microsoft.com/office/drawing/2014/main" id="{8DEDB960-6B49-1F4C-BB68-AE0F7169F515}"/>
              </a:ext>
            </a:extLst>
          </p:cNvPr>
          <p:cNvSpPr/>
          <p:nvPr/>
        </p:nvSpPr>
        <p:spPr>
          <a:xfrm>
            <a:off x="1380411" y="4675542"/>
            <a:ext cx="1825126" cy="347662"/>
          </a:xfrm>
          <a:prstGeom prst="roundRect">
            <a:avLst>
              <a:gd name="adj" fmla="val 37880"/>
            </a:avLst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/>
              <a:t> </a:t>
            </a:r>
          </a:p>
        </p:txBody>
      </p:sp>
      <p:sp>
        <p:nvSpPr>
          <p:cNvPr id="38" name="AutoShape 24">
            <a:extLst>
              <a:ext uri="{FF2B5EF4-FFF2-40B4-BE49-F238E27FC236}">
                <a16:creationId xmlns:a16="http://schemas.microsoft.com/office/drawing/2014/main" id="{0944CD64-D068-1F4F-8974-8E0569112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6862" y="4560155"/>
            <a:ext cx="1557542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39" name="Rounded Rectangle 66">
            <a:extLst>
              <a:ext uri="{FF2B5EF4-FFF2-40B4-BE49-F238E27FC236}">
                <a16:creationId xmlns:a16="http://schemas.microsoft.com/office/drawing/2014/main" id="{1853FA60-5A35-6A41-B299-960F9B2D826C}"/>
              </a:ext>
            </a:extLst>
          </p:cNvPr>
          <p:cNvSpPr/>
          <p:nvPr/>
        </p:nvSpPr>
        <p:spPr>
          <a:xfrm>
            <a:off x="7533035" y="4993771"/>
            <a:ext cx="1345195" cy="52299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ＭＳ Ｐゴシック" charset="0"/>
                <a:cs typeface="Consolas" panose="020B0609020204030204" pitchFamily="49" charset="0"/>
              </a:rPr>
              <a:t>30</a:t>
            </a:r>
          </a:p>
        </p:txBody>
      </p:sp>
      <p:sp>
        <p:nvSpPr>
          <p:cNvPr id="40" name="TextBox 16">
            <a:extLst>
              <a:ext uri="{FF2B5EF4-FFF2-40B4-BE49-F238E27FC236}">
                <a16:creationId xmlns:a16="http://schemas.microsoft.com/office/drawing/2014/main" id="{233C7214-0926-D747-9270-C2F86CF04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280" y="4533502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Salida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872612-B6E4-9E45-88D7-6ADBE01A0A1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38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19A80CF-1CB3-484D-8643-F11329E90A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Paso de </a:t>
            </a:r>
            <a:r>
              <a:rPr lang="en-US" dirty="0" err="1"/>
              <a:t>valores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4357" y="1383051"/>
            <a:ext cx="3340061" cy="4620142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noAutofit/>
          </a:bodyPr>
          <a:lstStyle/>
          <a:p>
            <a:pPr marL="0" lvl="0" indent="0"/>
            <a:r>
              <a:rPr lang="es-ES_tradnl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ef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0" lvl="0" indent="0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var1 = var1+var2</a:t>
            </a:r>
          </a:p>
          <a:p>
            <a:pPr marL="0" lvl="0" indent="0"/>
            <a:r>
              <a:rPr lang="en-US" dirty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(var1)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10</a:t>
            </a:r>
          </a:p>
          <a:p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5</a:t>
            </a: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0" indent="0"/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"var1 es "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var1)</a:t>
            </a: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"var2 es 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var2)</a:t>
            </a:r>
          </a:p>
        </p:txBody>
      </p:sp>
      <p:sp>
        <p:nvSpPr>
          <p:cNvPr id="20" name="Rectangle 40">
            <a:extLst>
              <a:ext uri="{FF2B5EF4-FFF2-40B4-BE49-F238E27FC236}">
                <a16:creationId xmlns:a16="http://schemas.microsoft.com/office/drawing/2014/main" id="{067E0200-6900-FD46-B9A6-C1B6E818EBCD}"/>
              </a:ext>
            </a:extLst>
          </p:cNvPr>
          <p:cNvSpPr/>
          <p:nvPr/>
        </p:nvSpPr>
        <p:spPr>
          <a:xfrm>
            <a:off x="5729581" y="4801772"/>
            <a:ext cx="1088239" cy="9144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balanced" dir="t"/>
          </a:scene3d>
          <a:sp3d extrusionH="430200" contourW="12700" prstMaterial="softEdge">
            <a:extrusionClr>
              <a:srgbClr val="6699FF"/>
            </a:extrusionClr>
            <a:contourClr>
              <a:schemeClr val="accent6"/>
            </a:contourClr>
          </a:sp3d>
        </p:spPr>
        <p:txBody>
          <a:bodyPr anchor="ctr">
            <a:flatTx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CL" sz="1800" dirty="0">
                <a:latin typeface="Myriad Pro" panose="020B0503030403020204" pitchFamily="34" charset="0"/>
              </a:rPr>
              <a:t>Función 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“</a:t>
            </a:r>
            <a:r>
              <a:rPr lang="es-ES_tradnl" altLang="ja-JP" sz="1400" dirty="0">
                <a:latin typeface="Myriad Pro" panose="020B0503030403020204" pitchFamily="34" charset="0"/>
              </a:rPr>
              <a:t>F1</a:t>
            </a:r>
            <a:r>
              <a:rPr lang="es-ES_tradnl" altLang="es-ES_tradnl" sz="1800" dirty="0">
                <a:latin typeface="Myriad Pro" panose="020B0503030403020204" pitchFamily="34" charset="0"/>
              </a:rPr>
              <a:t>”</a:t>
            </a:r>
            <a:endParaRPr lang="es-ES_tradnl" altLang="es-CL" sz="1800" dirty="0">
              <a:latin typeface="Myriad Pro" panose="020B0503030403020204" pitchFamily="34" charset="0"/>
            </a:endParaRPr>
          </a:p>
        </p:txBody>
      </p:sp>
      <p:sp>
        <p:nvSpPr>
          <p:cNvPr id="21" name="AutoShape 24">
            <a:extLst>
              <a:ext uri="{FF2B5EF4-FFF2-40B4-BE49-F238E27FC236}">
                <a16:creationId xmlns:a16="http://schemas.microsoft.com/office/drawing/2014/main" id="{5F83D2A4-7EE8-AA4B-9253-421D51C8C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9875" y="4579205"/>
            <a:ext cx="1162121" cy="144303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/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496D86F9-6178-9849-A250-856FB0614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308" y="4993543"/>
            <a:ext cx="964963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var1=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</a:p>
          <a:p>
            <a:pPr eaLnBrk="1" hangingPunct="1">
              <a:defRPr/>
            </a:pPr>
            <a:r>
              <a:rPr lang="en-US" sz="1400" b="0" dirty="0">
                <a:latin typeface="Consolas" panose="020B0609020204030204" pitchFamily="49" charset="0"/>
                <a:cs typeface="Consolas" panose="020B0609020204030204" pitchFamily="49" charset="0"/>
              </a:rPr>
              <a:t>var2=</a:t>
            </a:r>
            <a:r>
              <a:rPr lang="en-US" sz="1400" b="0" dirty="0">
                <a:solidFill>
                  <a:srgbClr val="FF37F7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</p:txBody>
      </p:sp>
      <p:grpSp>
        <p:nvGrpSpPr>
          <p:cNvPr id="24" name="Group 26">
            <a:extLst>
              <a:ext uri="{FF2B5EF4-FFF2-40B4-BE49-F238E27FC236}">
                <a16:creationId xmlns:a16="http://schemas.microsoft.com/office/drawing/2014/main" id="{47FE1C3F-65A1-A345-8620-5681A065E44C}"/>
              </a:ext>
            </a:extLst>
          </p:cNvPr>
          <p:cNvGrpSpPr>
            <a:grpSpLocks/>
          </p:cNvGrpSpPr>
          <p:nvPr/>
        </p:nvGrpSpPr>
        <p:grpSpPr bwMode="auto">
          <a:xfrm>
            <a:off x="5125159" y="4564918"/>
            <a:ext cx="581025" cy="1438275"/>
            <a:chOff x="1436" y="2615"/>
            <a:chExt cx="444" cy="978"/>
          </a:xfrm>
        </p:grpSpPr>
        <p:sp>
          <p:nvSpPr>
            <p:cNvPr id="25" name="AutoShape 20">
              <a:extLst>
                <a:ext uri="{FF2B5EF4-FFF2-40B4-BE49-F238E27FC236}">
                  <a16:creationId xmlns:a16="http://schemas.microsoft.com/office/drawing/2014/main" id="{8C1AAF3F-6CBF-5341-A466-F0206B891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2615"/>
              <a:ext cx="220" cy="978"/>
            </a:xfrm>
            <a:prstGeom prst="rightBrace">
              <a:avLst>
                <a:gd name="adj1" fmla="val 37045"/>
                <a:gd name="adj2" fmla="val 50000"/>
              </a:avLst>
            </a:prstGeom>
            <a:noFill/>
            <a:ln w="349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5FA26871-BE49-A447-9766-CB116239D8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0" y="3104"/>
              <a:ext cx="250" cy="0"/>
            </a:xfrm>
            <a:prstGeom prst="line">
              <a:avLst/>
            </a:prstGeom>
            <a:noFill/>
            <a:ln w="34925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CL"/>
            </a:p>
          </p:txBody>
        </p:sp>
      </p:grpSp>
      <p:sp>
        <p:nvSpPr>
          <p:cNvPr id="27" name="Rectangle 5">
            <a:extLst>
              <a:ext uri="{FF2B5EF4-FFF2-40B4-BE49-F238E27FC236}">
                <a16:creationId xmlns:a16="http://schemas.microsoft.com/office/drawing/2014/main" id="{6EE187A3-E4E1-9D4D-ACB1-F55E70186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096" y="3996593"/>
            <a:ext cx="185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>
              <a:solidFill>
                <a:srgbClr val="000000"/>
              </a:solidFill>
              <a:latin typeface="Menlo Bold" panose="020B0609030804020204" pitchFamily="49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6D9230B-742C-1149-A446-B8B953E161E3}"/>
              </a:ext>
            </a:extLst>
          </p:cNvPr>
          <p:cNvSpPr txBox="1">
            <a:spLocks/>
          </p:cNvSpPr>
          <p:nvPr/>
        </p:nvSpPr>
        <p:spPr>
          <a:xfrm>
            <a:off x="3804418" y="1383051"/>
            <a:ext cx="5267663" cy="2755105"/>
          </a:xfrm>
          <a:prstGeom prst="rect">
            <a:avLst/>
          </a:prstGeom>
        </p:spPr>
        <p:txBody>
          <a:bodyPr/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290513" lvl="1" indent="0">
              <a:buClr>
                <a:srgbClr val="FF0000"/>
              </a:buClr>
              <a:buSzPct val="71000"/>
              <a:buNone/>
            </a:pPr>
            <a:r>
              <a:rPr lang="en-US" altLang="es-CL" dirty="0">
                <a:ea typeface="ＭＳ Ｐゴシック" panose="020B0600070205080204" pitchFamily="34" charset="-128"/>
              </a:rPr>
              <a:t>¿</a:t>
            </a:r>
            <a:r>
              <a:rPr lang="en-US" altLang="es-CL" dirty="0" err="1">
                <a:ea typeface="ＭＳ Ｐゴシック" panose="020B0600070205080204" pitchFamily="34" charset="-128"/>
              </a:rPr>
              <a:t>Qué</a:t>
            </a:r>
            <a:r>
              <a:rPr lang="en-US" altLang="es-CL" dirty="0">
                <a:ea typeface="ＭＳ Ｐゴシック" panose="020B0600070205080204" pitchFamily="34" charset="-128"/>
              </a:rPr>
              <a:t> </a:t>
            </a:r>
            <a:r>
              <a:rPr lang="en-US" altLang="es-CL" dirty="0" err="1">
                <a:ea typeface="ＭＳ Ｐゴシック" panose="020B0600070205080204" pitchFamily="34" charset="-128"/>
              </a:rPr>
              <a:t>podemos</a:t>
            </a:r>
            <a:r>
              <a:rPr lang="en-US" altLang="es-CL" dirty="0">
                <a:ea typeface="ＭＳ Ｐゴシック" panose="020B0600070205080204" pitchFamily="34" charset="-128"/>
              </a:rPr>
              <a:t> </a:t>
            </a:r>
            <a:r>
              <a:rPr lang="en-US" altLang="es-CL" dirty="0" err="1">
                <a:ea typeface="ＭＳ Ｐゴシック" panose="020B0600070205080204" pitchFamily="34" charset="-128"/>
              </a:rPr>
              <a:t>hacer</a:t>
            </a:r>
            <a:r>
              <a:rPr lang="en-US" altLang="es-CL" dirty="0">
                <a:ea typeface="ＭＳ Ｐゴシック" panose="020B0600070205080204" pitchFamily="34" charset="-128"/>
              </a:rPr>
              <a:t> con </a:t>
            </a:r>
            <a:r>
              <a:rPr lang="en-US" altLang="es-CL" dirty="0" err="1">
                <a:ea typeface="ＭＳ Ｐゴシック" panose="020B0600070205080204" pitchFamily="34" charset="-128"/>
              </a:rPr>
              <a:t>este</a:t>
            </a:r>
            <a:r>
              <a:rPr lang="en-US" altLang="es-CL" dirty="0">
                <a:ea typeface="ＭＳ Ｐゴシック" panose="020B0600070205080204" pitchFamily="34" charset="-128"/>
              </a:rPr>
              <a:t> valor? </a:t>
            </a:r>
            <a:r>
              <a:rPr lang="en-US" altLang="es-CL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Resp. </a:t>
            </a:r>
            <a:r>
              <a:rPr lang="en-US" altLang="es-CL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Lo </a:t>
            </a:r>
            <a:r>
              <a:rPr lang="en-US" altLang="es-CL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podemos</a:t>
            </a:r>
            <a:r>
              <a:rPr lang="en-US" altLang="es-CL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s-CL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asignar</a:t>
            </a:r>
            <a:r>
              <a:rPr lang="en-US" altLang="es-CL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a </a:t>
            </a:r>
            <a:r>
              <a:rPr lang="en-US" altLang="es-CL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otra</a:t>
            </a:r>
            <a:r>
              <a:rPr lang="en-US" altLang="es-CL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variable o bien </a:t>
            </a:r>
            <a:r>
              <a:rPr lang="en-US" altLang="es-CL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mostrar</a:t>
            </a:r>
            <a:r>
              <a:rPr lang="en-US" altLang="es-CL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por </a:t>
            </a:r>
            <a:r>
              <a:rPr lang="en-US" altLang="es-CL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pantalla</a:t>
            </a:r>
            <a:endParaRPr lang="en-US" altLang="es-CL" dirty="0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pPr marL="290513" lvl="1" indent="0">
              <a:buClr>
                <a:srgbClr val="FF0000"/>
              </a:buClr>
              <a:buSzPct val="71000"/>
              <a:buFont typeface="Wingdings 3" pitchFamily="2" charset="2"/>
              <a:buNone/>
            </a:pPr>
            <a:endParaRPr lang="en-US" altLang="es-CL" sz="2000" kern="0" dirty="0">
              <a:ea typeface="ＭＳ Ｐゴシック" panose="020B0600070205080204" pitchFamily="34" charset="-128"/>
            </a:endParaRPr>
          </a:p>
          <a:p>
            <a:pPr marL="290513" lvl="1" indent="0">
              <a:buClr>
                <a:srgbClr val="FF0000"/>
              </a:buClr>
              <a:buSzPct val="71000"/>
              <a:buFont typeface="Wingdings 3" pitchFamily="2" charset="2"/>
              <a:buNone/>
            </a:pPr>
            <a:endParaRPr lang="en-US" altLang="es-CL" kern="0" dirty="0">
              <a:ea typeface="ＭＳ Ｐゴシック" panose="020B0600070205080204" pitchFamily="34" charset="-128"/>
            </a:endParaRPr>
          </a:p>
        </p:txBody>
      </p:sp>
      <p:sp>
        <p:nvSpPr>
          <p:cNvPr id="34" name="Line 21">
            <a:extLst>
              <a:ext uri="{FF2B5EF4-FFF2-40B4-BE49-F238E27FC236}">
                <a16:creationId xmlns:a16="http://schemas.microsoft.com/office/drawing/2014/main" id="{BBF80B9D-8190-1D4E-BD34-E1CC8297AE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7819" y="5244387"/>
            <a:ext cx="589847" cy="0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CL"/>
          </a:p>
        </p:txBody>
      </p:sp>
      <p:sp>
        <p:nvSpPr>
          <p:cNvPr id="23" name="Rounded Rectangle 59">
            <a:extLst>
              <a:ext uri="{FF2B5EF4-FFF2-40B4-BE49-F238E27FC236}">
                <a16:creationId xmlns:a16="http://schemas.microsoft.com/office/drawing/2014/main" id="{9D5E1E66-9CE1-CB43-9C79-CBE2E0D40384}"/>
              </a:ext>
            </a:extLst>
          </p:cNvPr>
          <p:cNvSpPr/>
          <p:nvPr/>
        </p:nvSpPr>
        <p:spPr>
          <a:xfrm>
            <a:off x="7631648" y="5557859"/>
            <a:ext cx="904875" cy="285750"/>
          </a:xfrm>
          <a:prstGeom prst="roundRect">
            <a:avLst>
              <a:gd name="adj" fmla="val 37880"/>
            </a:avLst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1400" dirty="0" err="1">
                <a:solidFill>
                  <a:srgbClr val="0000FF"/>
                </a:solidFill>
                <a:latin typeface="Menlo Bold"/>
                <a:cs typeface="Menlo Bold"/>
              </a:rPr>
              <a:t>return</a:t>
            </a:r>
            <a:endParaRPr lang="es-ES_tradnl" sz="1400" dirty="0">
              <a:solidFill>
                <a:srgbClr val="0000FF"/>
              </a:solidFill>
              <a:latin typeface="Menlo Bold"/>
              <a:cs typeface="Menlo Bold"/>
            </a:endParaRPr>
          </a:p>
        </p:txBody>
      </p:sp>
      <p:sp>
        <p:nvSpPr>
          <p:cNvPr id="37" name="Freeform 13">
            <a:extLst>
              <a:ext uri="{FF2B5EF4-FFF2-40B4-BE49-F238E27FC236}">
                <a16:creationId xmlns:a16="http://schemas.microsoft.com/office/drawing/2014/main" id="{8CC4838D-3E90-D042-9554-7E8CCDE2D77C}"/>
              </a:ext>
            </a:extLst>
          </p:cNvPr>
          <p:cNvSpPr>
            <a:spLocks/>
          </p:cNvSpPr>
          <p:nvPr/>
        </p:nvSpPr>
        <p:spPr bwMode="auto">
          <a:xfrm rot="16895941" flipH="1" flipV="1">
            <a:off x="1683232" y="3996099"/>
            <a:ext cx="974725" cy="409575"/>
          </a:xfrm>
          <a:custGeom>
            <a:avLst/>
            <a:gdLst>
              <a:gd name="T0" fmla="*/ 0 w 429975"/>
              <a:gd name="T1" fmla="*/ 55695 h 534608"/>
              <a:gd name="T2" fmla="*/ 48803047 w 429975"/>
              <a:gd name="T3" fmla="*/ 82616 h 534608"/>
              <a:gd name="T4" fmla="*/ 88824003 w 429975"/>
              <a:gd name="T5" fmla="*/ 1655 h 534608"/>
              <a:gd name="T6" fmla="*/ 132364234 w 429975"/>
              <a:gd name="T7" fmla="*/ 34666 h 5346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29975" h="534608">
                <a:moveTo>
                  <a:pt x="0" y="360232"/>
                </a:moveTo>
                <a:cubicBezTo>
                  <a:pt x="86980" y="486123"/>
                  <a:pt x="74574" y="488801"/>
                  <a:pt x="158533" y="534366"/>
                </a:cubicBezTo>
                <a:cubicBezTo>
                  <a:pt x="244026" y="548847"/>
                  <a:pt x="160608" y="-89639"/>
                  <a:pt x="288538" y="10705"/>
                </a:cubicBezTo>
                <a:cubicBezTo>
                  <a:pt x="346201" y="154032"/>
                  <a:pt x="350172" y="186925"/>
                  <a:pt x="429975" y="224223"/>
                </a:cubicBezTo>
              </a:path>
            </a:pathLst>
          </a:custGeom>
          <a:noFill/>
          <a:ln w="28575" cap="rnd" cmpd="sng">
            <a:solidFill>
              <a:srgbClr val="000000"/>
            </a:solidFill>
            <a:prstDash val="sysDot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CL"/>
          </a:p>
        </p:txBody>
      </p:sp>
      <p:cxnSp>
        <p:nvCxnSpPr>
          <p:cNvPr id="41" name="Conector angular 40">
            <a:extLst>
              <a:ext uri="{FF2B5EF4-FFF2-40B4-BE49-F238E27FC236}">
                <a16:creationId xmlns:a16="http://schemas.microsoft.com/office/drawing/2014/main" id="{39329B8E-7E03-924A-8D0D-2AA89EBEFDF2}"/>
              </a:ext>
            </a:extLst>
          </p:cNvPr>
          <p:cNvCxnSpPr>
            <a:cxnSpLocks/>
            <a:stCxn id="23" idx="2"/>
            <a:endCxn id="32" idx="2"/>
          </p:cNvCxnSpPr>
          <p:nvPr/>
        </p:nvCxnSpPr>
        <p:spPr>
          <a:xfrm rot="5400000" flipH="1">
            <a:off x="4778327" y="2537851"/>
            <a:ext cx="820405" cy="5791112"/>
          </a:xfrm>
          <a:prstGeom prst="bentConnector3">
            <a:avLst>
              <a:gd name="adj1" fmla="val -27864"/>
            </a:avLst>
          </a:prstGeom>
          <a:noFill/>
          <a:ln w="349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TextBox 12">
            <a:extLst>
              <a:ext uri="{FF2B5EF4-FFF2-40B4-BE49-F238E27FC236}">
                <a16:creationId xmlns:a16="http://schemas.microsoft.com/office/drawing/2014/main" id="{E7A55762-F851-034A-88CE-1F71034DC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309" y="3244978"/>
            <a:ext cx="2551646" cy="64633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eaLnBrk="1" hangingPunct="1">
              <a:defRPr sz="1400">
                <a:latin typeface="Myriad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CL" sz="1800" dirty="0">
                <a:latin typeface="Calibri" panose="020F0502020204030204" pitchFamily="34" charset="0"/>
                <a:cs typeface="Calibri" panose="020F0502020204030204" pitchFamily="34" charset="0"/>
              </a:rPr>
              <a:t>La función invocada se transforma en un valor</a:t>
            </a: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5CDEDA5D-D7C6-B64F-986E-F2BAC4E54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292" y="4587292"/>
            <a:ext cx="131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s-CL" sz="1800" dirty="0">
                <a:latin typeface="Myriad Pro" panose="020B0503030403020204" pitchFamily="34" charset="0"/>
              </a:rPr>
              <a:t>Entrada</a:t>
            </a:r>
          </a:p>
        </p:txBody>
      </p:sp>
    </p:spTree>
    <p:extLst>
      <p:ext uri="{BB962C8B-B14F-4D97-AF65-F5344CB8AC3E}">
        <p14:creationId xmlns:p14="http://schemas.microsoft.com/office/powerpoint/2010/main" val="1151538741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0">
            <a:extLst>
              <a:ext uri="{FF2B5EF4-FFF2-40B4-BE49-F238E27FC236}">
                <a16:creationId xmlns:a16="http://schemas.microsoft.com/office/drawing/2014/main" id="{8DEDB960-6B49-1F4C-BB68-AE0F7169F515}"/>
              </a:ext>
            </a:extLst>
          </p:cNvPr>
          <p:cNvSpPr/>
          <p:nvPr/>
        </p:nvSpPr>
        <p:spPr>
          <a:xfrm>
            <a:off x="1380411" y="4706364"/>
            <a:ext cx="410133" cy="347662"/>
          </a:xfrm>
          <a:prstGeom prst="roundRect">
            <a:avLst>
              <a:gd name="adj" fmla="val 37880"/>
            </a:avLst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/>
              <a:t>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B1E6BC5-0B2A-D441-B809-23EFA692E7D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39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B41DB2-3713-1A4D-B4C7-E8AFD8AACA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Paso de </a:t>
            </a:r>
            <a:r>
              <a:rPr lang="en-US" dirty="0" err="1"/>
              <a:t>valores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4357" y="1383051"/>
            <a:ext cx="3340061" cy="4620142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noAutofit/>
          </a:bodyPr>
          <a:lstStyle/>
          <a:p>
            <a:pPr marL="0" lvl="0" indent="0"/>
            <a:r>
              <a:rPr lang="es-ES_tradnl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ef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>
                <a:solidFill>
                  <a:srgbClr val="B1022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0" lvl="0" indent="0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var1 = var1+var2</a:t>
            </a:r>
          </a:p>
          <a:p>
            <a:pPr marL="0" lvl="0" indent="0"/>
            <a:r>
              <a:rPr lang="en-US" dirty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FF99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(var1)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rgbClr val="25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10</a:t>
            </a:r>
          </a:p>
          <a:p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5</a:t>
            </a:r>
          </a:p>
          <a:p>
            <a:pPr marL="0" lvl="0" indent="0"/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30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/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"var1 es "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var1)</a:t>
            </a:r>
          </a:p>
          <a:p>
            <a:r>
              <a:rPr lang="en-US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"var2 es 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var2)</a:t>
            </a: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6EE187A3-E4E1-9D4D-ACB1-F55E70186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096" y="3996593"/>
            <a:ext cx="185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s-CL" sz="1800">
              <a:solidFill>
                <a:srgbClr val="000000"/>
              </a:solidFill>
              <a:latin typeface="Menlo Bold" panose="020B0609030804020204" pitchFamily="49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6D9230B-742C-1149-A446-B8B953E161E3}"/>
              </a:ext>
            </a:extLst>
          </p:cNvPr>
          <p:cNvSpPr txBox="1">
            <a:spLocks/>
          </p:cNvSpPr>
          <p:nvPr/>
        </p:nvSpPr>
        <p:spPr>
          <a:xfrm>
            <a:off x="3804418" y="1222437"/>
            <a:ext cx="5267663" cy="2755105"/>
          </a:xfrm>
          <a:prstGeom prst="rect">
            <a:avLst/>
          </a:prstGeom>
        </p:spPr>
        <p:txBody>
          <a:bodyPr/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290513" lvl="1" indent="0">
              <a:buClr>
                <a:srgbClr val="FF0000"/>
              </a:buClr>
              <a:buSzPct val="71000"/>
              <a:buFont typeface="Wingdings 3" pitchFamily="2" charset="2"/>
              <a:buNone/>
            </a:pPr>
            <a:endParaRPr lang="en-US" altLang="es-CL" sz="2000" kern="0" dirty="0">
              <a:ea typeface="ＭＳ Ｐゴシック" panose="020B0600070205080204" pitchFamily="34" charset="-128"/>
            </a:endParaRPr>
          </a:p>
          <a:p>
            <a:pPr marL="290513" lvl="1" indent="0">
              <a:buClr>
                <a:srgbClr val="FF0000"/>
              </a:buClr>
              <a:buSzPct val="71000"/>
              <a:buNone/>
            </a:pPr>
            <a:r>
              <a:rPr lang="en-US" altLang="es-CL" dirty="0">
                <a:ea typeface="ＭＳ Ｐゴシック" panose="020B0600070205080204" pitchFamily="34" charset="-128"/>
              </a:rPr>
              <a:t>Para </a:t>
            </a:r>
            <a:r>
              <a:rPr lang="en-US" altLang="es-CL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retornar</a:t>
            </a:r>
            <a:r>
              <a:rPr lang="en-US" altLang="es-CL" dirty="0">
                <a:ea typeface="ＭＳ Ｐゴシック" panose="020B0600070205080204" pitchFamily="34" charset="-128"/>
              </a:rPr>
              <a:t> el </a:t>
            </a:r>
            <a:r>
              <a:rPr lang="en-US" altLang="es-CL" dirty="0" err="1">
                <a:ea typeface="ＭＳ Ｐゴシック" panose="020B0600070205080204" pitchFamily="34" charset="-128"/>
              </a:rPr>
              <a:t>resultado</a:t>
            </a:r>
            <a:r>
              <a:rPr lang="en-US" altLang="es-CL" dirty="0">
                <a:ea typeface="ＭＳ Ｐゴシック" panose="020B0600070205080204" pitchFamily="34" charset="-128"/>
              </a:rPr>
              <a:t>, </a:t>
            </a:r>
            <a:r>
              <a:rPr lang="en-US" altLang="es-CL" dirty="0" err="1">
                <a:ea typeface="ＭＳ Ｐゴシック" panose="020B0600070205080204" pitchFamily="34" charset="-128"/>
              </a:rPr>
              <a:t>empleamos</a:t>
            </a:r>
            <a:r>
              <a:rPr lang="en-US" altLang="es-CL" dirty="0">
                <a:ea typeface="ＭＳ Ｐゴシック" panose="020B0600070205080204" pitchFamily="34" charset="-128"/>
              </a:rPr>
              <a:t> la </a:t>
            </a:r>
            <a:r>
              <a:rPr lang="en-US" altLang="es-CL" dirty="0" err="1">
                <a:ea typeface="ＭＳ Ｐゴシック" panose="020B0600070205080204" pitchFamily="34" charset="-128"/>
              </a:rPr>
              <a:t>instrucción</a:t>
            </a:r>
            <a:r>
              <a:rPr lang="en-US" altLang="es-CL" dirty="0">
                <a:ea typeface="ＭＳ Ｐゴシック" panose="020B0600070205080204" pitchFamily="34" charset="-128"/>
              </a:rPr>
              <a:t> </a:t>
            </a:r>
            <a:r>
              <a:rPr lang="en-US" altLang="es-CL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return.</a:t>
            </a:r>
          </a:p>
          <a:p>
            <a:pPr marL="290513" lvl="1" indent="0">
              <a:buClr>
                <a:srgbClr val="FF0000"/>
              </a:buClr>
              <a:buSzPct val="71000"/>
              <a:buFont typeface="Wingdings 3" pitchFamily="2" charset="2"/>
              <a:buNone/>
            </a:pPr>
            <a:endParaRPr lang="en-US" altLang="es-CL" sz="2000" kern="0" dirty="0">
              <a:ea typeface="ＭＳ Ｐゴシック" panose="020B0600070205080204" pitchFamily="34" charset="-128"/>
            </a:endParaRPr>
          </a:p>
          <a:p>
            <a:pPr marL="290513" lvl="1" indent="0">
              <a:buClr>
                <a:srgbClr val="FF0000"/>
              </a:buClr>
              <a:buSzPct val="71000"/>
              <a:buNone/>
            </a:pPr>
            <a:r>
              <a:rPr lang="en-US" altLang="es-CL" dirty="0">
                <a:ea typeface="ＭＳ Ｐゴシック" panose="020B0600070205080204" pitchFamily="34" charset="-128"/>
              </a:rPr>
              <a:t>¿</a:t>
            </a:r>
            <a:r>
              <a:rPr lang="en-US" altLang="es-CL" dirty="0" err="1">
                <a:ea typeface="ＭＳ Ｐゴシック" panose="020B0600070205080204" pitchFamily="34" charset="-128"/>
              </a:rPr>
              <a:t>Qué</a:t>
            </a:r>
            <a:r>
              <a:rPr lang="en-US" altLang="es-CL" dirty="0">
                <a:ea typeface="ＭＳ Ｐゴシック" panose="020B0600070205080204" pitchFamily="34" charset="-128"/>
              </a:rPr>
              <a:t> </a:t>
            </a:r>
            <a:r>
              <a:rPr lang="en-US" altLang="es-CL" dirty="0" err="1">
                <a:ea typeface="ＭＳ Ｐゴシック" panose="020B0600070205080204" pitchFamily="34" charset="-128"/>
              </a:rPr>
              <a:t>podemos</a:t>
            </a:r>
            <a:r>
              <a:rPr lang="en-US" altLang="es-CL" dirty="0">
                <a:ea typeface="ＭＳ Ｐゴシック" panose="020B0600070205080204" pitchFamily="34" charset="-128"/>
              </a:rPr>
              <a:t> </a:t>
            </a:r>
            <a:r>
              <a:rPr lang="en-US" altLang="es-CL" dirty="0" err="1">
                <a:ea typeface="ＭＳ Ｐゴシック" panose="020B0600070205080204" pitchFamily="34" charset="-128"/>
              </a:rPr>
              <a:t>hacer</a:t>
            </a:r>
            <a:r>
              <a:rPr lang="en-US" altLang="es-CL" dirty="0">
                <a:ea typeface="ＭＳ Ｐゴシック" panose="020B0600070205080204" pitchFamily="34" charset="-128"/>
              </a:rPr>
              <a:t> con </a:t>
            </a:r>
            <a:r>
              <a:rPr lang="en-US" altLang="es-CL" dirty="0" err="1">
                <a:ea typeface="ＭＳ Ｐゴシック" panose="020B0600070205080204" pitchFamily="34" charset="-128"/>
              </a:rPr>
              <a:t>este</a:t>
            </a:r>
            <a:r>
              <a:rPr lang="en-US" altLang="es-CL" dirty="0">
                <a:ea typeface="ＭＳ Ｐゴシック" panose="020B0600070205080204" pitchFamily="34" charset="-128"/>
              </a:rPr>
              <a:t> valor? </a:t>
            </a:r>
          </a:p>
          <a:p>
            <a:pPr marL="290513" lvl="1" indent="0">
              <a:buClr>
                <a:srgbClr val="FF0000"/>
              </a:buClr>
              <a:buSzPct val="71000"/>
              <a:buNone/>
            </a:pPr>
            <a:r>
              <a:rPr lang="en-US" altLang="es-CL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Resp. </a:t>
            </a:r>
            <a:r>
              <a:rPr lang="en-US" altLang="es-CL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Lo </a:t>
            </a:r>
            <a:r>
              <a:rPr lang="en-US" altLang="es-CL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podemos</a:t>
            </a:r>
            <a:r>
              <a:rPr lang="en-US" altLang="es-CL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s-CL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asignar</a:t>
            </a:r>
            <a:r>
              <a:rPr lang="en-US" altLang="es-CL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a </a:t>
            </a:r>
            <a:r>
              <a:rPr lang="en-US" altLang="es-CL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otra</a:t>
            </a:r>
            <a:r>
              <a:rPr lang="en-US" altLang="es-CL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variable o bien </a:t>
            </a:r>
            <a:r>
              <a:rPr lang="en-US" altLang="es-CL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mostrar</a:t>
            </a:r>
            <a:r>
              <a:rPr lang="en-US" altLang="es-CL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por </a:t>
            </a:r>
            <a:r>
              <a:rPr lang="en-US" altLang="es-CL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pantalla</a:t>
            </a:r>
            <a:endParaRPr lang="en-US" altLang="es-CL" dirty="0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pPr marL="290513" lvl="1" indent="0">
              <a:buClr>
                <a:srgbClr val="FF0000"/>
              </a:buClr>
              <a:buSzPct val="71000"/>
              <a:buFont typeface="Wingdings 3" pitchFamily="2" charset="2"/>
              <a:buNone/>
            </a:pPr>
            <a:endParaRPr lang="en-US" altLang="es-CL" sz="2000" kern="0" dirty="0">
              <a:ea typeface="ＭＳ Ｐゴシック" panose="020B0600070205080204" pitchFamily="34" charset="-128"/>
            </a:endParaRPr>
          </a:p>
          <a:p>
            <a:pPr marL="290513" lvl="1" indent="0">
              <a:buClr>
                <a:srgbClr val="FF0000"/>
              </a:buClr>
              <a:buSzPct val="71000"/>
              <a:buFont typeface="Wingdings 3" pitchFamily="2" charset="2"/>
              <a:buNone/>
            </a:pPr>
            <a:endParaRPr lang="en-US" altLang="es-CL" kern="0" dirty="0">
              <a:ea typeface="ＭＳ Ｐゴシック" panose="020B0600070205080204" pitchFamily="34" charset="-128"/>
            </a:endParaRPr>
          </a:p>
        </p:txBody>
      </p:sp>
      <p:sp>
        <p:nvSpPr>
          <p:cNvPr id="37" name="Freeform 13">
            <a:extLst>
              <a:ext uri="{FF2B5EF4-FFF2-40B4-BE49-F238E27FC236}">
                <a16:creationId xmlns:a16="http://schemas.microsoft.com/office/drawing/2014/main" id="{8CC4838D-3E90-D042-9554-7E8CCDE2D77C}"/>
              </a:ext>
            </a:extLst>
          </p:cNvPr>
          <p:cNvSpPr>
            <a:spLocks/>
          </p:cNvSpPr>
          <p:nvPr/>
        </p:nvSpPr>
        <p:spPr bwMode="auto">
          <a:xfrm rot="16895941" flipH="1" flipV="1">
            <a:off x="1840905" y="4399635"/>
            <a:ext cx="662468" cy="657638"/>
          </a:xfrm>
          <a:custGeom>
            <a:avLst/>
            <a:gdLst>
              <a:gd name="T0" fmla="*/ 0 w 429975"/>
              <a:gd name="T1" fmla="*/ 55695 h 534608"/>
              <a:gd name="T2" fmla="*/ 48803047 w 429975"/>
              <a:gd name="T3" fmla="*/ 82616 h 534608"/>
              <a:gd name="T4" fmla="*/ 88824003 w 429975"/>
              <a:gd name="T5" fmla="*/ 1655 h 534608"/>
              <a:gd name="T6" fmla="*/ 132364234 w 429975"/>
              <a:gd name="T7" fmla="*/ 34666 h 534608"/>
              <a:gd name="T8" fmla="*/ 0 60000 65536"/>
              <a:gd name="T9" fmla="*/ 0 60000 65536"/>
              <a:gd name="T10" fmla="*/ 0 60000 65536"/>
              <a:gd name="T11" fmla="*/ 0 60000 65536"/>
              <a:gd name="connsiteX0" fmla="*/ 0 w 533952"/>
              <a:gd name="connsiteY0" fmla="*/ 360232 h 1256287"/>
              <a:gd name="connsiteX1" fmla="*/ 158533 w 533952"/>
              <a:gd name="connsiteY1" fmla="*/ 534366 h 1256287"/>
              <a:gd name="connsiteX2" fmla="*/ 288538 w 533952"/>
              <a:gd name="connsiteY2" fmla="*/ 10705 h 1256287"/>
              <a:gd name="connsiteX3" fmla="*/ 533952 w 533952"/>
              <a:gd name="connsiteY3" fmla="*/ 1256287 h 1256287"/>
              <a:gd name="connsiteX0" fmla="*/ 0 w 550885"/>
              <a:gd name="connsiteY0" fmla="*/ 360232 h 1256287"/>
              <a:gd name="connsiteX1" fmla="*/ 158533 w 550885"/>
              <a:gd name="connsiteY1" fmla="*/ 534366 h 1256287"/>
              <a:gd name="connsiteX2" fmla="*/ 288538 w 550885"/>
              <a:gd name="connsiteY2" fmla="*/ 10705 h 1256287"/>
              <a:gd name="connsiteX3" fmla="*/ 533952 w 550885"/>
              <a:gd name="connsiteY3" fmla="*/ 1256287 h 1256287"/>
              <a:gd name="connsiteX0" fmla="*/ 0 w 623281"/>
              <a:gd name="connsiteY0" fmla="*/ 360232 h 1210450"/>
              <a:gd name="connsiteX1" fmla="*/ 158533 w 623281"/>
              <a:gd name="connsiteY1" fmla="*/ 534366 h 1210450"/>
              <a:gd name="connsiteX2" fmla="*/ 288538 w 623281"/>
              <a:gd name="connsiteY2" fmla="*/ 10705 h 1210450"/>
              <a:gd name="connsiteX3" fmla="*/ 609426 w 623281"/>
              <a:gd name="connsiteY3" fmla="*/ 1210449 h 1210450"/>
              <a:gd name="connsiteX0" fmla="*/ 0 w 627392"/>
              <a:gd name="connsiteY0" fmla="*/ -1 h 850216"/>
              <a:gd name="connsiteX1" fmla="*/ 158533 w 627392"/>
              <a:gd name="connsiteY1" fmla="*/ 174133 h 850216"/>
              <a:gd name="connsiteX2" fmla="*/ 383615 w 627392"/>
              <a:gd name="connsiteY2" fmla="*/ 154025 h 850216"/>
              <a:gd name="connsiteX3" fmla="*/ 609426 w 627392"/>
              <a:gd name="connsiteY3" fmla="*/ 850216 h 850216"/>
              <a:gd name="connsiteX0" fmla="*/ 0 w 626886"/>
              <a:gd name="connsiteY0" fmla="*/ 0 h 850217"/>
              <a:gd name="connsiteX1" fmla="*/ 158533 w 626886"/>
              <a:gd name="connsiteY1" fmla="*/ 174134 h 850217"/>
              <a:gd name="connsiteX2" fmla="*/ 374291 w 626886"/>
              <a:gd name="connsiteY2" fmla="*/ 419802 h 850217"/>
              <a:gd name="connsiteX3" fmla="*/ 609426 w 626886"/>
              <a:gd name="connsiteY3" fmla="*/ 850217 h 850217"/>
              <a:gd name="connsiteX0" fmla="*/ 0 w 626886"/>
              <a:gd name="connsiteY0" fmla="*/ 17978 h 868195"/>
              <a:gd name="connsiteX1" fmla="*/ 191994 w 626886"/>
              <a:gd name="connsiteY1" fmla="*/ 7509 h 868195"/>
              <a:gd name="connsiteX2" fmla="*/ 374291 w 626886"/>
              <a:gd name="connsiteY2" fmla="*/ 437780 h 868195"/>
              <a:gd name="connsiteX3" fmla="*/ 609426 w 626886"/>
              <a:gd name="connsiteY3" fmla="*/ 868195 h 868195"/>
              <a:gd name="connsiteX0" fmla="*/ 157541 w 449304"/>
              <a:gd name="connsiteY0" fmla="*/ 0 h 1354935"/>
              <a:gd name="connsiteX1" fmla="*/ 14412 w 449304"/>
              <a:gd name="connsiteY1" fmla="*/ 494249 h 1354935"/>
              <a:gd name="connsiteX2" fmla="*/ 196709 w 449304"/>
              <a:gd name="connsiteY2" fmla="*/ 924520 h 1354935"/>
              <a:gd name="connsiteX3" fmla="*/ 431844 w 449304"/>
              <a:gd name="connsiteY3" fmla="*/ 1354935 h 1354935"/>
              <a:gd name="connsiteX0" fmla="*/ 46391 w 338154"/>
              <a:gd name="connsiteY0" fmla="*/ 0 h 1354935"/>
              <a:gd name="connsiteX1" fmla="*/ 21426 w 338154"/>
              <a:gd name="connsiteY1" fmla="*/ 463556 h 1354935"/>
              <a:gd name="connsiteX2" fmla="*/ 85559 w 338154"/>
              <a:gd name="connsiteY2" fmla="*/ 924520 h 1354935"/>
              <a:gd name="connsiteX3" fmla="*/ 320694 w 338154"/>
              <a:gd name="connsiteY3" fmla="*/ 1354935 h 1354935"/>
              <a:gd name="connsiteX0" fmla="*/ 0 w 316728"/>
              <a:gd name="connsiteY0" fmla="*/ 0 h 891379"/>
              <a:gd name="connsiteX1" fmla="*/ 64133 w 316728"/>
              <a:gd name="connsiteY1" fmla="*/ 460964 h 891379"/>
              <a:gd name="connsiteX2" fmla="*/ 299268 w 316728"/>
              <a:gd name="connsiteY2" fmla="*/ 891379 h 891379"/>
              <a:gd name="connsiteX0" fmla="*/ 56444 w 292231"/>
              <a:gd name="connsiteY0" fmla="*/ 1 h 858399"/>
              <a:gd name="connsiteX1" fmla="*/ 39636 w 292231"/>
              <a:gd name="connsiteY1" fmla="*/ 427984 h 858399"/>
              <a:gd name="connsiteX2" fmla="*/ 274771 w 292231"/>
              <a:gd name="connsiteY2" fmla="*/ 858399 h 858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2231" h="858399">
                <a:moveTo>
                  <a:pt x="56444" y="1"/>
                </a:moveTo>
                <a:cubicBezTo>
                  <a:pt x="141937" y="14482"/>
                  <a:pt x="-88294" y="327640"/>
                  <a:pt x="39636" y="427984"/>
                </a:cubicBezTo>
                <a:cubicBezTo>
                  <a:pt x="97299" y="571311"/>
                  <a:pt x="361946" y="226841"/>
                  <a:pt x="274771" y="858399"/>
                </a:cubicBezTo>
              </a:path>
            </a:pathLst>
          </a:custGeom>
          <a:noFill/>
          <a:ln w="28575" cap="rnd" cmpd="sng">
            <a:solidFill>
              <a:srgbClr val="000000"/>
            </a:solidFill>
            <a:prstDash val="sysDot"/>
            <a:round/>
            <a:headEnd type="diamond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CL"/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E7A55762-F851-034A-88CE-1F71034DC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344" y="4335968"/>
            <a:ext cx="2337179" cy="584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eaLnBrk="1" hangingPunct="1">
              <a:defRPr sz="1400">
                <a:latin typeface="Myriad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CL" sz="1600" dirty="0"/>
              <a:t>La función invocada se transforma en un valor</a:t>
            </a:r>
          </a:p>
        </p:txBody>
      </p:sp>
    </p:spTree>
    <p:extLst>
      <p:ext uri="{BB962C8B-B14F-4D97-AF65-F5344CB8AC3E}">
        <p14:creationId xmlns:p14="http://schemas.microsoft.com/office/powerpoint/2010/main" val="1968585605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1976104" y="4092677"/>
            <a:ext cx="6942993" cy="830997"/>
            <a:chOff x="1976104" y="4092677"/>
            <a:chExt cx="6942993" cy="830997"/>
          </a:xfrm>
        </p:grpSpPr>
        <p:sp>
          <p:nvSpPr>
            <p:cNvPr id="17" name="Rounded Rectangle 16"/>
            <p:cNvSpPr/>
            <p:nvPr/>
          </p:nvSpPr>
          <p:spPr>
            <a:xfrm>
              <a:off x="1976104" y="4192222"/>
              <a:ext cx="1087975" cy="23384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32658" y="4092677"/>
              <a:ext cx="2886439" cy="830997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s-ES_tradnl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El valor de var1 (10) y var2 (5) se envían a la función F1, no la variable</a:t>
              </a:r>
            </a:p>
          </p:txBody>
        </p:sp>
        <p:cxnSp>
          <p:nvCxnSpPr>
            <p:cNvPr id="23" name="Straight Connector 5"/>
            <p:cNvCxnSpPr>
              <a:stCxn id="17" idx="0"/>
              <a:endCxn id="9" idx="0"/>
            </p:cNvCxnSpPr>
            <p:nvPr/>
          </p:nvCxnSpPr>
          <p:spPr>
            <a:xfrm rot="5400000" flipH="1" flipV="1">
              <a:off x="4948213" y="1664557"/>
              <a:ext cx="99545" cy="4955786"/>
            </a:xfrm>
            <a:prstGeom prst="bentConnector3">
              <a:avLst>
                <a:gd name="adj1" fmla="val 329645"/>
              </a:avLst>
            </a:prstGeom>
            <a:ln w="12700" cap="rnd">
              <a:solidFill>
                <a:schemeClr val="accent2">
                  <a:lumMod val="75000"/>
                </a:schemeClr>
              </a:solidFill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1597725" y="2271905"/>
            <a:ext cx="7334605" cy="1564305"/>
            <a:chOff x="1597725" y="2271905"/>
            <a:chExt cx="7334605" cy="1564305"/>
          </a:xfrm>
        </p:grpSpPr>
        <p:sp>
          <p:nvSpPr>
            <p:cNvPr id="15" name="Rounded Rectangle 14"/>
            <p:cNvSpPr/>
            <p:nvPr/>
          </p:nvSpPr>
          <p:spPr>
            <a:xfrm>
              <a:off x="1597725" y="2930787"/>
              <a:ext cx="1154576" cy="221304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13416" y="2758992"/>
              <a:ext cx="2918914" cy="1077218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s-ES_tradnl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A la variable var1 de F1 se le asigna el valor 5, mientras que a la variable var2 de F1 se le asigna el valor 10.</a:t>
              </a:r>
            </a:p>
          </p:txBody>
        </p:sp>
        <p:cxnSp>
          <p:nvCxnSpPr>
            <p:cNvPr id="19" name="Straight Connector 5"/>
            <p:cNvCxnSpPr>
              <a:stCxn id="15" idx="0"/>
              <a:endCxn id="12" idx="0"/>
            </p:cNvCxnSpPr>
            <p:nvPr/>
          </p:nvCxnSpPr>
          <p:spPr>
            <a:xfrm rot="5400000" flipH="1" flipV="1">
              <a:off x="4738046" y="195960"/>
              <a:ext cx="171795" cy="5297860"/>
            </a:xfrm>
            <a:prstGeom prst="bentConnector3">
              <a:avLst>
                <a:gd name="adj1" fmla="val 233066"/>
              </a:avLst>
            </a:prstGeom>
            <a:ln w="12700" cap="rnd">
              <a:solidFill>
                <a:schemeClr val="accent2">
                  <a:lumMod val="75000"/>
                </a:schemeClr>
              </a:solidFill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 descr="danger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9007" y="2271905"/>
              <a:ext cx="438461" cy="438461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1685925" y="1670050"/>
            <a:ext cx="71276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lang="en-US" sz="1800" dirty="0">
                <a:latin typeface="Calibri"/>
                <a:cs typeface="Calibri"/>
              </a:rPr>
              <a:t>Se </a:t>
            </a:r>
            <a:r>
              <a:rPr lang="en-US" sz="1800" dirty="0" err="1">
                <a:latin typeface="Calibri"/>
                <a:cs typeface="Calibri"/>
              </a:rPr>
              <a:t>denomina</a:t>
            </a:r>
            <a:r>
              <a:rPr lang="en-US" sz="1800" dirty="0">
                <a:latin typeface="Calibri"/>
                <a:cs typeface="Calibri"/>
              </a:rPr>
              <a:t> a la forma </a:t>
            </a:r>
            <a:r>
              <a:rPr lang="en-US" sz="1800" dirty="0" err="1">
                <a:latin typeface="Calibri"/>
                <a:cs typeface="Calibri"/>
              </a:rPr>
              <a:t>por</a:t>
            </a:r>
            <a:r>
              <a:rPr lang="en-US" sz="1800" dirty="0">
                <a:latin typeface="Calibri"/>
                <a:cs typeface="Calibri"/>
              </a:rPr>
              <a:t> </a:t>
            </a:r>
            <a:r>
              <a:rPr lang="en-US" sz="1800" dirty="0" err="1">
                <a:latin typeface="Calibri"/>
                <a:cs typeface="Calibri"/>
              </a:rPr>
              <a:t>defecto</a:t>
            </a:r>
            <a:r>
              <a:rPr lang="en-US" sz="1800" dirty="0">
                <a:latin typeface="Calibri"/>
                <a:cs typeface="Calibri"/>
              </a:rPr>
              <a:t> </a:t>
            </a:r>
            <a:r>
              <a:rPr lang="en-US" sz="1800" dirty="0" err="1">
                <a:latin typeface="Calibri"/>
                <a:cs typeface="Calibri"/>
              </a:rPr>
              <a:t>en</a:t>
            </a:r>
            <a:r>
              <a:rPr lang="en-US" sz="1800" dirty="0">
                <a:latin typeface="Calibri"/>
                <a:cs typeface="Calibri"/>
              </a:rPr>
              <a:t> que un valor </a:t>
            </a:r>
            <a:r>
              <a:rPr lang="en-US" sz="1800" dirty="0" err="1">
                <a:latin typeface="Calibri"/>
                <a:cs typeface="Calibri"/>
              </a:rPr>
              <a:t>es</a:t>
            </a:r>
            <a:r>
              <a:rPr lang="en-US" sz="1800" dirty="0">
                <a:latin typeface="Calibri"/>
                <a:cs typeface="Calibri"/>
              </a:rPr>
              <a:t> </a:t>
            </a:r>
            <a:r>
              <a:rPr lang="en-US" sz="1800" dirty="0" err="1">
                <a:latin typeface="Calibri"/>
                <a:cs typeface="Calibri"/>
              </a:rPr>
              <a:t>traspasado</a:t>
            </a:r>
            <a:r>
              <a:rPr lang="en-US" sz="1800" dirty="0">
                <a:latin typeface="Calibri"/>
                <a:cs typeface="Calibri"/>
              </a:rPr>
              <a:t> del </a:t>
            </a:r>
            <a:r>
              <a:rPr lang="en-US" sz="1800" dirty="0" err="1">
                <a:latin typeface="Calibri"/>
                <a:cs typeface="Calibri"/>
              </a:rPr>
              <a:t>código</a:t>
            </a:r>
            <a:r>
              <a:rPr lang="en-US" sz="1800" dirty="0">
                <a:latin typeface="Calibri"/>
                <a:cs typeface="Calibri"/>
              </a:rPr>
              <a:t> principal o </a:t>
            </a:r>
            <a:r>
              <a:rPr lang="en-US" sz="1800" dirty="0" err="1">
                <a:latin typeface="Calibri"/>
                <a:cs typeface="Calibri"/>
              </a:rPr>
              <a:t>función</a:t>
            </a:r>
            <a:r>
              <a:rPr lang="en-US" sz="1800" dirty="0">
                <a:latin typeface="Calibri"/>
                <a:cs typeface="Calibri"/>
              </a:rPr>
              <a:t> a </a:t>
            </a:r>
            <a:r>
              <a:rPr lang="en-US" sz="1800" dirty="0" err="1">
                <a:latin typeface="Calibri"/>
                <a:cs typeface="Calibri"/>
              </a:rPr>
              <a:t>otra</a:t>
            </a:r>
            <a:r>
              <a:rPr lang="en-US" sz="1800" dirty="0">
                <a:latin typeface="Calibri"/>
                <a:cs typeface="Calibri"/>
              </a:rPr>
              <a:t> </a:t>
            </a:r>
            <a:r>
              <a:rPr lang="en-US" sz="1800" dirty="0" err="1">
                <a:latin typeface="Calibri"/>
                <a:cs typeface="Calibri"/>
              </a:rPr>
              <a:t>función</a:t>
            </a:r>
            <a:r>
              <a:rPr lang="en-US" sz="1800" dirty="0">
                <a:latin typeface="Calibri"/>
                <a:cs typeface="Calibri"/>
              </a:rPr>
              <a:t>. </a:t>
            </a:r>
          </a:p>
          <a:p>
            <a:pPr marL="0" indent="0"/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0700" y="5284448"/>
            <a:ext cx="5716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800" dirty="0">
                <a:solidFill>
                  <a:schemeClr val="tx1"/>
                </a:solidFill>
                <a:latin typeface="+mn-lt"/>
                <a:cs typeface="Gill Sans"/>
              </a:rPr>
              <a:t>Como se puede observar, se traspasan los valores de las variables </a:t>
            </a:r>
            <a:r>
              <a:rPr lang="es-ES_tradnl" sz="1800" b="1" dirty="0">
                <a:solidFill>
                  <a:srgbClr val="FF0000"/>
                </a:solidFill>
                <a:latin typeface="+mn-lt"/>
                <a:cs typeface="Gill Sans"/>
              </a:rPr>
              <a:t>NO las variables en sí.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68AFD4E-FC8D-F04D-B3C7-42F7027CFF4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044E01A-44C3-6A40-9C57-CCB6B5D0B6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/>
              <a:t>Traspaso por valor</a:t>
            </a:r>
          </a:p>
        </p:txBody>
      </p:sp>
      <p:pic>
        <p:nvPicPr>
          <p:cNvPr id="14" name="Picture 5" descr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952" y="1661819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pic>
        <p:nvPicPr>
          <p:cNvPr id="33" name="Picture 5" descr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952" y="5233231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pic>
        <p:nvPicPr>
          <p:cNvPr id="39" name="Picture 38" descr="dang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238" y="3586380"/>
            <a:ext cx="438461" cy="43846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10698" y="2894433"/>
            <a:ext cx="5106503" cy="1815882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spAutoFit/>
          </a:bodyPr>
          <a:lstStyle/>
          <a:p>
            <a:pPr marL="0" lvl="0" indent="0"/>
            <a:r>
              <a:rPr lang="es-ES_tradnl" sz="1400" dirty="0">
                <a:solidFill>
                  <a:srgbClr val="FF0000"/>
                </a:solidFill>
                <a:latin typeface="Menlo Regular"/>
                <a:cs typeface="Menlo Regular"/>
              </a:rPr>
              <a:t>d</a:t>
            </a:r>
            <a:r>
              <a:rPr lang="en-US" sz="1400" dirty="0" err="1">
                <a:solidFill>
                  <a:srgbClr val="FF0000"/>
                </a:solidFill>
                <a:latin typeface="Menlo Regular"/>
                <a:cs typeface="Menlo Regular"/>
              </a:rPr>
              <a:t>ef</a:t>
            </a:r>
            <a:r>
              <a:rPr lang="en-US" sz="1400" dirty="0">
                <a:solidFill>
                  <a:srgbClr val="FF0000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F1(var1, var2):</a:t>
            </a:r>
          </a:p>
          <a:p>
            <a:pPr marL="0" lvl="0" indent="0"/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	var1 = var2/var1</a:t>
            </a:r>
          </a:p>
          <a:p>
            <a:pPr marL="0" lvl="0" indent="0"/>
            <a:r>
              <a:rPr lang="en-US" sz="1400" dirty="0">
                <a:solidFill>
                  <a:srgbClr val="FF9900"/>
                </a:solidFill>
                <a:latin typeface="Menlo Regular"/>
                <a:cs typeface="Menlo Regular"/>
              </a:rPr>
              <a:t>	</a:t>
            </a:r>
            <a:r>
              <a:rPr lang="en-US" sz="1400" dirty="0">
                <a:solidFill>
                  <a:srgbClr val="FF0000"/>
                </a:solidFill>
                <a:latin typeface="Menlo Regular"/>
                <a:cs typeface="Menlo Regular"/>
              </a:rPr>
              <a:t>return</a:t>
            </a:r>
            <a:r>
              <a:rPr lang="en-US" sz="1400" dirty="0">
                <a:solidFill>
                  <a:srgbClr val="FF9900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(var1)</a:t>
            </a:r>
          </a:p>
          <a:p>
            <a:pPr marL="0" lvl="0" indent="0"/>
            <a:endParaRPr lang="en-US" sz="1400" dirty="0">
              <a:solidFill>
                <a:srgbClr val="257CF2"/>
              </a:solidFill>
              <a:latin typeface="Menlo Regular"/>
              <a:cs typeface="Menlo Regular"/>
            </a:endParaRPr>
          </a:p>
          <a:p>
            <a:pPr marL="0" lvl="0" indent="0"/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var1 = 10</a:t>
            </a:r>
          </a:p>
          <a:p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var2 = 5</a:t>
            </a:r>
          </a:p>
          <a:p>
            <a:pPr marL="0" lvl="0" indent="0"/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var2 = F1(var1, var2)</a:t>
            </a:r>
          </a:p>
          <a:p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print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"var1 </a:t>
            </a:r>
            <a:r>
              <a:rPr lang="en-US" sz="1400" dirty="0" err="1">
                <a:solidFill>
                  <a:srgbClr val="E800EB"/>
                </a:solidFill>
                <a:latin typeface="Menlo Regular"/>
                <a:cs typeface="Menlo Regular"/>
              </a:rPr>
              <a:t>es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 "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, var1, 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" y var2 </a:t>
            </a:r>
            <a:r>
              <a:rPr lang="en-US" sz="1400" dirty="0" err="1">
                <a:solidFill>
                  <a:srgbClr val="E800EB"/>
                </a:solidFill>
                <a:latin typeface="Menlo Regular"/>
                <a:cs typeface="Menlo Regular"/>
              </a:rPr>
              <a:t>es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 "</a:t>
            </a:r>
            <a:r>
              <a:rPr lang="en-US" sz="1400" dirty="0">
                <a:latin typeface="Menlo Regular"/>
                <a:cs typeface="Menlo Regular"/>
              </a:rPr>
              <a:t>,</a:t>
            </a:r>
            <a:r>
              <a:rPr lang="en-US" sz="1400" dirty="0">
                <a:solidFill>
                  <a:srgbClr val="FF0000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var2 )</a:t>
            </a:r>
          </a:p>
        </p:txBody>
      </p:sp>
    </p:spTree>
    <p:extLst>
      <p:ext uri="{BB962C8B-B14F-4D97-AF65-F5344CB8AC3E}">
        <p14:creationId xmlns:p14="http://schemas.microsoft.com/office/powerpoint/2010/main" val="815124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5FD7CB8-E3F9-3B40-91AE-C746452AED8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41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3FC3C40-5DDC-3F4B-99CC-5D4A90A32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827088" y="1557338"/>
            <a:ext cx="3878263" cy="2541587"/>
          </a:xfrm>
          <a:prstGeom prst="rect">
            <a:avLst/>
          </a:prstGeom>
        </p:spPr>
        <p:txBody>
          <a:bodyPr wrap="none"/>
          <a:lstStyle/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Estructuras de control</a:t>
            </a:r>
          </a:p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Listas</a:t>
            </a:r>
          </a:p>
          <a:p>
            <a:pPr>
              <a:defRPr sz="2000"/>
            </a:pPr>
            <a:r>
              <a:rPr lang="es-ES_tradnl" dirty="0">
                <a:solidFill>
                  <a:srgbClr val="BFBFBF"/>
                </a:solidFill>
              </a:rPr>
              <a:t>Funciones integradas</a:t>
            </a:r>
          </a:p>
          <a:p>
            <a:pPr>
              <a:defRPr sz="2000"/>
            </a:pPr>
            <a:r>
              <a:rPr lang="es-ES_tradnl" dirty="0"/>
              <a:t>Funciones</a:t>
            </a:r>
          </a:p>
          <a:p>
            <a:pPr lvl="1">
              <a:defRPr sz="2000"/>
            </a:pPr>
            <a:endParaRPr lang="es-ES_tradnl" dirty="0"/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A7662AD9-286E-5F4F-924A-D1F0EA1F92B0}"/>
              </a:ext>
            </a:extLst>
          </p:cNvPr>
          <p:cNvSpPr txBox="1"/>
          <p:nvPr/>
        </p:nvSpPr>
        <p:spPr>
          <a:xfrm>
            <a:off x="1800225" y="3130149"/>
            <a:ext cx="34110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Definición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Paso de parámetros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Scope de variables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Ejemplos y ejercicios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Manejo de excepciones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084373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BBD8B6-E7FC-5E4B-8A70-D5DE0859B65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42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33CD439-7E7A-5544-AD1D-FE7A484568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/>
              <a:t>Ejercicio</a:t>
            </a:r>
          </a:p>
        </p:txBody>
      </p:sp>
      <p:sp>
        <p:nvSpPr>
          <p:cNvPr id="27" name="Shape 241"/>
          <p:cNvSpPr txBox="1">
            <a:spLocks noGrp="1"/>
          </p:cNvSpPr>
          <p:nvPr>
            <p:ph type="body" idx="4294967295"/>
          </p:nvPr>
        </p:nvSpPr>
        <p:spPr>
          <a:xfrm>
            <a:off x="3463266" y="3090863"/>
            <a:ext cx="5165725" cy="1296987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 err="1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sz="1600" dirty="0">
                <a:solidFill>
                  <a:srgbClr val="FF9900"/>
                </a:solidFill>
                <a:latin typeface="Menlo Regular"/>
                <a:cs typeface="Menlo Regular"/>
              </a:rPr>
              <a:t> </a:t>
            </a:r>
            <a:r>
              <a:rPr lang="en-US" sz="1600" dirty="0" err="1">
                <a:latin typeface="Menlo Regular"/>
                <a:cs typeface="Menlo Regular"/>
              </a:rPr>
              <a:t>repetirTexto</a:t>
            </a:r>
            <a:r>
              <a:rPr lang="en-US" sz="1600" dirty="0">
                <a:latin typeface="Menlo Regular"/>
                <a:cs typeface="Menlo Regular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varTexto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varNum</a:t>
            </a:r>
            <a:r>
              <a:rPr lang="en-US" sz="1600" dirty="0">
                <a:latin typeface="Menlo Regular"/>
                <a:cs typeface="Menlo Regular"/>
              </a:rPr>
              <a:t>):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>
                <a:solidFill>
                  <a:srgbClr val="257CF2"/>
                </a:solidFill>
                <a:latin typeface="Menlo Regular"/>
                <a:cs typeface="Menlo Regular"/>
              </a:rPr>
              <a:t>     </a:t>
            </a:r>
            <a:r>
              <a:rPr lang="en-US" sz="1600" dirty="0">
                <a:solidFill>
                  <a:srgbClr val="1800FF"/>
                </a:solidFill>
                <a:latin typeface="Menlo Regular"/>
                <a:cs typeface="Menlo Regular"/>
              </a:rPr>
              <a:t>for</a:t>
            </a:r>
            <a:r>
              <a:rPr lang="en" sz="1600" dirty="0">
                <a:latin typeface="Menlo Regular"/>
                <a:cs typeface="Menlo Regular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i</a:t>
            </a:r>
            <a:r>
              <a:rPr lang="en" sz="1600" dirty="0">
                <a:latin typeface="Menlo Regular"/>
                <a:cs typeface="Menlo Regular"/>
              </a:rPr>
              <a:t> </a:t>
            </a:r>
            <a:r>
              <a:rPr lang="en-US" sz="1600" dirty="0">
                <a:solidFill>
                  <a:srgbClr val="1800FF"/>
                </a:solidFill>
                <a:latin typeface="Menlo Regular"/>
                <a:cs typeface="Menlo Regular"/>
              </a:rPr>
              <a:t>in</a:t>
            </a:r>
            <a:r>
              <a:rPr lang="en-US" sz="16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600" dirty="0">
                <a:solidFill>
                  <a:srgbClr val="1800FF"/>
                </a:solidFill>
                <a:latin typeface="Menlo Regular"/>
                <a:cs typeface="Menlo Regular"/>
              </a:rPr>
              <a:t>range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varNum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dirty="0">
                <a:solidFill>
                  <a:srgbClr val="257CF2"/>
                </a:solidFill>
                <a:latin typeface="Menlo Regular"/>
                <a:cs typeface="Menlo Regular"/>
              </a:rPr>
              <a:t>	</a:t>
            </a:r>
            <a:r>
              <a:rPr lang="en-US" sz="1600" dirty="0">
                <a:solidFill>
                  <a:srgbClr val="1800FF"/>
                </a:solidFill>
                <a:latin typeface="Menlo Regular"/>
                <a:cs typeface="Menlo Regular"/>
              </a:rPr>
              <a:t>print</a:t>
            </a:r>
            <a:r>
              <a:rPr lang="en-US" sz="16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varTexto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  <a:endParaRPr lang="en-US" sz="1600" dirty="0">
              <a:solidFill>
                <a:srgbClr val="257CF2"/>
              </a:solidFill>
              <a:latin typeface="Menlo Regular"/>
              <a:cs typeface="Menlo Regular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463266" y="1568831"/>
            <a:ext cx="45990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Cree una función que reciba un texto (</a:t>
            </a:r>
            <a:r>
              <a:rPr lang="es-E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varTexto</a:t>
            </a:r>
            <a:r>
              <a:rPr 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y un número (</a:t>
            </a:r>
            <a:r>
              <a:rPr lang="es-E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varNum</a:t>
            </a:r>
            <a:r>
              <a:rPr 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como parámetros y muestre por pantalla el texto un número </a:t>
            </a:r>
            <a:r>
              <a:rPr lang="es-E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varNum</a:t>
            </a:r>
            <a:r>
              <a:rPr 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veces. </a:t>
            </a:r>
          </a:p>
        </p:txBody>
      </p:sp>
      <p:pic>
        <p:nvPicPr>
          <p:cNvPr id="7" name="Shape 182" descr="stopwatc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8432" y="1473729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83"/>
          <p:cNvSpPr txBox="1"/>
          <p:nvPr/>
        </p:nvSpPr>
        <p:spPr>
          <a:xfrm>
            <a:off x="1456266" y="1568831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5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cxnSp>
        <p:nvCxnSpPr>
          <p:cNvPr id="9" name="Shape 187"/>
          <p:cNvCxnSpPr/>
          <p:nvPr/>
        </p:nvCxnSpPr>
        <p:spPr>
          <a:xfrm>
            <a:off x="1141629" y="2909036"/>
            <a:ext cx="7623526" cy="0"/>
          </a:xfrm>
          <a:prstGeom prst="straightConnector1">
            <a:avLst/>
          </a:prstGeom>
          <a:noFill/>
          <a:ln w="25400" cap="flat" cmpd="sng">
            <a:solidFill>
              <a:srgbClr val="BFBFBF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4000536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463727" y="1583646"/>
            <a:ext cx="521844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800" dirty="0">
                <a:solidFill>
                  <a:schemeClr val="tx1"/>
                </a:solidFill>
                <a:latin typeface="Calibri"/>
                <a:cs typeface="Calibri"/>
              </a:rPr>
              <a:t>¿Qué realizan las siguientes funciones?</a:t>
            </a: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7EF9CAF0-0F1B-084B-BC3D-B454D0E2870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028101-34DA-0844-B0B7-55E2AD94A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/>
              <a:t>Ejercicio</a:t>
            </a:r>
          </a:p>
        </p:txBody>
      </p:sp>
      <p:sp>
        <p:nvSpPr>
          <p:cNvPr id="27" name="Shape 241"/>
          <p:cNvSpPr txBox="1">
            <a:spLocks noGrp="1"/>
          </p:cNvSpPr>
          <p:nvPr>
            <p:ph type="body" idx="4294967295"/>
          </p:nvPr>
        </p:nvSpPr>
        <p:spPr>
          <a:xfrm>
            <a:off x="833120" y="2425700"/>
            <a:ext cx="3452813" cy="2479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 err="1">
                <a:solidFill>
                  <a:srgbClr val="1800FF"/>
                </a:solidFill>
                <a:latin typeface="Menlo Regular"/>
                <a:cs typeface="Menlo Regular"/>
              </a:rPr>
              <a:t>def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F1(var1, var2 , var3):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  <a:tabLst>
                <a:tab pos="354013" algn="l"/>
              </a:tabLst>
            </a:pPr>
            <a:r>
              <a:rPr lang="en-US" sz="1400" dirty="0">
                <a:latin typeface="Menlo Regular"/>
                <a:cs typeface="Menlo Regular"/>
              </a:rPr>
              <a:t>	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if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(var1&lt;var2):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  <a:tabLst>
                <a:tab pos="354013" algn="l"/>
              </a:tabLst>
            </a:pPr>
            <a:r>
              <a:rPr lang="en-US" sz="1400" dirty="0">
                <a:solidFill>
                  <a:srgbClr val="FF9900"/>
                </a:solidFill>
                <a:latin typeface="Menlo Regular"/>
                <a:cs typeface="Menlo Regular"/>
              </a:rPr>
              <a:t>		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var1=var2</a:t>
            </a:r>
            <a:endParaRPr lang="en-US" sz="1400" dirty="0">
              <a:latin typeface="Menlo Regular"/>
              <a:cs typeface="Menlo Regular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  <a:tabLst>
                <a:tab pos="354013" algn="l"/>
              </a:tabLst>
            </a:pPr>
            <a:r>
              <a:rPr lang="en-US" sz="1400" dirty="0">
                <a:latin typeface="Menlo Regular"/>
                <a:cs typeface="Menlo Regular"/>
              </a:rPr>
              <a:t>	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if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(var1&lt;var3):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  <a:tabLst>
                <a:tab pos="354013" algn="l"/>
              </a:tabLst>
            </a:pP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		var1=var3</a:t>
            </a:r>
            <a:endParaRPr lang="en-US" sz="1400" dirty="0">
              <a:solidFill>
                <a:srgbClr val="FF9900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  <a:tabLst>
                <a:tab pos="354013" algn="l"/>
              </a:tabLst>
            </a:pP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	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print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(var1)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  <a:tabLst>
                <a:tab pos="354013" algn="l"/>
              </a:tabLst>
            </a:pP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	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return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33120" y="4988708"/>
            <a:ext cx="7729984" cy="1015663"/>
            <a:chOff x="438640" y="5585265"/>
            <a:chExt cx="7729984" cy="1015663"/>
          </a:xfrm>
        </p:grpSpPr>
        <p:sp>
          <p:nvSpPr>
            <p:cNvPr id="6" name="CuadroTexto 2"/>
            <p:cNvSpPr txBox="1"/>
            <p:nvPr/>
          </p:nvSpPr>
          <p:spPr>
            <a:xfrm>
              <a:off x="438640" y="5597611"/>
              <a:ext cx="3452813" cy="707886"/>
            </a:xfrm>
            <a:prstGeom prst="rect">
              <a:avLst/>
            </a:prstGeom>
            <a:solidFill>
              <a:srgbClr val="E800EB"/>
            </a:solidFill>
          </p:spPr>
          <p:txBody>
            <a:bodyPr wrap="square" rtlCol="0">
              <a:spAutoFit/>
            </a:bodyPr>
            <a:lstStyle/>
            <a:p>
              <a:r>
                <a:rPr lang="es-ES" sz="2000" dirty="0">
                  <a:solidFill>
                    <a:schemeClr val="bg1"/>
                  </a:solidFill>
                  <a:latin typeface="Calibri"/>
                  <a:cs typeface="Calibri"/>
                </a:rPr>
                <a:t>Muestra el mayor de los 3 números</a:t>
              </a:r>
            </a:p>
          </p:txBody>
        </p:sp>
        <p:sp>
          <p:nvSpPr>
            <p:cNvPr id="7" name="CuadroTexto 2"/>
            <p:cNvSpPr txBox="1"/>
            <p:nvPr/>
          </p:nvSpPr>
          <p:spPr>
            <a:xfrm>
              <a:off x="4294796" y="5585265"/>
              <a:ext cx="3873828" cy="1015663"/>
            </a:xfrm>
            <a:prstGeom prst="rect">
              <a:avLst/>
            </a:prstGeom>
            <a:solidFill>
              <a:srgbClr val="E800EB"/>
            </a:solidFill>
          </p:spPr>
          <p:txBody>
            <a:bodyPr wrap="square" rtlCol="0">
              <a:spAutoFit/>
            </a:bodyPr>
            <a:lstStyle/>
            <a:p>
              <a:r>
                <a:rPr lang="es-ES" sz="2000" dirty="0">
                  <a:solidFill>
                    <a:schemeClr val="bg1"/>
                  </a:solidFill>
                  <a:latin typeface="Calibri"/>
                  <a:cs typeface="Calibri"/>
                </a:rPr>
                <a:t>retorna 1 si los números ingresados están ordenados de menor a mayor, 0 en caso contrario.</a:t>
              </a:r>
            </a:p>
          </p:txBody>
        </p:sp>
      </p:grpSp>
      <p:sp>
        <p:nvSpPr>
          <p:cNvPr id="9" name="Shape 241"/>
          <p:cNvSpPr txBox="1">
            <a:spLocks/>
          </p:cNvSpPr>
          <p:nvPr/>
        </p:nvSpPr>
        <p:spPr>
          <a:xfrm>
            <a:off x="4689276" y="2442367"/>
            <a:ext cx="3800104" cy="24744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</a:pPr>
            <a:r>
              <a:rPr lang="en-US" sz="1400" dirty="0" err="1">
                <a:solidFill>
                  <a:srgbClr val="1800FF"/>
                </a:solidFill>
                <a:latin typeface="Menlo Regular"/>
                <a:cs typeface="Menlo Regular"/>
              </a:rPr>
              <a:t>def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F2(var1, var2 , var3):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  <a:tabLst>
                <a:tab pos="354013" algn="l"/>
              </a:tabLst>
            </a:pP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	flag = 1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  <a:tabLst>
                <a:tab pos="354013" algn="l"/>
              </a:tabLst>
            </a:pPr>
            <a:r>
              <a:rPr lang="en-US" sz="1400" dirty="0">
                <a:latin typeface="Menlo Regular"/>
                <a:cs typeface="Menlo Regular"/>
              </a:rPr>
              <a:t>	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if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(var1&gt;var2):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  <a:tabLst>
                <a:tab pos="354013" algn="l"/>
              </a:tabLst>
            </a:pPr>
            <a:r>
              <a:rPr lang="en-US" sz="1400" dirty="0">
                <a:solidFill>
                  <a:srgbClr val="FF9900"/>
                </a:solidFill>
                <a:latin typeface="Menlo Regular"/>
                <a:cs typeface="Menlo Regular"/>
              </a:rPr>
              <a:t>		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flag = 0</a:t>
            </a:r>
            <a:endParaRPr lang="en-US" sz="1400" dirty="0"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Noto Sans Symbols"/>
              <a:buNone/>
              <a:tabLst>
                <a:tab pos="354013" algn="l"/>
              </a:tabLst>
            </a:pPr>
            <a:r>
              <a:rPr lang="en-US" sz="1400" dirty="0">
                <a:latin typeface="Menlo Regular"/>
                <a:cs typeface="Menlo Regular"/>
              </a:rPr>
              <a:t>	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else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: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  <a:tabLst>
                <a:tab pos="354013" algn="l"/>
              </a:tabLst>
            </a:pP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		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if</a:t>
            </a: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(var2&gt;var3):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  <a:tabLst>
                <a:tab pos="354013" algn="l"/>
              </a:tabLst>
            </a:pP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		    flag = 0</a:t>
            </a:r>
            <a:endParaRPr lang="en-US" sz="1400" dirty="0">
              <a:solidFill>
                <a:srgbClr val="FF9900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  <a:tabLst>
                <a:tab pos="354013" algn="l"/>
              </a:tabLst>
            </a:pPr>
            <a:r>
              <a:rPr lang="en-US" sz="1400" dirty="0">
                <a:solidFill>
                  <a:srgbClr val="257CF2"/>
                </a:solidFill>
                <a:latin typeface="Menlo Regular"/>
                <a:cs typeface="Menlo Regular"/>
              </a:rPr>
              <a:t>	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return</a:t>
            </a:r>
            <a:r>
              <a:rPr lang="en-US" sz="1400" dirty="0">
                <a:solidFill>
                  <a:srgbClr val="FF9900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flag</a:t>
            </a:r>
            <a:endParaRPr lang="en-US" sz="1400" dirty="0">
              <a:solidFill>
                <a:srgbClr val="257CF2"/>
              </a:solidFill>
              <a:latin typeface="Menlo Regular"/>
              <a:cs typeface="Menlo Regular"/>
            </a:endParaRPr>
          </a:p>
        </p:txBody>
      </p:sp>
      <p:pic>
        <p:nvPicPr>
          <p:cNvPr id="10" name="Shape 182" descr="stopwatc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8432" y="1473729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83"/>
          <p:cNvSpPr txBox="1"/>
          <p:nvPr/>
        </p:nvSpPr>
        <p:spPr>
          <a:xfrm>
            <a:off x="1456266" y="1568831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335759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1665288" y="4816363"/>
            <a:ext cx="4872937" cy="1662800"/>
            <a:chOff x="1871711" y="5035514"/>
            <a:chExt cx="4872937" cy="1662800"/>
          </a:xfrm>
        </p:grpSpPr>
        <p:sp>
          <p:nvSpPr>
            <p:cNvPr id="4" name="Rounded Rectangle 3"/>
            <p:cNvSpPr/>
            <p:nvPr/>
          </p:nvSpPr>
          <p:spPr>
            <a:xfrm>
              <a:off x="4781869" y="5035514"/>
              <a:ext cx="1962779" cy="262875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22561" y="5774984"/>
              <a:ext cx="3819720" cy="92333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s-ES_tradnl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Estas variables no han sido definidas en el código principal, por lo cual se produce un error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 rot="16200000" flipH="1">
              <a:off x="5636535" y="5415492"/>
              <a:ext cx="465121" cy="230914"/>
            </a:xfrm>
            <a:prstGeom prst="bentConnector3">
              <a:avLst>
                <a:gd name="adj1" fmla="val 50000"/>
              </a:avLst>
            </a:prstGeom>
            <a:ln w="12700" cap="rnd">
              <a:solidFill>
                <a:schemeClr val="accent2">
                  <a:lumMod val="75000"/>
                </a:schemeClr>
              </a:solidFill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 descr="danger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1711" y="5553662"/>
              <a:ext cx="438461" cy="438461"/>
            </a:xfrm>
            <a:prstGeom prst="rect">
              <a:avLst/>
            </a:prstGeom>
          </p:spPr>
        </p:pic>
      </p:grp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538BD00-A7E7-8544-BD88-9596132FE48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44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FFA53D8-B308-3349-9E9B-220D0FC45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pPr lvl="0"/>
            <a:r>
              <a:rPr lang="en-US" dirty="0" err="1"/>
              <a:t>Variables locales</a:t>
            </a:r>
            <a:endParaRPr lang="en-US" dirty="0"/>
          </a:p>
        </p:txBody>
      </p:sp>
      <p:sp>
        <p:nvSpPr>
          <p:cNvPr id="158" name="Shape 158"/>
          <p:cNvSpPr txBox="1">
            <a:spLocks noGrp="1"/>
          </p:cNvSpPr>
          <p:nvPr>
            <p:ph type="body" idx="4294967295"/>
          </p:nvPr>
        </p:nvSpPr>
        <p:spPr>
          <a:xfrm>
            <a:off x="1824154" y="1266825"/>
            <a:ext cx="7319846" cy="22939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1800" dirty="0" err="1">
                <a:cs typeface="Calibri"/>
              </a:rPr>
              <a:t>Cada</a:t>
            </a:r>
            <a:r>
              <a:rPr lang="en-US" sz="1800" dirty="0">
                <a:cs typeface="Calibri"/>
              </a:rPr>
              <a:t> </a:t>
            </a:r>
            <a:r>
              <a:rPr lang="en-US" sz="1800" dirty="0" err="1">
                <a:cs typeface="Calibri"/>
              </a:rPr>
              <a:t>función</a:t>
            </a:r>
            <a:r>
              <a:rPr lang="en-US" sz="1800" dirty="0">
                <a:cs typeface="Calibri"/>
              </a:rPr>
              <a:t> </a:t>
            </a:r>
            <a:r>
              <a:rPr lang="en-US" sz="1800" dirty="0" err="1">
                <a:cs typeface="Calibri"/>
              </a:rPr>
              <a:t>tiene</a:t>
            </a:r>
            <a:r>
              <a:rPr lang="en-US" sz="1800" dirty="0">
                <a:cs typeface="Calibri"/>
              </a:rPr>
              <a:t> </a:t>
            </a:r>
            <a:r>
              <a:rPr lang="en-US" sz="1800" dirty="0" err="1">
                <a:cs typeface="Calibri"/>
              </a:rPr>
              <a:t>sus</a:t>
            </a:r>
            <a:r>
              <a:rPr lang="en-US" sz="1800" dirty="0">
                <a:cs typeface="Calibri"/>
              </a:rPr>
              <a:t> </a:t>
            </a:r>
            <a:r>
              <a:rPr lang="en-US" sz="1800" dirty="0" err="1">
                <a:cs typeface="Calibri"/>
              </a:rPr>
              <a:t>propias</a:t>
            </a:r>
            <a:r>
              <a:rPr lang="en-US" sz="1800" dirty="0">
                <a:cs typeface="Calibri"/>
              </a:rPr>
              <a:t> variables (</a:t>
            </a:r>
            <a:r>
              <a:rPr lang="en-US" sz="1800" dirty="0">
                <a:solidFill>
                  <a:srgbClr val="0000FF"/>
                </a:solidFill>
                <a:cs typeface="Calibri"/>
              </a:rPr>
              <a:t>no las </a:t>
            </a:r>
            <a:r>
              <a:rPr lang="en-US" sz="1800" dirty="0" err="1">
                <a:solidFill>
                  <a:srgbClr val="0000FF"/>
                </a:solidFill>
                <a:cs typeface="Calibri"/>
              </a:rPr>
              <a:t>comparte</a:t>
            </a:r>
            <a:r>
              <a:rPr lang="en-US" sz="1800" dirty="0">
                <a:solidFill>
                  <a:srgbClr val="0000FF"/>
                </a:solidFill>
                <a:cs typeface="Calibri"/>
              </a:rPr>
              <a:t> con </a:t>
            </a:r>
            <a:r>
              <a:rPr lang="en-US" sz="1800" dirty="0" err="1">
                <a:solidFill>
                  <a:srgbClr val="0000FF"/>
                </a:solidFill>
                <a:cs typeface="Calibri"/>
              </a:rPr>
              <a:t>ninguna</a:t>
            </a:r>
            <a:r>
              <a:rPr lang="en-US" sz="1800" dirty="0">
                <a:solidFill>
                  <a:srgbClr val="0000FF"/>
                </a:solidFill>
                <a:cs typeface="Calibri"/>
              </a:rPr>
              <a:t> </a:t>
            </a:r>
            <a:r>
              <a:rPr lang="en-US" sz="1800" dirty="0" err="1">
                <a:solidFill>
                  <a:srgbClr val="0000FF"/>
                </a:solidFill>
                <a:cs typeface="Calibri"/>
              </a:rPr>
              <a:t>otra</a:t>
            </a:r>
            <a:r>
              <a:rPr lang="en-US" sz="1800" dirty="0">
                <a:solidFill>
                  <a:srgbClr val="0000FF"/>
                </a:solidFill>
                <a:cs typeface="Calibri"/>
              </a:rPr>
              <a:t> </a:t>
            </a:r>
            <a:r>
              <a:rPr lang="en-US" sz="1800" dirty="0" err="1">
                <a:solidFill>
                  <a:srgbClr val="0000FF"/>
                </a:solidFill>
                <a:cs typeface="Calibri"/>
              </a:rPr>
              <a:t>función</a:t>
            </a:r>
            <a:r>
              <a:rPr lang="en-US" sz="1800" dirty="0">
                <a:cs typeface="Calibri"/>
              </a:rPr>
              <a:t>). </a:t>
            </a:r>
          </a:p>
          <a:p>
            <a:pPr marL="0" indent="0">
              <a:buNone/>
            </a:pPr>
            <a:endParaRPr lang="en-US" sz="1800" dirty="0">
              <a:cs typeface="Calibri"/>
            </a:endParaRPr>
          </a:p>
          <a:p>
            <a:pPr marL="0" indent="0">
              <a:buNone/>
            </a:pPr>
            <a:r>
              <a:rPr lang="en-US" sz="1800" dirty="0">
                <a:cs typeface="Calibri"/>
              </a:rPr>
              <a:t>Los </a:t>
            </a:r>
            <a:r>
              <a:rPr lang="en-US" sz="1800" dirty="0" err="1">
                <a:cs typeface="Calibri"/>
              </a:rPr>
              <a:t>parámetros</a:t>
            </a:r>
            <a:r>
              <a:rPr lang="en-US" sz="1800" dirty="0">
                <a:cs typeface="Calibri"/>
              </a:rPr>
              <a:t> </a:t>
            </a:r>
            <a:r>
              <a:rPr lang="en-US" sz="1800" dirty="0" err="1">
                <a:cs typeface="Calibri"/>
              </a:rPr>
              <a:t>también</a:t>
            </a:r>
            <a:r>
              <a:rPr lang="en-US" sz="1800" dirty="0">
                <a:cs typeface="Calibri"/>
              </a:rPr>
              <a:t> son variables </a:t>
            </a:r>
            <a:r>
              <a:rPr lang="en-US" sz="1800" dirty="0" err="1">
                <a:cs typeface="Calibri"/>
              </a:rPr>
              <a:t>propias</a:t>
            </a:r>
            <a:r>
              <a:rPr lang="en-US" sz="1800" dirty="0">
                <a:cs typeface="Calibri"/>
              </a:rPr>
              <a:t> de la </a:t>
            </a:r>
            <a:r>
              <a:rPr lang="en-US" sz="1800" dirty="0" err="1">
                <a:cs typeface="Calibri"/>
              </a:rPr>
              <a:t>función</a:t>
            </a:r>
            <a:r>
              <a:rPr lang="en-US" sz="1800" dirty="0">
                <a:cs typeface="Calibri"/>
              </a:rPr>
              <a:t>.</a:t>
            </a:r>
          </a:p>
          <a:p>
            <a:pPr marL="0" indent="0">
              <a:buNone/>
            </a:pPr>
            <a:endParaRPr lang="en-US" sz="1800" dirty="0" err="1">
              <a:cs typeface="Calibri"/>
            </a:endParaRPr>
          </a:p>
          <a:p>
            <a:pPr marL="0" indent="0">
              <a:buNone/>
            </a:pPr>
            <a:r>
              <a:rPr lang="en-US" sz="1800" dirty="0" err="1">
                <a:cs typeface="Calibri"/>
              </a:rPr>
              <a:t>Por</a:t>
            </a:r>
            <a:r>
              <a:rPr lang="en-US" sz="1800" dirty="0">
                <a:cs typeface="Calibri"/>
              </a:rPr>
              <a:t> </a:t>
            </a:r>
            <a:r>
              <a:rPr lang="en-US" sz="1800" dirty="0" err="1">
                <a:cs typeface="Calibri"/>
              </a:rPr>
              <a:t>ejemplo</a:t>
            </a:r>
            <a:r>
              <a:rPr lang="en-US" sz="1800" dirty="0">
                <a:cs typeface="Calibri"/>
              </a:rPr>
              <a:t>, las 3 variables de la </a:t>
            </a:r>
            <a:r>
              <a:rPr lang="en-US" sz="1800" dirty="0" err="1">
                <a:cs typeface="Calibri"/>
              </a:rPr>
              <a:t>función</a:t>
            </a:r>
            <a:r>
              <a:rPr lang="en-US" sz="1800" dirty="0">
                <a:cs typeface="Calibri"/>
              </a:rPr>
              <a:t> F1, son </a:t>
            </a:r>
            <a:r>
              <a:rPr lang="en-US" sz="1800" dirty="0" err="1">
                <a:cs typeface="Calibri"/>
              </a:rPr>
              <a:t>distintas</a:t>
            </a:r>
            <a:r>
              <a:rPr lang="en-US" sz="1800" dirty="0">
                <a:cs typeface="Calibri"/>
              </a:rPr>
              <a:t> a las 3 variables </a:t>
            </a:r>
            <a:r>
              <a:rPr lang="en-US" sz="1800" dirty="0" err="1">
                <a:cs typeface="Calibri"/>
              </a:rPr>
              <a:t>existentes</a:t>
            </a:r>
            <a:r>
              <a:rPr lang="en-US" sz="1800" dirty="0">
                <a:cs typeface="Calibri"/>
              </a:rPr>
              <a:t> </a:t>
            </a:r>
            <a:r>
              <a:rPr lang="en-US" sz="1800" dirty="0" err="1">
                <a:cs typeface="Calibri"/>
              </a:rPr>
              <a:t>en</a:t>
            </a:r>
            <a:r>
              <a:rPr lang="en-US" sz="1800" dirty="0">
                <a:cs typeface="Calibri"/>
              </a:rPr>
              <a:t> </a:t>
            </a:r>
            <a:r>
              <a:rPr lang="en-US" sz="1800" dirty="0" err="1">
                <a:cs typeface="Calibri"/>
              </a:rPr>
              <a:t>algoritmo</a:t>
            </a:r>
            <a:r>
              <a:rPr lang="en-US" sz="1800" dirty="0">
                <a:cs typeface="Calibri"/>
              </a:rPr>
              <a:t>.</a:t>
            </a:r>
            <a:br>
              <a:rPr lang="en-US" sz="1800" dirty="0">
                <a:cs typeface="Calibri"/>
              </a:rPr>
            </a:br>
            <a:endParaRPr lang="en-US" sz="1800" dirty="0">
              <a:cs typeface="Calibri"/>
            </a:endParaRPr>
          </a:p>
          <a:p>
            <a:pPr marL="0" indent="0">
              <a:buNone/>
            </a:pPr>
            <a:endParaRPr lang="en-US" sz="1800" dirty="0">
              <a:solidFill>
                <a:srgbClr val="257CF2"/>
              </a:solidFill>
            </a:endParaRPr>
          </a:p>
        </p:txBody>
      </p:sp>
      <p:pic>
        <p:nvPicPr>
          <p:cNvPr id="7" name="Picture 5" descr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512" y="1296871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grpSp>
        <p:nvGrpSpPr>
          <p:cNvPr id="29" name="Group 28"/>
          <p:cNvGrpSpPr/>
          <p:nvPr/>
        </p:nvGrpSpPr>
        <p:grpSpPr>
          <a:xfrm>
            <a:off x="375010" y="3808565"/>
            <a:ext cx="8097129" cy="1323439"/>
            <a:chOff x="581433" y="4027716"/>
            <a:chExt cx="8097129" cy="1323439"/>
          </a:xfrm>
        </p:grpSpPr>
        <p:sp>
          <p:nvSpPr>
            <p:cNvPr id="2" name="Rectangle 1"/>
            <p:cNvSpPr/>
            <p:nvPr/>
          </p:nvSpPr>
          <p:spPr>
            <a:xfrm>
              <a:off x="1968491" y="4027716"/>
              <a:ext cx="6710071" cy="1323439"/>
            </a:xfrm>
            <a:prstGeom prst="rect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marL="0" lvl="0" indent="0">
                <a:buNone/>
              </a:pPr>
              <a:r>
                <a:rPr lang="en-US" sz="1600" dirty="0" err="1">
                  <a:solidFill>
                    <a:srgbClr val="FF0000"/>
                  </a:solidFill>
                  <a:latin typeface="Menlo Regular"/>
                  <a:cs typeface="Menlo Regular"/>
                </a:rPr>
                <a:t>def</a:t>
              </a:r>
              <a:r>
                <a:rPr lang="en-US" sz="1600" dirty="0">
                  <a:solidFill>
                    <a:srgbClr val="257CF2"/>
                  </a:solidFill>
                  <a:latin typeface="Menlo Regular"/>
                  <a:cs typeface="Menlo Regular"/>
                </a:rPr>
                <a:t> </a:t>
              </a:r>
              <a:r>
                <a:rPr lang="en-US" sz="1600" dirty="0">
                  <a:latin typeface="Menlo Regular"/>
                  <a:cs typeface="Menlo Regular"/>
                </a:rPr>
                <a:t>F1(</a:t>
              </a:r>
              <a:r>
                <a:rPr lang="en-US" sz="1600" dirty="0">
                  <a:solidFill>
                    <a:srgbClr val="FF9900"/>
                  </a:solidFill>
                  <a:latin typeface="Menlo Regular"/>
                  <a:cs typeface="Menlo Regular"/>
                </a:rPr>
                <a:t>var1</a:t>
              </a:r>
              <a:r>
                <a:rPr lang="en-US" sz="1600" dirty="0">
                  <a:latin typeface="Menlo Regular"/>
                  <a:cs typeface="Menlo Regular"/>
                </a:rPr>
                <a:t>, </a:t>
              </a:r>
              <a:r>
                <a:rPr lang="en-US" sz="1600" dirty="0">
                  <a:solidFill>
                    <a:srgbClr val="FF9900"/>
                  </a:solidFill>
                  <a:latin typeface="Menlo Regular"/>
                  <a:cs typeface="Menlo Regular"/>
                </a:rPr>
                <a:t>var2</a:t>
              </a:r>
              <a:r>
                <a:rPr lang="en-US" sz="1600" dirty="0">
                  <a:latin typeface="Menlo Regular"/>
                  <a:cs typeface="Menlo Regular"/>
                </a:rPr>
                <a:t> , </a:t>
              </a:r>
              <a:r>
                <a:rPr lang="en-US" sz="1600" dirty="0">
                  <a:solidFill>
                    <a:srgbClr val="FF9900"/>
                  </a:solidFill>
                  <a:latin typeface="Menlo Regular"/>
                  <a:cs typeface="Menlo Regular"/>
                </a:rPr>
                <a:t>var3</a:t>
              </a:r>
              <a:r>
                <a:rPr lang="en-US" sz="1600" dirty="0">
                  <a:latin typeface="Menlo Regular"/>
                  <a:cs typeface="Menlo Regular"/>
                </a:rPr>
                <a:t>):</a:t>
              </a:r>
            </a:p>
            <a:p>
              <a:pPr marL="0" lvl="0" indent="0">
                <a:buNone/>
              </a:pPr>
              <a:r>
                <a:rPr lang="en-US" sz="1600" dirty="0">
                  <a:latin typeface="Menlo Regular"/>
                  <a:cs typeface="Menlo Regular"/>
                </a:rPr>
                <a:t>	</a:t>
              </a:r>
              <a:r>
                <a:rPr lang="en-US" sz="1600" dirty="0">
                  <a:solidFill>
                    <a:srgbClr val="257CF2"/>
                  </a:solidFill>
                  <a:latin typeface="Menlo Regular"/>
                  <a:cs typeface="Menlo Regular"/>
                </a:rPr>
                <a:t>print</a:t>
              </a:r>
              <a:r>
                <a:rPr lang="en-US" sz="1600" dirty="0">
                  <a:solidFill>
                    <a:schemeClr val="tx1"/>
                  </a:solidFill>
                  <a:latin typeface="Menlo Regular"/>
                  <a:cs typeface="Menlo Regular"/>
                </a:rPr>
                <a:t>(</a:t>
              </a:r>
              <a:r>
                <a:rPr lang="en-US" sz="1600" dirty="0">
                  <a:solidFill>
                    <a:srgbClr val="257CF2"/>
                  </a:solidFill>
                  <a:latin typeface="Menlo Regular"/>
                  <a:cs typeface="Menlo Regular"/>
                </a:rPr>
                <a:t> </a:t>
              </a:r>
              <a:r>
                <a:rPr lang="en-US" sz="1600" dirty="0">
                  <a:solidFill>
                    <a:srgbClr val="E800EB"/>
                  </a:solidFill>
                  <a:latin typeface="Menlo Regular"/>
                  <a:cs typeface="Menlo Regular"/>
                </a:rPr>
                <a:t>"</a:t>
              </a:r>
              <a:r>
                <a:rPr lang="en-US" sz="1600" dirty="0" err="1">
                  <a:solidFill>
                    <a:srgbClr val="E800EB"/>
                  </a:solidFill>
                  <a:latin typeface="Menlo Regular"/>
                  <a:cs typeface="Menlo Regular"/>
                </a:rPr>
                <a:t>en</a:t>
              </a:r>
              <a:r>
                <a:rPr lang="en-US" sz="1600" dirty="0">
                  <a:solidFill>
                    <a:srgbClr val="E800EB"/>
                  </a:solidFill>
                  <a:latin typeface="Menlo Regular"/>
                  <a:cs typeface="Menlo Regular"/>
                </a:rPr>
                <a:t> la </a:t>
              </a:r>
              <a:r>
                <a:rPr lang="en-US" sz="1600" dirty="0" err="1">
                  <a:solidFill>
                    <a:srgbClr val="E800EB"/>
                  </a:solidFill>
                  <a:latin typeface="Menlo Regular"/>
                  <a:cs typeface="Menlo Regular"/>
                </a:rPr>
                <a:t>funcion"</a:t>
              </a:r>
              <a:r>
                <a:rPr lang="en-US" sz="1600" dirty="0">
                  <a:latin typeface="Menlo Regular"/>
                  <a:cs typeface="Menlo Regular"/>
                </a:rPr>
                <a:t>,</a:t>
              </a:r>
              <a:r>
                <a:rPr lang="en-US" sz="1600" dirty="0">
                  <a:solidFill>
                    <a:srgbClr val="257CF2"/>
                  </a:solidFill>
                  <a:latin typeface="Menlo Regular"/>
                  <a:cs typeface="Menlo Regular"/>
                </a:rPr>
                <a:t> </a:t>
              </a:r>
              <a:r>
                <a:rPr lang="en-US" sz="1600" dirty="0">
                  <a:solidFill>
                    <a:srgbClr val="FF9900"/>
                  </a:solidFill>
                  <a:latin typeface="Menlo Regular"/>
                  <a:cs typeface="Menlo Regular"/>
                </a:rPr>
                <a:t>var1</a:t>
              </a:r>
              <a:r>
                <a:rPr lang="en-US" sz="1600" dirty="0">
                  <a:latin typeface="Menlo Regular"/>
                  <a:cs typeface="Menlo Regular"/>
                </a:rPr>
                <a:t>+</a:t>
              </a:r>
              <a:r>
                <a:rPr lang="en-US" sz="1600" dirty="0">
                  <a:solidFill>
                    <a:srgbClr val="FF9900"/>
                  </a:solidFill>
                  <a:latin typeface="Menlo Regular"/>
                  <a:cs typeface="Menlo Regular"/>
                </a:rPr>
                <a:t>var2</a:t>
              </a:r>
              <a:r>
                <a:rPr lang="en-US" sz="1600" dirty="0">
                  <a:latin typeface="Menlo Regular"/>
                  <a:cs typeface="Menlo Regular"/>
                </a:rPr>
                <a:t> +</a:t>
              </a:r>
              <a:r>
                <a:rPr lang="en-US" sz="1600" dirty="0">
                  <a:solidFill>
                    <a:srgbClr val="FF9900"/>
                  </a:solidFill>
                  <a:latin typeface="Menlo Regular"/>
                  <a:cs typeface="Menlo Regular"/>
                </a:rPr>
                <a:t>var3</a:t>
              </a:r>
              <a:r>
                <a:rPr lang="en-US" sz="1600" dirty="0">
                  <a:solidFill>
                    <a:schemeClr val="tx1"/>
                  </a:solidFill>
                  <a:latin typeface="Menlo Regular"/>
                  <a:cs typeface="Menlo Regular"/>
                </a:rPr>
                <a:t> )</a:t>
              </a:r>
              <a:endParaRPr lang="en-US" sz="1600" dirty="0">
                <a:latin typeface="Menlo Regular"/>
                <a:cs typeface="Menlo Regular"/>
              </a:endParaRPr>
            </a:p>
            <a:p>
              <a:pPr marL="0" lvl="0" indent="0">
                <a:buNone/>
              </a:pPr>
              <a:endParaRPr lang="en-US" sz="1600" dirty="0">
                <a:solidFill>
                  <a:srgbClr val="257CF2"/>
                </a:solidFill>
                <a:latin typeface="Menlo Regular"/>
                <a:cs typeface="Menlo Regular"/>
              </a:endParaRPr>
            </a:p>
            <a:p>
              <a:pPr marL="0" lvl="0" indent="0">
                <a:buNone/>
              </a:pPr>
              <a:r>
                <a:rPr lang="en-US" sz="1600" dirty="0">
                  <a:latin typeface="Menlo Regular"/>
                  <a:cs typeface="Menlo Regular"/>
                </a:rPr>
                <a:t>F1(4,5,6)</a:t>
              </a:r>
            </a:p>
            <a:p>
              <a:pPr marL="0" lvl="0" indent="0">
                <a:buNone/>
              </a:pPr>
              <a:r>
                <a:rPr lang="en-US" sz="1600" dirty="0">
                  <a:solidFill>
                    <a:srgbClr val="257CF2"/>
                  </a:solidFill>
                  <a:latin typeface="Menlo Regular"/>
                  <a:cs typeface="Menlo Regular"/>
                </a:rPr>
                <a:t>print</a:t>
              </a:r>
              <a:r>
                <a:rPr lang="en-US" sz="1600" dirty="0">
                  <a:solidFill>
                    <a:schemeClr val="tx1"/>
                  </a:solidFill>
                  <a:latin typeface="Menlo Regular"/>
                  <a:cs typeface="Menlo Regular"/>
                </a:rPr>
                <a:t>(</a:t>
              </a:r>
              <a:r>
                <a:rPr lang="en-US" sz="1600" dirty="0">
                  <a:solidFill>
                    <a:srgbClr val="257CF2"/>
                  </a:solidFill>
                  <a:latin typeface="Menlo Regular"/>
                  <a:cs typeface="Menlo Regular"/>
                </a:rPr>
                <a:t> </a:t>
              </a:r>
              <a:r>
                <a:rPr lang="en-US" sz="1600" dirty="0">
                  <a:solidFill>
                    <a:srgbClr val="E800EB"/>
                  </a:solidFill>
                  <a:latin typeface="Menlo Regular"/>
                  <a:cs typeface="Menlo Regular"/>
                </a:rPr>
                <a:t>"</a:t>
              </a:r>
              <a:r>
                <a:rPr lang="en-US" sz="1600" dirty="0" err="1">
                  <a:solidFill>
                    <a:srgbClr val="E800EB"/>
                  </a:solidFill>
                  <a:latin typeface="Menlo Regular"/>
                  <a:cs typeface="Menlo Regular"/>
                </a:rPr>
                <a:t>en</a:t>
              </a:r>
              <a:r>
                <a:rPr lang="en-US" sz="1600" dirty="0">
                  <a:solidFill>
                    <a:srgbClr val="E800EB"/>
                  </a:solidFill>
                  <a:latin typeface="Menlo Regular"/>
                  <a:cs typeface="Menlo Regular"/>
                </a:rPr>
                <a:t> </a:t>
              </a:r>
              <a:r>
                <a:rPr lang="en-US" sz="1600" dirty="0" err="1">
                  <a:solidFill>
                    <a:srgbClr val="E800EB"/>
                  </a:solidFill>
                  <a:latin typeface="Menlo Regular"/>
                  <a:cs typeface="Menlo Regular"/>
                </a:rPr>
                <a:t>algoritmo"</a:t>
              </a:r>
              <a:r>
                <a:rPr lang="en-US" sz="1600" dirty="0">
                  <a:latin typeface="Menlo Regular"/>
                  <a:cs typeface="Menlo Regular"/>
                </a:rPr>
                <a:t>,</a:t>
              </a:r>
              <a:r>
                <a:rPr lang="en-US" sz="1600" dirty="0">
                  <a:solidFill>
                    <a:srgbClr val="FF0000"/>
                  </a:solidFill>
                  <a:latin typeface="Menlo Regular"/>
                  <a:cs typeface="Menlo Regular"/>
                </a:rPr>
                <a:t> </a:t>
              </a:r>
              <a:r>
                <a:rPr lang="en-US" sz="1600" dirty="0">
                  <a:solidFill>
                    <a:srgbClr val="FF9900"/>
                  </a:solidFill>
                  <a:latin typeface="Menlo Regular"/>
                  <a:cs typeface="Menlo Regular"/>
                </a:rPr>
                <a:t>var1</a:t>
              </a:r>
              <a:r>
                <a:rPr lang="en-US" sz="1600" dirty="0">
                  <a:latin typeface="Menlo Regular"/>
                  <a:cs typeface="Menlo Regular"/>
                </a:rPr>
                <a:t>+</a:t>
              </a:r>
              <a:r>
                <a:rPr lang="en-US" sz="1600" dirty="0">
                  <a:solidFill>
                    <a:srgbClr val="FF9900"/>
                  </a:solidFill>
                  <a:latin typeface="Menlo Regular"/>
                  <a:cs typeface="Menlo Regular"/>
                </a:rPr>
                <a:t>var2</a:t>
              </a:r>
              <a:r>
                <a:rPr lang="en-US" sz="1600" dirty="0">
                  <a:latin typeface="Menlo Regular"/>
                  <a:cs typeface="Menlo Regular"/>
                </a:rPr>
                <a:t> +</a:t>
              </a:r>
              <a:r>
                <a:rPr lang="en-US" sz="1600" dirty="0">
                  <a:solidFill>
                    <a:srgbClr val="FF9900"/>
                  </a:solidFill>
                  <a:latin typeface="Menlo Regular"/>
                  <a:cs typeface="Menlo Regular"/>
                </a:rPr>
                <a:t>var3</a:t>
              </a:r>
              <a:r>
                <a:rPr lang="en-US" sz="1600" dirty="0">
                  <a:solidFill>
                    <a:schemeClr val="tx1"/>
                  </a:solidFill>
                  <a:latin typeface="Menlo Regular"/>
                  <a:cs typeface="Menlo Regular"/>
                </a:rPr>
                <a:t>)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570067" y="4854107"/>
              <a:ext cx="460510" cy="176005"/>
              <a:chOff x="5892887" y="1839532"/>
              <a:chExt cx="460510" cy="283457"/>
            </a:xfrm>
          </p:grpSpPr>
          <p:sp>
            <p:nvSpPr>
              <p:cNvPr id="12" name="Pentagon 11"/>
              <p:cNvSpPr/>
              <p:nvPr/>
            </p:nvSpPr>
            <p:spPr>
              <a:xfrm>
                <a:off x="5892887" y="1839532"/>
                <a:ext cx="327831" cy="283456"/>
              </a:xfrm>
              <a:prstGeom prst="homePlate">
                <a:avLst>
                  <a:gd name="adj" fmla="val 37017"/>
                </a:avLst>
              </a:prstGeom>
              <a:pattFill prst="dkUpDiag">
                <a:fgClr>
                  <a:schemeClr val="accent2">
                    <a:lumMod val="75000"/>
                  </a:schemeClr>
                </a:fgClr>
                <a:bgClr>
                  <a:prstClr val="white"/>
                </a:bgClr>
              </a:patt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Chevron 12"/>
              <p:cNvSpPr/>
              <p:nvPr/>
            </p:nvSpPr>
            <p:spPr>
              <a:xfrm>
                <a:off x="6114254" y="1839533"/>
                <a:ext cx="239143" cy="283456"/>
              </a:xfrm>
              <a:prstGeom prst="chevron">
                <a:avLst>
                  <a:gd name="adj" fmla="val 34488"/>
                </a:avLst>
              </a:prstGeom>
              <a:solidFill>
                <a:schemeClr val="accent2">
                  <a:lumMod val="75000"/>
                </a:schemeClr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05492" y="4656994"/>
              <a:ext cx="1058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err="1">
                  <a:solidFill>
                    <a:schemeClr val="accent1">
                      <a:lumMod val="75000"/>
                    </a:schemeClr>
                  </a:solidFill>
                  <a:latin typeface="Candara"/>
                  <a:cs typeface="Candara"/>
                </a:rPr>
                <a:t>invocación</a:t>
              </a:r>
              <a:r>
                <a:rPr lang="en-US" sz="1400" b="1" i="1" dirty="0">
                  <a:solidFill>
                    <a:schemeClr val="accent1">
                      <a:lumMod val="75000"/>
                    </a:schemeClr>
                  </a:solidFill>
                  <a:latin typeface="Candara"/>
                  <a:cs typeface="Candara"/>
                </a:rPr>
                <a:t> o </a:t>
              </a:r>
              <a:r>
                <a:rPr lang="en-US" sz="1400" b="1" i="1" dirty="0" err="1">
                  <a:solidFill>
                    <a:schemeClr val="accent1">
                      <a:lumMod val="75000"/>
                    </a:schemeClr>
                  </a:solidFill>
                  <a:latin typeface="Candara"/>
                  <a:cs typeface="Candara"/>
                </a:rPr>
                <a:t>llamado</a:t>
              </a:r>
              <a:endParaRPr lang="en-US" sz="1400" b="1" i="1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endParaRPr>
            </a:p>
          </p:txBody>
        </p:sp>
        <p:pic>
          <p:nvPicPr>
            <p:cNvPr id="18" name="Picture 17" descr="brainstorm (1)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433" y="4204119"/>
              <a:ext cx="480116" cy="480116"/>
            </a:xfrm>
            <a:prstGeom prst="rect">
              <a:avLst/>
            </a:prstGeom>
          </p:spPr>
        </p:pic>
      </p:grpSp>
      <p:pic>
        <p:nvPicPr>
          <p:cNvPr id="22" name="Picture 5" descr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512" y="2115905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pic>
        <p:nvPicPr>
          <p:cNvPr id="32" name="Picture 31" descr="dang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50" y="2142958"/>
            <a:ext cx="438461" cy="43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5815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A3F3367-59F9-6C4F-A570-20EED8C595B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9D5B574-C1BE-7840-87CD-E645AC8F6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92" name="Shape 19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pPr lvl="0"/>
            <a:r>
              <a:rPr lang="es-ES_tradnl" dirty="0">
                <a:sym typeface="PT Sans"/>
              </a:rPr>
              <a:t>Ejercicio</a:t>
            </a:r>
            <a:endParaRPr lang="es-ES_tradnl" dirty="0"/>
          </a:p>
        </p:txBody>
      </p:sp>
      <p:sp>
        <p:nvSpPr>
          <p:cNvPr id="3" name="Rectangle 2"/>
          <p:cNvSpPr/>
          <p:nvPr/>
        </p:nvSpPr>
        <p:spPr>
          <a:xfrm>
            <a:off x="3300165" y="1564402"/>
            <a:ext cx="50965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¿Qué valores se muestran por pantalla?</a:t>
            </a:r>
          </a:p>
        </p:txBody>
      </p:sp>
      <p:sp>
        <p:nvSpPr>
          <p:cNvPr id="7" name="CuadroTexto 2"/>
          <p:cNvSpPr txBox="1"/>
          <p:nvPr/>
        </p:nvSpPr>
        <p:spPr>
          <a:xfrm>
            <a:off x="1750165" y="4774255"/>
            <a:ext cx="5511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tx1"/>
                </a:solidFill>
                <a:latin typeface="Calibri"/>
                <a:cs typeface="Calibri"/>
              </a:rPr>
              <a:t>El programa mostrará que </a:t>
            </a:r>
            <a:r>
              <a:rPr lang="es-ES" dirty="0">
                <a:solidFill>
                  <a:schemeClr val="tx1"/>
                </a:solidFill>
                <a:latin typeface="Calibri"/>
                <a:cs typeface="Calibri"/>
              </a:rPr>
              <a:t>var1</a:t>
            </a:r>
            <a:r>
              <a:rPr lang="es-ES" sz="2000" dirty="0">
                <a:solidFill>
                  <a:schemeClr val="tx1"/>
                </a:solidFill>
                <a:latin typeface="Calibri"/>
                <a:cs typeface="Calibri"/>
              </a:rPr>
              <a:t> es 10 y </a:t>
            </a:r>
            <a:r>
              <a:rPr lang="es-ES" dirty="0">
                <a:solidFill>
                  <a:schemeClr val="tx1"/>
                </a:solidFill>
                <a:latin typeface="Calibri"/>
                <a:cs typeface="Calibri"/>
              </a:rPr>
              <a:t>var2</a:t>
            </a:r>
            <a:r>
              <a:rPr lang="es-ES" sz="2000" dirty="0">
                <a:solidFill>
                  <a:schemeClr val="tx1"/>
                </a:solidFill>
                <a:latin typeface="Calibri"/>
                <a:cs typeface="Calibri"/>
              </a:rPr>
              <a:t> es 15.</a:t>
            </a:r>
          </a:p>
        </p:txBody>
      </p:sp>
      <p:pic>
        <p:nvPicPr>
          <p:cNvPr id="5" name="Shape 182" descr="stopwatc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8432" y="1473729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hape 183"/>
          <p:cNvSpPr txBox="1"/>
          <p:nvPr/>
        </p:nvSpPr>
        <p:spPr>
          <a:xfrm>
            <a:off x="1456266" y="1568831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5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sp>
        <p:nvSpPr>
          <p:cNvPr id="2" name="Rectangle 1"/>
          <p:cNvSpPr/>
          <p:nvPr/>
        </p:nvSpPr>
        <p:spPr>
          <a:xfrm>
            <a:off x="1878118" y="2355607"/>
            <a:ext cx="5972144" cy="2062103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spAutoFit/>
          </a:bodyPr>
          <a:lstStyle/>
          <a:p>
            <a:pPr marL="0" lvl="0" indent="0"/>
            <a:r>
              <a:rPr lang="es-ES_tradnl" sz="1600" dirty="0">
                <a:solidFill>
                  <a:srgbClr val="E800EB"/>
                </a:solidFill>
                <a:latin typeface="Menlo Regular"/>
                <a:cs typeface="Menlo Regular"/>
              </a:rPr>
              <a:t>d</a:t>
            </a:r>
            <a:r>
              <a:rPr lang="en-US" sz="1600" dirty="0" err="1">
                <a:solidFill>
                  <a:srgbClr val="E800EB"/>
                </a:solidFill>
                <a:latin typeface="Menlo Regular"/>
                <a:cs typeface="Menlo Regular"/>
              </a:rPr>
              <a:t>ef</a:t>
            </a:r>
            <a:r>
              <a:rPr lang="en-US" sz="1600" dirty="0">
                <a:solidFill>
                  <a:srgbClr val="E800EB"/>
                </a:solidFill>
                <a:latin typeface="Menlo Regular"/>
                <a:cs typeface="Menlo Regular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suma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varA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varB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):</a:t>
            </a:r>
          </a:p>
          <a:p>
            <a:pPr marL="0" lvl="0" indent="0"/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	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varA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 = 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varA+varB</a:t>
            </a:r>
            <a:endParaRPr lang="en-US" sz="1600" dirty="0">
              <a:solidFill>
                <a:schemeClr val="tx1"/>
              </a:solidFill>
              <a:latin typeface="Menlo Regular"/>
              <a:cs typeface="Menlo Regular"/>
            </a:endParaRPr>
          </a:p>
          <a:p>
            <a:pPr marL="0" lvl="0" indent="0"/>
            <a:r>
              <a:rPr lang="en-US" sz="1600" dirty="0">
                <a:solidFill>
                  <a:srgbClr val="FF9900"/>
                </a:solidFill>
                <a:latin typeface="Menlo Regular"/>
                <a:cs typeface="Menlo Regular"/>
              </a:rPr>
              <a:t>	</a:t>
            </a:r>
            <a:r>
              <a:rPr lang="en-US" sz="1600" dirty="0">
                <a:solidFill>
                  <a:srgbClr val="E800EB"/>
                </a:solidFill>
                <a:latin typeface="Menlo Regular"/>
                <a:cs typeface="Menlo Regular"/>
              </a:rPr>
              <a:t>return</a:t>
            </a:r>
            <a:r>
              <a:rPr lang="en-US" sz="1600" dirty="0">
                <a:solidFill>
                  <a:srgbClr val="FF9900"/>
                </a:solidFill>
                <a:latin typeface="Menlo Regular"/>
                <a:cs typeface="Menlo Regular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varA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</a:p>
          <a:p>
            <a:pPr marL="0" lvl="0" indent="0"/>
            <a:endParaRPr lang="en-US" sz="1600" dirty="0">
              <a:solidFill>
                <a:srgbClr val="257CF2"/>
              </a:solidFill>
              <a:latin typeface="Menlo Regular"/>
              <a:cs typeface="Menlo Regular"/>
            </a:endParaRPr>
          </a:p>
          <a:p>
            <a:pPr marL="0" lvl="0" indent="0"/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var1 = 10</a:t>
            </a:r>
          </a:p>
          <a:p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var2 = 5</a:t>
            </a:r>
          </a:p>
          <a:p>
            <a:pPr marL="0" lvl="0" indent="0"/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var2 = 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suma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(var1, var2)</a:t>
            </a:r>
          </a:p>
          <a:p>
            <a:r>
              <a:rPr lang="en-US" sz="1600" dirty="0">
                <a:solidFill>
                  <a:srgbClr val="257CF2"/>
                </a:solidFill>
                <a:latin typeface="Menlo Regular"/>
                <a:cs typeface="Menlo Regular"/>
              </a:rPr>
              <a:t>print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600" dirty="0">
                <a:solidFill>
                  <a:srgbClr val="E800EB"/>
                </a:solidFill>
                <a:latin typeface="Menlo Regular"/>
                <a:cs typeface="Menlo Regular"/>
              </a:rPr>
              <a:t>"var1 es "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, var1, </a:t>
            </a:r>
            <a:r>
              <a:rPr lang="en-US" sz="1600" dirty="0">
                <a:solidFill>
                  <a:srgbClr val="E800EB"/>
                </a:solidFill>
                <a:latin typeface="Menlo Regular"/>
                <a:cs typeface="Menlo Regular"/>
              </a:rPr>
              <a:t>" y var2 es "</a:t>
            </a:r>
            <a:r>
              <a:rPr lang="en-US" sz="1600" dirty="0">
                <a:latin typeface="Menlo Regular"/>
                <a:cs typeface="Menlo Regular"/>
              </a:rPr>
              <a:t>,</a:t>
            </a:r>
            <a:r>
              <a:rPr lang="en-US" sz="1600" dirty="0">
                <a:solidFill>
                  <a:srgbClr val="FF0000"/>
                </a:solidFill>
                <a:latin typeface="Menlo Regular"/>
                <a:cs typeface="Menlo Regular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var2 )</a:t>
            </a:r>
          </a:p>
        </p:txBody>
      </p:sp>
      <p:cxnSp>
        <p:nvCxnSpPr>
          <p:cNvPr id="8" name="Shape 187"/>
          <p:cNvCxnSpPr/>
          <p:nvPr/>
        </p:nvCxnSpPr>
        <p:spPr>
          <a:xfrm flipV="1">
            <a:off x="1851094" y="4668520"/>
            <a:ext cx="6012678" cy="13511"/>
          </a:xfrm>
          <a:prstGeom prst="straightConnector1">
            <a:avLst/>
          </a:prstGeom>
          <a:noFill/>
          <a:ln w="25400" cap="flat" cmpd="sng">
            <a:solidFill>
              <a:srgbClr val="BFBFBF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20567725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598824" y="2512639"/>
            <a:ext cx="2973032" cy="3293209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/>
            <a:r>
              <a:rPr lang="en-US" sz="1600" dirty="0" err="1">
                <a:solidFill>
                  <a:srgbClr val="FF9900"/>
                </a:solidFill>
                <a:latin typeface="Menlo Regular"/>
                <a:cs typeface="Menlo Regular"/>
              </a:rPr>
              <a:t>def</a:t>
            </a:r>
            <a:r>
              <a:rPr lang="en-US" sz="1600" dirty="0">
                <a:solidFill>
                  <a:srgbClr val="257CF2"/>
                </a:solidFill>
                <a:latin typeface="Menlo Regular"/>
                <a:cs typeface="Menlo Regular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cambios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(x, y)</a:t>
            </a:r>
          </a:p>
          <a:p>
            <a:r>
              <a:rPr lang="en-US" sz="1600" dirty="0">
                <a:solidFill>
                  <a:srgbClr val="FF0000"/>
                </a:solidFill>
                <a:latin typeface="Menlo Regular"/>
                <a:cs typeface="Menlo Regular"/>
              </a:rPr>
              <a:t>	3-&gt;</a:t>
            </a:r>
            <a:endParaRPr lang="en-US" sz="1600" dirty="0">
              <a:latin typeface="Menlo Regular"/>
              <a:cs typeface="Menlo Regular"/>
            </a:endParaRPr>
          </a:p>
          <a:p>
            <a:pPr marL="0" lvl="0" indent="0"/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	x = x+1</a:t>
            </a:r>
          </a:p>
          <a:p>
            <a:r>
              <a:rPr lang="en-US" sz="1600" dirty="0">
                <a:solidFill>
                  <a:srgbClr val="FF0000"/>
                </a:solidFill>
                <a:latin typeface="Menlo Regular"/>
                <a:cs typeface="Menlo Regular"/>
              </a:rPr>
              <a:t>	4-&gt;</a:t>
            </a:r>
            <a:endParaRPr lang="en-US" sz="1600" dirty="0">
              <a:latin typeface="Menlo Regular"/>
              <a:cs typeface="Menlo Regular"/>
            </a:endParaRPr>
          </a:p>
          <a:p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	y = 20</a:t>
            </a:r>
            <a:br>
              <a:rPr lang="en-US" sz="1600" dirty="0">
                <a:solidFill>
                  <a:srgbClr val="FF9900"/>
                </a:solidFill>
                <a:latin typeface="Menlo Regular"/>
                <a:cs typeface="Menlo Regular"/>
              </a:rPr>
            </a:br>
            <a:r>
              <a:rPr lang="en-US" sz="1600" dirty="0">
                <a:solidFill>
                  <a:srgbClr val="FF9900"/>
                </a:solidFill>
                <a:latin typeface="Menlo Regular"/>
                <a:cs typeface="Menlo Regular"/>
              </a:rPr>
              <a:t>	return 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y</a:t>
            </a:r>
          </a:p>
          <a:p>
            <a:pPr marL="0" lvl="0" indent="0"/>
            <a:endParaRPr lang="en-US" sz="1600" dirty="0">
              <a:solidFill>
                <a:srgbClr val="257CF2"/>
              </a:solidFill>
              <a:latin typeface="Menlo Regular"/>
              <a:cs typeface="Menlo Regular"/>
            </a:endParaRPr>
          </a:p>
          <a:p>
            <a:pPr marL="0" lvl="0" indent="0"/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a = 10</a:t>
            </a:r>
          </a:p>
          <a:p>
            <a:pPr marL="0" lvl="0" indent="0"/>
            <a:r>
              <a:rPr lang="en-US" sz="1600" dirty="0">
                <a:solidFill>
                  <a:srgbClr val="FF0000"/>
                </a:solidFill>
                <a:latin typeface="Menlo Regular"/>
                <a:cs typeface="Menlo Regular"/>
              </a:rPr>
              <a:t>1-&gt;</a:t>
            </a:r>
          </a:p>
          <a:p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b </a:t>
            </a:r>
            <a:r>
              <a:rPr lang="en-US" sz="1600" dirty="0">
                <a:latin typeface="Menlo Regular"/>
                <a:cs typeface="Menlo Regular"/>
              </a:rPr>
              <a:t>= 5</a:t>
            </a:r>
          </a:p>
          <a:p>
            <a:r>
              <a:rPr lang="en-US" sz="1600" dirty="0">
                <a:solidFill>
                  <a:srgbClr val="FF0000"/>
                </a:solidFill>
                <a:latin typeface="Menlo Regular"/>
                <a:cs typeface="Menlo Regular"/>
              </a:rPr>
              <a:t>2-&gt;</a:t>
            </a:r>
            <a:endParaRPr lang="en-US" sz="1600" dirty="0">
              <a:latin typeface="Menlo Regular"/>
              <a:cs typeface="Menlo Regular"/>
            </a:endParaRPr>
          </a:p>
          <a:p>
            <a:pPr marL="0" lvl="0" indent="0"/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b= </a:t>
            </a:r>
            <a:r>
              <a:rPr lang="en-US" sz="1600" dirty="0" err="1">
                <a:solidFill>
                  <a:schemeClr val="tx1"/>
                </a:solidFill>
                <a:latin typeface="Menlo Regular"/>
                <a:cs typeface="Menlo Regular"/>
              </a:rPr>
              <a:t>cambios</a:t>
            </a:r>
            <a:r>
              <a:rPr lang="en-US" sz="1600" dirty="0">
                <a:solidFill>
                  <a:schemeClr val="tx1"/>
                </a:solidFill>
                <a:latin typeface="Menlo Regular"/>
                <a:cs typeface="Menlo Regular"/>
              </a:rPr>
              <a:t>(b, a)</a:t>
            </a:r>
          </a:p>
          <a:p>
            <a:r>
              <a:rPr lang="en-US" sz="1600" dirty="0">
                <a:solidFill>
                  <a:srgbClr val="FF0000"/>
                </a:solidFill>
                <a:latin typeface="Menlo Regular"/>
                <a:cs typeface="Menlo Regular"/>
              </a:rPr>
              <a:t>5-&gt;</a:t>
            </a:r>
            <a:endParaRPr lang="en-US" sz="1600" dirty="0">
              <a:latin typeface="Menlo Regular"/>
              <a:cs typeface="Menlo Regular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81179"/>
              </p:ext>
            </p:extLst>
          </p:nvPr>
        </p:nvGraphicFramePr>
        <p:xfrm>
          <a:off x="3966695" y="4494384"/>
          <a:ext cx="3563860" cy="1484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27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27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27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27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39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>
                          <a:effectLst/>
                          <a:latin typeface="Menlo Regular"/>
                          <a:cs typeface="Menlo Regular"/>
                        </a:rPr>
                        <a:t>a</a:t>
                      </a:r>
                      <a:endParaRPr lang="en-US" sz="1600" b="0" i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 dirty="0">
                          <a:effectLst/>
                          <a:latin typeface="Menlo Regular"/>
                          <a:cs typeface="Menlo Regular"/>
                        </a:rPr>
                        <a:t>b</a:t>
                      </a:r>
                      <a:endParaRPr lang="en-US" sz="1600" b="0" i="0" dirty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 dirty="0">
                          <a:effectLst/>
                          <a:latin typeface="Menlo Regular"/>
                          <a:cs typeface="Menlo Regular"/>
                        </a:rPr>
                        <a:t>x</a:t>
                      </a:r>
                      <a:endParaRPr lang="en-US" sz="1600" b="0" i="0" dirty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 dirty="0">
                          <a:effectLst/>
                          <a:latin typeface="Menlo Regular"/>
                          <a:cs typeface="Menlo Regular"/>
                        </a:rPr>
                        <a:t>y</a:t>
                      </a:r>
                      <a:endParaRPr lang="en-US" sz="1600" b="0" i="0" dirty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9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>
                          <a:effectLst/>
                          <a:latin typeface="Menlo Regular"/>
                          <a:cs typeface="Menlo Regular"/>
                        </a:rPr>
                        <a:t>1</a:t>
                      </a:r>
                      <a:r>
                        <a:rPr lang="es-ES" sz="1600" b="0" baseline="0">
                          <a:effectLst/>
                          <a:latin typeface="Menlo Regular"/>
                          <a:cs typeface="Menlo Regular"/>
                        </a:rPr>
                        <a:t>-&gt;</a:t>
                      </a:r>
                      <a:endParaRPr lang="en-US" sz="1600" b="0" i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10 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 --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XX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XX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9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>
                          <a:effectLst/>
                          <a:latin typeface="Menlo Regular"/>
                          <a:cs typeface="Menlo Regular"/>
                        </a:rPr>
                        <a:t>2-&gt;</a:t>
                      </a:r>
                      <a:endParaRPr lang="en-US" sz="1600" b="0" i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 10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5 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XX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XX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9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>
                          <a:effectLst/>
                          <a:latin typeface="Menlo Regular"/>
                          <a:cs typeface="Menlo Regular"/>
                        </a:rPr>
                        <a:t>3-&gt;</a:t>
                      </a:r>
                      <a:endParaRPr lang="en-US" sz="1600" b="0" i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 XX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XX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 5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10 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9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>
                          <a:effectLst/>
                          <a:latin typeface="Menlo Regular"/>
                          <a:cs typeface="Menlo Regular"/>
                        </a:rPr>
                        <a:t>4-&gt;</a:t>
                      </a:r>
                      <a:endParaRPr lang="en-US" sz="1600" b="0" i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XX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XX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 6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10 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9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>
                          <a:effectLst/>
                          <a:latin typeface="Menlo Regular"/>
                          <a:cs typeface="Menlo Regular"/>
                        </a:rPr>
                        <a:t>5-&gt;</a:t>
                      </a:r>
                      <a:endParaRPr lang="en-US" sz="1600" b="0" i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 10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20 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XX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XX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C959C3E-C760-7645-B5A3-B6C5285EE0A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537FC9-76FB-0943-959B-2B139341B2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/>
              <a:t>Ejercicio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3967163" y="1516063"/>
            <a:ext cx="5176837" cy="3602037"/>
          </a:xfrm>
        </p:spPr>
        <p:txBody>
          <a:bodyPr/>
          <a:lstStyle/>
          <a:p>
            <a:pPr marL="148590" lvl="0" indent="0">
              <a:buNone/>
            </a:pPr>
            <a:r>
              <a:rPr lang="x-none" altLang="x-none" sz="1800" dirty="0">
                <a:solidFill>
                  <a:schemeClr val="tx1"/>
                </a:solidFill>
              </a:rPr>
              <a:t>Las flechas numeradas identifican instantes de tiempo de ejecución del siguiente código. Por ejemplo: 1-&gt; señaliza el instante inmediatamente después de ejecutar la instrucción </a:t>
            </a:r>
            <a:r>
              <a:rPr lang="en-US" altLang="x-none" sz="1800" dirty="0">
                <a:solidFill>
                  <a:schemeClr val="tx1"/>
                </a:solidFill>
              </a:rPr>
              <a:t>a</a:t>
            </a:r>
            <a:r>
              <a:rPr lang="x-none" altLang="x-none" sz="1800" dirty="0">
                <a:solidFill>
                  <a:schemeClr val="tx1"/>
                </a:solidFill>
              </a:rPr>
              <a:t>=</a:t>
            </a:r>
            <a:r>
              <a:rPr lang="en-US" altLang="x-none" sz="1800" dirty="0">
                <a:solidFill>
                  <a:schemeClr val="tx1"/>
                </a:solidFill>
              </a:rPr>
              <a:t>1</a:t>
            </a:r>
            <a:r>
              <a:rPr lang="x-none" altLang="x-none" sz="1800" dirty="0">
                <a:solidFill>
                  <a:schemeClr val="tx1"/>
                </a:solidFill>
              </a:rPr>
              <a:t>0. Completa la tabla con los valores de las variables en los instantes de tiempo señalados. </a:t>
            </a:r>
            <a:r>
              <a:rPr lang="en-US" altLang="x-none" sz="1800" dirty="0" err="1">
                <a:solidFill>
                  <a:schemeClr val="tx1"/>
                </a:solidFill>
              </a:rPr>
              <a:t>Ponga</a:t>
            </a:r>
            <a:r>
              <a:rPr lang="en-US" altLang="x-none" sz="1800" dirty="0">
                <a:solidFill>
                  <a:schemeClr val="tx1"/>
                </a:solidFill>
              </a:rPr>
              <a:t> XX </a:t>
            </a:r>
            <a:r>
              <a:rPr lang="en-US" altLang="x-none" sz="1800" dirty="0" err="1">
                <a:solidFill>
                  <a:schemeClr val="tx1"/>
                </a:solidFill>
              </a:rPr>
              <a:t>en</a:t>
            </a:r>
            <a:r>
              <a:rPr lang="en-US" altLang="x-none" sz="1800" dirty="0">
                <a:solidFill>
                  <a:schemeClr val="tx1"/>
                </a:solidFill>
              </a:rPr>
              <a:t> </a:t>
            </a:r>
            <a:r>
              <a:rPr lang="x-none" altLang="x-none" sz="1800" dirty="0">
                <a:solidFill>
                  <a:schemeClr val="tx1"/>
                </a:solidFill>
              </a:rPr>
              <a:t>los bloques en los que la variable está fuera de su ámbito</a:t>
            </a:r>
            <a:r>
              <a:rPr lang="en-US" altLang="x-none" sz="1800" dirty="0">
                <a:solidFill>
                  <a:schemeClr val="tx1"/>
                </a:solidFill>
              </a:rPr>
              <a:t> y -- </a:t>
            </a:r>
            <a:r>
              <a:rPr lang="en-US" altLang="x-none" sz="1800" dirty="0" err="1">
                <a:solidFill>
                  <a:schemeClr val="tx1"/>
                </a:solidFill>
              </a:rPr>
              <a:t>si</a:t>
            </a:r>
            <a:r>
              <a:rPr lang="en-US" altLang="x-none" sz="1800" dirty="0">
                <a:solidFill>
                  <a:schemeClr val="tx1"/>
                </a:solidFill>
              </a:rPr>
              <a:t> el valor de la variable no ha </a:t>
            </a:r>
            <a:r>
              <a:rPr lang="en-US" altLang="x-none" sz="1800" dirty="0" err="1">
                <a:solidFill>
                  <a:schemeClr val="tx1"/>
                </a:solidFill>
              </a:rPr>
              <a:t>sido</a:t>
            </a:r>
            <a:r>
              <a:rPr lang="en-US" altLang="x-none" sz="1800" dirty="0">
                <a:solidFill>
                  <a:schemeClr val="tx1"/>
                </a:solidFill>
              </a:rPr>
              <a:t> </a:t>
            </a:r>
            <a:r>
              <a:rPr lang="en-US" altLang="x-none" sz="1800" dirty="0" err="1">
                <a:solidFill>
                  <a:schemeClr val="tx1"/>
                </a:solidFill>
              </a:rPr>
              <a:t>inicializado</a:t>
            </a:r>
            <a:r>
              <a:rPr lang="en-US" altLang="x-none" sz="1800" dirty="0">
                <a:solidFill>
                  <a:schemeClr val="tx1"/>
                </a:solidFill>
              </a:rPr>
              <a:t>.</a:t>
            </a:r>
          </a:p>
          <a:p>
            <a:pPr marL="148590" indent="0">
              <a:buNone/>
            </a:pPr>
            <a:endParaRPr lang="en-US" sz="1800" dirty="0"/>
          </a:p>
        </p:txBody>
      </p:sp>
      <p:pic>
        <p:nvPicPr>
          <p:cNvPr id="8" name="Shape 182" descr="stopwatc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8432" y="1473729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183"/>
          <p:cNvSpPr txBox="1"/>
          <p:nvPr/>
        </p:nvSpPr>
        <p:spPr>
          <a:xfrm>
            <a:off x="1456266" y="1568831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809828"/>
              </p:ext>
            </p:extLst>
          </p:nvPr>
        </p:nvGraphicFramePr>
        <p:xfrm>
          <a:off x="3966695" y="4494384"/>
          <a:ext cx="3563860" cy="1592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27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27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27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27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39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>
                          <a:effectLst/>
                          <a:latin typeface="Menlo Regular"/>
                          <a:cs typeface="Menlo Regular"/>
                        </a:rPr>
                        <a:t>a</a:t>
                      </a:r>
                      <a:endParaRPr lang="en-US" sz="1600" b="0" i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 dirty="0">
                          <a:effectLst/>
                          <a:latin typeface="Menlo Regular"/>
                          <a:cs typeface="Menlo Regular"/>
                        </a:rPr>
                        <a:t>b</a:t>
                      </a:r>
                      <a:endParaRPr lang="en-US" sz="1600" b="0" i="0" dirty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 dirty="0">
                          <a:effectLst/>
                          <a:latin typeface="Menlo Regular"/>
                          <a:cs typeface="Menlo Regular"/>
                        </a:rPr>
                        <a:t>x</a:t>
                      </a:r>
                      <a:endParaRPr lang="en-US" sz="1600" b="0" i="0" dirty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 dirty="0">
                          <a:effectLst/>
                          <a:latin typeface="Menlo Regular"/>
                          <a:cs typeface="Menlo Regular"/>
                        </a:rPr>
                        <a:t>y</a:t>
                      </a:r>
                      <a:endParaRPr lang="en-US" sz="1600" b="0" i="0" dirty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9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>
                          <a:effectLst/>
                          <a:latin typeface="Menlo Regular"/>
                          <a:cs typeface="Menlo Regular"/>
                        </a:rPr>
                        <a:t>1</a:t>
                      </a:r>
                      <a:r>
                        <a:rPr lang="es-ES" sz="1600" b="0" baseline="0">
                          <a:effectLst/>
                          <a:latin typeface="Menlo Regular"/>
                          <a:cs typeface="Menlo Regular"/>
                        </a:rPr>
                        <a:t>-&gt;</a:t>
                      </a:r>
                      <a:endParaRPr lang="en-US" sz="1600" b="0" i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10 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 --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XX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XX </a:t>
                      </a:r>
                      <a:endParaRPr lang="en-US" sz="1600" i="0" dirty="0">
                        <a:effectLst/>
                        <a:latin typeface="Century Gothic"/>
                        <a:ea typeface="Calibri" charset="0"/>
                        <a:cs typeface="Century Gothic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9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>
                          <a:effectLst/>
                          <a:latin typeface="Menlo Regular"/>
                          <a:cs typeface="Menlo Regular"/>
                        </a:rPr>
                        <a:t>2-&gt;</a:t>
                      </a:r>
                      <a:endParaRPr lang="en-US" sz="1600" b="0" i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9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>
                          <a:effectLst/>
                          <a:latin typeface="Menlo Regular"/>
                          <a:cs typeface="Menlo Regular"/>
                        </a:rPr>
                        <a:t>3-&gt;</a:t>
                      </a:r>
                      <a:endParaRPr lang="en-US" sz="1600" b="0" i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9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>
                          <a:effectLst/>
                          <a:latin typeface="Menlo Regular"/>
                          <a:cs typeface="Menlo Regular"/>
                        </a:rPr>
                        <a:t>4-&gt;</a:t>
                      </a:r>
                      <a:endParaRPr lang="en-US" sz="1600" b="0" i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9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600" b="0">
                          <a:effectLst/>
                          <a:latin typeface="Menlo Regular"/>
                          <a:cs typeface="Menlo Regular"/>
                        </a:rPr>
                        <a:t>5-&gt;</a:t>
                      </a:r>
                      <a:endParaRPr lang="en-US" sz="1600" b="0" i="0">
                        <a:effectLst/>
                        <a:latin typeface="Menlo Regular"/>
                        <a:ea typeface="Calibri" charset="0"/>
                        <a:cs typeface="Menlo Regular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72944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164508-A43C-CF4F-889F-5953FEA1967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47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634A7C5-28DD-0B4A-8B68-1D7AEC6EB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Ejercicio</a:t>
            </a:r>
          </a:p>
        </p:txBody>
      </p:sp>
      <p:sp>
        <p:nvSpPr>
          <p:cNvPr id="6" name="Shape 184"/>
          <p:cNvSpPr/>
          <p:nvPr/>
        </p:nvSpPr>
        <p:spPr>
          <a:xfrm>
            <a:off x="1184674" y="2440899"/>
            <a:ext cx="3538506" cy="3332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Escriba una función en Python  que reciba dos arreglos, y en caso que ambos arreglos tengan la misma cantidad de dimensiones calcule la distancia entre los puntos. Caso contrario devuelva -1.</a:t>
            </a:r>
            <a:b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Hint: la biblioteca numpy tiene las funciones square, sum y sqrt</a:t>
            </a:r>
          </a:p>
        </p:txBody>
      </p:sp>
      <p:pic>
        <p:nvPicPr>
          <p:cNvPr id="16" name="Shape 182" descr="stopwatch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8432" y="1473729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hape 183"/>
          <p:cNvSpPr txBox="1"/>
          <p:nvPr/>
        </p:nvSpPr>
        <p:spPr>
          <a:xfrm>
            <a:off x="1456266" y="1568831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cxnSp>
        <p:nvCxnSpPr>
          <p:cNvPr id="18" name="Shape 187"/>
          <p:cNvCxnSpPr/>
          <p:nvPr/>
        </p:nvCxnSpPr>
        <p:spPr>
          <a:xfrm>
            <a:off x="1205468" y="2218149"/>
            <a:ext cx="7578609" cy="0"/>
          </a:xfrm>
          <a:prstGeom prst="straightConnector1">
            <a:avLst/>
          </a:prstGeom>
          <a:noFill/>
          <a:ln w="25400" cap="flat" cmpd="sng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9" name="Shape 185"/>
          <p:cNvCxnSpPr/>
          <p:nvPr/>
        </p:nvCxnSpPr>
        <p:spPr>
          <a:xfrm>
            <a:off x="4993026" y="2218149"/>
            <a:ext cx="0" cy="4218319"/>
          </a:xfrm>
          <a:prstGeom prst="straightConnector1">
            <a:avLst/>
          </a:prstGeom>
          <a:noFill/>
          <a:ln w="25400" cap="flat" cmpd="sng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" name="Rectángulo 10"/>
          <p:cNvSpPr/>
          <p:nvPr/>
        </p:nvSpPr>
        <p:spPr>
          <a:xfrm>
            <a:off x="5221358" y="2338056"/>
            <a:ext cx="2706033" cy="1708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s-CL" sz="1500" dirty="0">
                <a:latin typeface="Calibri" panose="020F0502020204030204" pitchFamily="34" charset="0"/>
                <a:cs typeface="Calibri" panose="020F0502020204030204" pitchFamily="34" charset="0"/>
              </a:rPr>
              <a:t>Ejemplo:</a:t>
            </a:r>
          </a:p>
          <a:p>
            <a:pPr lvl="0"/>
            <a:r>
              <a:rPr lang="es-CL" sz="1500" dirty="0">
                <a:latin typeface="Calibri" panose="020F0502020204030204" pitchFamily="34" charset="0"/>
                <a:cs typeface="Calibri" panose="020F0502020204030204" pitchFamily="34" charset="0"/>
              </a:rPr>
              <a:t>Para el código</a:t>
            </a:r>
          </a:p>
          <a:p>
            <a:r>
              <a:rPr lang="es-CL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P1 = numpy.array([0, 0])</a:t>
            </a:r>
          </a:p>
          <a:p>
            <a:r>
              <a:rPr lang="es-CL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P2 = numpy.array([1, 1])</a:t>
            </a:r>
            <a:br>
              <a:rPr lang="es-CL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CL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dist(P1,P2)</a:t>
            </a:r>
          </a:p>
          <a:p>
            <a:pPr lvl="0"/>
            <a:r>
              <a:rPr lang="es-CL" sz="1500" dirty="0">
                <a:latin typeface="Calibri" panose="020F0502020204030204" pitchFamily="34" charset="0"/>
                <a:cs typeface="Calibri" panose="020F0502020204030204" pitchFamily="34" charset="0"/>
              </a:rPr>
              <a:t>Debe mostrar</a:t>
            </a:r>
          </a:p>
          <a:p>
            <a:pPr lvl="0"/>
            <a:r>
              <a:rPr lang="es-CL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distancia es 1.4142</a:t>
            </a:r>
          </a:p>
        </p:txBody>
      </p:sp>
    </p:spTree>
    <p:extLst>
      <p:ext uri="{BB962C8B-B14F-4D97-AF65-F5344CB8AC3E}">
        <p14:creationId xmlns:p14="http://schemas.microsoft.com/office/powerpoint/2010/main" val="3674651760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31C337-BC51-1149-AF08-B90A0D5F584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48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19DD3E6-65D6-5C44-9AF0-EFB0FB4507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Ejercicio</a:t>
            </a:r>
          </a:p>
        </p:txBody>
      </p:sp>
      <p:pic>
        <p:nvPicPr>
          <p:cNvPr id="16" name="Shape 182" descr="stopwatch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8432" y="1473729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hape 183"/>
          <p:cNvSpPr txBox="1"/>
          <p:nvPr/>
        </p:nvSpPr>
        <p:spPr>
          <a:xfrm>
            <a:off x="1456266" y="1568831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5123210" y="2392810"/>
            <a:ext cx="3660868" cy="353943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Menlo Regular"/>
                <a:cs typeface="Menlo Regular"/>
              </a:rPr>
              <a:t>import</a:t>
            </a:r>
            <a:r>
              <a:rPr lang="en-US" sz="1600" dirty="0">
                <a:latin typeface="Menlo Regular"/>
                <a:cs typeface="Menlo Regular"/>
              </a:rPr>
              <a:t> </a:t>
            </a:r>
            <a:r>
              <a:rPr lang="en-US" sz="1600" dirty="0" err="1">
                <a:latin typeface="Menlo Regular"/>
                <a:cs typeface="Menlo Regular"/>
              </a:rPr>
              <a:t>numpy</a:t>
            </a:r>
            <a:endParaRPr lang="en-US" sz="1600" dirty="0">
              <a:latin typeface="Menlo Regular"/>
              <a:cs typeface="Menlo Regular"/>
            </a:endParaRPr>
          </a:p>
          <a:p>
            <a:r>
              <a:rPr lang="en-US" sz="1600" dirty="0">
                <a:solidFill>
                  <a:srgbClr val="0000FF"/>
                </a:solidFill>
                <a:latin typeface="Menlo Regular"/>
                <a:cs typeface="Menlo Regular"/>
              </a:rPr>
              <a:t>import</a:t>
            </a:r>
            <a:r>
              <a:rPr lang="en-US" sz="1600" dirty="0">
                <a:latin typeface="Menlo Regular"/>
                <a:cs typeface="Menlo Regular"/>
              </a:rPr>
              <a:t> math</a:t>
            </a:r>
          </a:p>
          <a:p>
            <a:endParaRPr lang="en-US" sz="1600" dirty="0">
              <a:latin typeface="Menlo Regular"/>
              <a:cs typeface="Menlo Regular"/>
            </a:endParaRPr>
          </a:p>
          <a:p>
            <a:r>
              <a:rPr lang="en-US" sz="1600" dirty="0" err="1">
                <a:solidFill>
                  <a:srgbClr val="0000FF"/>
                </a:solidFill>
                <a:latin typeface="Menlo Regular"/>
                <a:cs typeface="Menlo Regular"/>
              </a:rPr>
              <a:t>def</a:t>
            </a:r>
            <a:r>
              <a:rPr lang="en-US" sz="1600" dirty="0">
                <a:latin typeface="Menlo Regular"/>
                <a:cs typeface="Menlo Regular"/>
              </a:rPr>
              <a:t> </a:t>
            </a:r>
            <a:r>
              <a:rPr lang="en-US" sz="1600" dirty="0" err="1">
                <a:latin typeface="Menlo Regular"/>
                <a:cs typeface="Menlo Regular"/>
              </a:rPr>
              <a:t>dist</a:t>
            </a:r>
            <a:r>
              <a:rPr lang="en-US" sz="1600" dirty="0">
                <a:latin typeface="Menlo Regular"/>
                <a:cs typeface="Menlo Regular"/>
              </a:rPr>
              <a:t>(p1,p2): </a:t>
            </a:r>
          </a:p>
          <a:p>
            <a:r>
              <a:rPr lang="en-US" sz="1600" dirty="0">
                <a:latin typeface="Menlo Regular"/>
                <a:cs typeface="Menlo Regular"/>
              </a:rPr>
              <a:t>  </a:t>
            </a:r>
            <a:r>
              <a:rPr lang="en-US" sz="1600" dirty="0">
                <a:solidFill>
                  <a:srgbClr val="0000FF"/>
                </a:solidFill>
                <a:latin typeface="Menlo Regular"/>
                <a:cs typeface="Menlo Regular"/>
              </a:rPr>
              <a:t>if</a:t>
            </a:r>
            <a:r>
              <a:rPr lang="en-US" sz="1600" dirty="0">
                <a:latin typeface="Menlo Regular"/>
                <a:cs typeface="Menlo Regular"/>
              </a:rPr>
              <a:t> (</a:t>
            </a:r>
            <a:r>
              <a:rPr lang="en-US" sz="1600" dirty="0" err="1">
                <a:solidFill>
                  <a:srgbClr val="0000FF"/>
                </a:solidFill>
                <a:latin typeface="Menlo Regular"/>
                <a:cs typeface="Menlo Regular"/>
              </a:rPr>
              <a:t>len</a:t>
            </a:r>
            <a:r>
              <a:rPr lang="en-US" sz="1600" dirty="0">
                <a:latin typeface="Menlo Regular"/>
                <a:cs typeface="Menlo Regular"/>
              </a:rPr>
              <a:t>(p1)!=</a:t>
            </a:r>
            <a:r>
              <a:rPr lang="en-US" sz="1600" dirty="0" err="1">
                <a:solidFill>
                  <a:srgbClr val="0000FF"/>
                </a:solidFill>
                <a:latin typeface="Menlo Regular"/>
                <a:cs typeface="Menlo Regular"/>
              </a:rPr>
              <a:t>len</a:t>
            </a:r>
            <a:r>
              <a:rPr lang="en-US" sz="1600" dirty="0">
                <a:latin typeface="Menlo Regular"/>
                <a:cs typeface="Menlo Regular"/>
              </a:rPr>
              <a:t>(p2)):</a:t>
            </a:r>
          </a:p>
          <a:p>
            <a:r>
              <a:rPr lang="en-US" sz="1600" dirty="0">
                <a:latin typeface="Menlo Regular"/>
                <a:cs typeface="Menlo Regular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Menlo Regular"/>
                <a:cs typeface="Menlo Regular"/>
              </a:rPr>
              <a:t>return</a:t>
            </a:r>
            <a:r>
              <a:rPr lang="en-US" sz="1600" dirty="0">
                <a:latin typeface="Menlo Regular"/>
                <a:cs typeface="Menlo Regular"/>
              </a:rPr>
              <a:t>(-1)</a:t>
            </a:r>
          </a:p>
          <a:p>
            <a:r>
              <a:rPr lang="en-US" sz="1600" dirty="0">
                <a:latin typeface="Menlo Regular"/>
                <a:cs typeface="Menlo Regular"/>
              </a:rPr>
              <a:t>  temp=p1-p2   </a:t>
            </a:r>
          </a:p>
          <a:p>
            <a:r>
              <a:rPr lang="en-US" sz="1600" dirty="0">
                <a:latin typeface="Menlo Regular"/>
                <a:cs typeface="Menlo Regular"/>
              </a:rPr>
              <a:t>  temp=</a:t>
            </a:r>
            <a:r>
              <a:rPr lang="en-US" sz="1600" dirty="0" err="1">
                <a:solidFill>
                  <a:srgbClr val="0000FF"/>
                </a:solidFill>
                <a:latin typeface="Menlo Regular"/>
                <a:cs typeface="Menlo Regular"/>
              </a:rPr>
              <a:t>pow</a:t>
            </a:r>
            <a:r>
              <a:rPr lang="en-US" sz="1600" dirty="0">
                <a:latin typeface="Menlo Regular"/>
                <a:cs typeface="Menlo Regular"/>
              </a:rPr>
              <a:t>(temp,2)   </a:t>
            </a:r>
          </a:p>
          <a:p>
            <a:r>
              <a:rPr lang="en-US" sz="1600" dirty="0">
                <a:latin typeface="Menlo Regular"/>
                <a:cs typeface="Menlo Regular"/>
              </a:rPr>
              <a:t>  temp=</a:t>
            </a:r>
            <a:r>
              <a:rPr lang="en-US" sz="1600" dirty="0" err="1">
                <a:latin typeface="Menlo Regular"/>
                <a:cs typeface="Menlo Regular"/>
              </a:rPr>
              <a:t>numpy.</a:t>
            </a:r>
            <a:r>
              <a:rPr lang="en-US" sz="1600" dirty="0" err="1">
                <a:solidFill>
                  <a:srgbClr val="0000FF"/>
                </a:solidFill>
                <a:latin typeface="Menlo Regular"/>
                <a:cs typeface="Menlo Regular"/>
              </a:rPr>
              <a:t>sum</a:t>
            </a:r>
            <a:r>
              <a:rPr lang="en-US" sz="1600" dirty="0">
                <a:latin typeface="Menlo Regular"/>
                <a:cs typeface="Menlo Regular"/>
              </a:rPr>
              <a:t>(temp)    </a:t>
            </a:r>
          </a:p>
          <a:p>
            <a:r>
              <a:rPr lang="en-US" sz="1600" dirty="0">
                <a:latin typeface="Menlo Regular"/>
                <a:cs typeface="Menlo Regular"/>
              </a:rPr>
              <a:t>  </a:t>
            </a:r>
            <a:r>
              <a:rPr lang="en-US" sz="1600" dirty="0">
                <a:solidFill>
                  <a:srgbClr val="0000FF"/>
                </a:solidFill>
                <a:latin typeface="Menlo Regular"/>
                <a:cs typeface="Menlo Regular"/>
              </a:rPr>
              <a:t>return</a:t>
            </a:r>
            <a:r>
              <a:rPr lang="en-US" sz="1600" dirty="0">
                <a:latin typeface="Menlo Regular"/>
                <a:cs typeface="Menlo Regular"/>
              </a:rPr>
              <a:t>(</a:t>
            </a:r>
            <a:r>
              <a:rPr lang="en-US" sz="1600" dirty="0" err="1">
                <a:latin typeface="Menlo Regular"/>
                <a:cs typeface="Menlo Regular"/>
              </a:rPr>
              <a:t>math.</a:t>
            </a:r>
            <a:r>
              <a:rPr lang="en-US" sz="1600" dirty="0" err="1">
                <a:solidFill>
                  <a:srgbClr val="0000FF"/>
                </a:solidFill>
                <a:latin typeface="Menlo Regular"/>
                <a:cs typeface="Menlo Regular"/>
              </a:rPr>
              <a:t>sqrt</a:t>
            </a:r>
            <a:r>
              <a:rPr lang="en-US" sz="1600" dirty="0">
                <a:latin typeface="Menlo Regular"/>
                <a:cs typeface="Menlo Regular"/>
              </a:rPr>
              <a:t>(temp))</a:t>
            </a:r>
          </a:p>
          <a:p>
            <a:endParaRPr lang="en-US" sz="1600" dirty="0">
              <a:latin typeface="Menlo Regular"/>
              <a:cs typeface="Menlo Regular"/>
            </a:endParaRPr>
          </a:p>
          <a:p>
            <a:r>
              <a:rPr lang="en-US" sz="1600" dirty="0">
                <a:latin typeface="Menlo Regular"/>
                <a:cs typeface="Menlo Regular"/>
              </a:rPr>
              <a:t>P1 = </a:t>
            </a:r>
            <a:r>
              <a:rPr lang="en-US" sz="1600" dirty="0" err="1">
                <a:latin typeface="Menlo Regular"/>
                <a:cs typeface="Menlo Regular"/>
              </a:rPr>
              <a:t>numpy.array</a:t>
            </a:r>
            <a:r>
              <a:rPr lang="en-US" sz="1600" dirty="0">
                <a:latin typeface="Menlo Regular"/>
                <a:cs typeface="Menlo Regular"/>
              </a:rPr>
              <a:t>([0, 0])</a:t>
            </a:r>
          </a:p>
          <a:p>
            <a:r>
              <a:rPr lang="en-US" sz="1600" dirty="0">
                <a:latin typeface="Menlo Regular"/>
                <a:cs typeface="Menlo Regular"/>
              </a:rPr>
              <a:t>P2 = </a:t>
            </a:r>
            <a:r>
              <a:rPr lang="en-US" sz="1600" dirty="0" err="1">
                <a:latin typeface="Menlo Regular"/>
                <a:cs typeface="Menlo Regular"/>
              </a:rPr>
              <a:t>numpy.array</a:t>
            </a:r>
            <a:r>
              <a:rPr lang="en-US" sz="1600" dirty="0">
                <a:latin typeface="Menlo Regular"/>
                <a:cs typeface="Menlo Regular"/>
              </a:rPr>
              <a:t>([1, 1])</a:t>
            </a:r>
          </a:p>
          <a:p>
            <a:r>
              <a:rPr lang="en-US" sz="1600" dirty="0">
                <a:solidFill>
                  <a:srgbClr val="0000FF"/>
                </a:solidFill>
                <a:latin typeface="Menlo Regular"/>
                <a:cs typeface="Menlo Regular"/>
              </a:rPr>
              <a:t>print</a:t>
            </a:r>
            <a:r>
              <a:rPr lang="en-US" sz="1600" dirty="0">
                <a:latin typeface="Menlo Regular"/>
                <a:cs typeface="Menlo Regular"/>
              </a:rPr>
              <a:t>(</a:t>
            </a:r>
            <a:r>
              <a:rPr lang="en-US" sz="1600" dirty="0" err="1">
                <a:latin typeface="Menlo Regular"/>
                <a:cs typeface="Menlo Regular"/>
              </a:rPr>
              <a:t>dist</a:t>
            </a:r>
            <a:r>
              <a:rPr lang="en-US" sz="1600" dirty="0">
                <a:latin typeface="Menlo Regular"/>
                <a:cs typeface="Menlo Regular"/>
              </a:rPr>
              <a:t>(P1,P2))</a:t>
            </a:r>
          </a:p>
        </p:txBody>
      </p:sp>
      <p:cxnSp>
        <p:nvCxnSpPr>
          <p:cNvPr id="10" name="Shape 187">
            <a:extLst>
              <a:ext uri="{FF2B5EF4-FFF2-40B4-BE49-F238E27FC236}">
                <a16:creationId xmlns:a16="http://schemas.microsoft.com/office/drawing/2014/main" id="{26BFAA3F-2716-4144-BE1D-277EBC867580}"/>
              </a:ext>
            </a:extLst>
          </p:cNvPr>
          <p:cNvCxnSpPr/>
          <p:nvPr/>
        </p:nvCxnSpPr>
        <p:spPr>
          <a:xfrm>
            <a:off x="1205468" y="2218149"/>
            <a:ext cx="7578609" cy="0"/>
          </a:xfrm>
          <a:prstGeom prst="straightConnector1">
            <a:avLst/>
          </a:prstGeom>
          <a:noFill/>
          <a:ln w="25400" cap="flat" cmpd="sng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1" name="Shape 185">
            <a:extLst>
              <a:ext uri="{FF2B5EF4-FFF2-40B4-BE49-F238E27FC236}">
                <a16:creationId xmlns:a16="http://schemas.microsoft.com/office/drawing/2014/main" id="{C37A7C06-3A1E-3F46-A090-4BE76EE035CD}"/>
              </a:ext>
            </a:extLst>
          </p:cNvPr>
          <p:cNvCxnSpPr/>
          <p:nvPr/>
        </p:nvCxnSpPr>
        <p:spPr>
          <a:xfrm>
            <a:off x="4993026" y="2218149"/>
            <a:ext cx="0" cy="4218319"/>
          </a:xfrm>
          <a:prstGeom prst="straightConnector1">
            <a:avLst/>
          </a:prstGeom>
          <a:noFill/>
          <a:ln w="25400" cap="flat" cmpd="sng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" name="Shape 184">
            <a:extLst>
              <a:ext uri="{FF2B5EF4-FFF2-40B4-BE49-F238E27FC236}">
                <a16:creationId xmlns:a16="http://schemas.microsoft.com/office/drawing/2014/main" id="{D0F84C1C-868D-A849-F8B9-BE4F4ABC5527}"/>
              </a:ext>
            </a:extLst>
          </p:cNvPr>
          <p:cNvSpPr/>
          <p:nvPr/>
        </p:nvSpPr>
        <p:spPr>
          <a:xfrm>
            <a:off x="1184674" y="2440899"/>
            <a:ext cx="3538506" cy="3332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Escriba una función en Python  que reciba dos arreglos, y en caso que ambos arreglos tengan la misma cantidad de dimensiones calcule la distancia entre los puntos. Caso contrario devuelva -1.</a:t>
            </a:r>
            <a:b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Hint: la biblioteca numpy tiene las funciones square, sum y sqrt</a:t>
            </a:r>
          </a:p>
        </p:txBody>
      </p:sp>
    </p:spTree>
    <p:extLst>
      <p:ext uri="{BB962C8B-B14F-4D97-AF65-F5344CB8AC3E}">
        <p14:creationId xmlns:p14="http://schemas.microsoft.com/office/powerpoint/2010/main" val="3276877150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CBA45F-F3B0-534B-934B-01AA13FCF97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49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1A87C9A-C262-FD4A-842A-F2D9279FA4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Ejercicio</a:t>
            </a:r>
          </a:p>
        </p:txBody>
      </p:sp>
      <p:sp>
        <p:nvSpPr>
          <p:cNvPr id="15" name="Rectángulo 10"/>
          <p:cNvSpPr/>
          <p:nvPr/>
        </p:nvSpPr>
        <p:spPr>
          <a:xfrm>
            <a:off x="4989873" y="2256914"/>
            <a:ext cx="3786653" cy="1477328"/>
          </a:xfrm>
          <a:prstGeom prst="rect">
            <a:avLst/>
          </a:prstGeom>
          <a:ln>
            <a:solidFill>
              <a:srgbClr val="BCE8FD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s-CL" sz="1500" dirty="0">
                <a:latin typeface="+mj-lt"/>
              </a:rPr>
              <a:t>Ejemplo:</a:t>
            </a:r>
          </a:p>
          <a:p>
            <a:pPr lvl="0"/>
            <a:r>
              <a:rPr lang="es-CL" sz="1500" dirty="0">
                <a:latin typeface="+mj-lt"/>
              </a:rPr>
              <a:t>Para el código</a:t>
            </a:r>
          </a:p>
          <a:p>
            <a:r>
              <a:rPr lang="es-CL" sz="1500" dirty="0">
                <a:solidFill>
                  <a:srgbClr val="C00000"/>
                </a:solidFill>
                <a:latin typeface="+mj-lt"/>
                <a:cs typeface="Consolas" panose="020B0609020204030204" pitchFamily="49" charset="0"/>
              </a:rPr>
              <a:t>P1 = numpy.array([0, 0, 2, 4, 1, 2])</a:t>
            </a:r>
          </a:p>
          <a:p>
            <a:r>
              <a:rPr lang="es-CL" sz="1500" dirty="0">
                <a:solidFill>
                  <a:srgbClr val="C00000"/>
                </a:solidFill>
                <a:latin typeface="+mj-lt"/>
                <a:cs typeface="Consolas" panose="020B0609020204030204" pitchFamily="49" charset="0"/>
              </a:rPr>
              <a:t>P2 = numpy.array([1, 1, 3, 4, 0, 2])</a:t>
            </a:r>
            <a:br>
              <a:rPr lang="es-CL" sz="1500" dirty="0">
                <a:solidFill>
                  <a:srgbClr val="C00000"/>
                </a:solidFill>
                <a:latin typeface="+mj-lt"/>
                <a:cs typeface="Consolas" panose="020B0609020204030204" pitchFamily="49" charset="0"/>
              </a:rPr>
            </a:br>
            <a:r>
              <a:rPr lang="es-CL" sz="1500" dirty="0">
                <a:solidFill>
                  <a:srgbClr val="C00000"/>
                </a:solidFill>
                <a:latin typeface="+mj-lt"/>
                <a:cs typeface="Consolas" panose="020B0609020204030204" pitchFamily="49" charset="0"/>
              </a:rPr>
              <a:t>comp(P1,P2)</a:t>
            </a:r>
          </a:p>
          <a:p>
            <a:r>
              <a:rPr lang="es-CL" sz="1500" dirty="0">
                <a:latin typeface="+mj-lt"/>
              </a:rPr>
              <a:t>Deberá retornar el arreglo </a:t>
            </a:r>
            <a:r>
              <a:rPr lang="es-CL" sz="1500" dirty="0">
                <a:solidFill>
                  <a:srgbClr val="C00000"/>
                </a:solidFill>
                <a:latin typeface="+mj-lt"/>
                <a:cs typeface="Consolas" panose="020B0609020204030204" pitchFamily="49" charset="0"/>
              </a:rPr>
              <a:t>[3, 2, 1]</a:t>
            </a:r>
            <a:endParaRPr lang="es-CL" sz="1500" dirty="0">
              <a:latin typeface="+mj-lt"/>
            </a:endParaRPr>
          </a:p>
        </p:txBody>
      </p:sp>
      <p:pic>
        <p:nvPicPr>
          <p:cNvPr id="16" name="Shape 182" descr="stopwatch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8432" y="1473729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hape 183"/>
          <p:cNvSpPr txBox="1"/>
          <p:nvPr/>
        </p:nvSpPr>
        <p:spPr>
          <a:xfrm>
            <a:off x="1456266" y="1568831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cxnSp>
        <p:nvCxnSpPr>
          <p:cNvPr id="18" name="Shape 185"/>
          <p:cNvCxnSpPr/>
          <p:nvPr/>
        </p:nvCxnSpPr>
        <p:spPr>
          <a:xfrm>
            <a:off x="792518" y="2141944"/>
            <a:ext cx="0" cy="2381303"/>
          </a:xfrm>
          <a:prstGeom prst="straightConnector1">
            <a:avLst/>
          </a:prstGeom>
          <a:noFill/>
          <a:ln w="25400" cap="flat" cmpd="sng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9" name="Shape 187"/>
          <p:cNvCxnSpPr/>
          <p:nvPr/>
        </p:nvCxnSpPr>
        <p:spPr>
          <a:xfrm>
            <a:off x="792518" y="2141944"/>
            <a:ext cx="8240883" cy="0"/>
          </a:xfrm>
          <a:prstGeom prst="straightConnector1">
            <a:avLst/>
          </a:prstGeom>
          <a:noFill/>
          <a:ln w="25400" cap="flat" cmpd="sng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3" name="Shape 184"/>
          <p:cNvSpPr/>
          <p:nvPr/>
        </p:nvSpPr>
        <p:spPr>
          <a:xfrm>
            <a:off x="908432" y="2141944"/>
            <a:ext cx="3786653" cy="3479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Escriba una función en Python  que reciba dos arreglos, y en caso que tengan el mismo número de elementos, se compare elemento por elemento. </a:t>
            </a:r>
          </a:p>
          <a:p>
            <a:pPr lvl="0"/>
            <a:endParaRPr lang="es-C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La función deberá retornar un arreglo de 3 valores, en el primer indice se indicará el número de elementos del arreglo A que son menores que el arreglo B. El segundo índice, el número de elementos donde ambos arreglos son iguales, y el tercer índice, el número de elementos del arreglo A que son mayores que el arreglo B.</a:t>
            </a:r>
          </a:p>
        </p:txBody>
      </p:sp>
    </p:spTree>
    <p:extLst>
      <p:ext uri="{BB962C8B-B14F-4D97-AF65-F5344CB8AC3E}">
        <p14:creationId xmlns:p14="http://schemas.microsoft.com/office/powerpoint/2010/main" val="322542776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96BEF56-4573-644E-B3DA-8463D0B8D90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427B7F0-BBEA-5342-A5E8-905691D6FD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Ejercicio</a:t>
            </a:r>
          </a:p>
        </p:txBody>
      </p:sp>
      <p:sp>
        <p:nvSpPr>
          <p:cNvPr id="8" name="Marcador de texto 2"/>
          <p:cNvSpPr>
            <a:spLocks noGrp="1"/>
          </p:cNvSpPr>
          <p:nvPr>
            <p:ph type="body" idx="4294967295"/>
          </p:nvPr>
        </p:nvSpPr>
        <p:spPr>
          <a:xfrm>
            <a:off x="5091113" y="2266950"/>
            <a:ext cx="4052887" cy="3727450"/>
          </a:xfrm>
          <a:ln>
            <a:solidFill>
              <a:srgbClr val="BCE8FD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L" sz="1400" dirty="0">
                <a:solidFill>
                  <a:srgbClr val="0000FF"/>
                </a:solidFill>
                <a:latin typeface="Menlo Regular"/>
                <a:cs typeface="Menlo Regular"/>
              </a:rPr>
              <a:t>import</a:t>
            </a:r>
            <a:r>
              <a:rPr lang="es-CL" sz="1400" dirty="0">
                <a:latin typeface="Menlo Regular"/>
                <a:cs typeface="Menlo Regular"/>
              </a:rPr>
              <a:t> numpy</a:t>
            </a:r>
          </a:p>
          <a:p>
            <a:pPr marL="0" indent="0">
              <a:buNone/>
            </a:pPr>
            <a:r>
              <a:rPr lang="es-CL" sz="1400" dirty="0">
                <a:solidFill>
                  <a:srgbClr val="0000FF"/>
                </a:solidFill>
                <a:latin typeface="Menlo Regular"/>
                <a:cs typeface="Menlo Regular"/>
              </a:rPr>
              <a:t>def</a:t>
            </a:r>
            <a:r>
              <a:rPr lang="es-CL" sz="1400" dirty="0">
                <a:latin typeface="Menlo Regular"/>
                <a:cs typeface="Menlo Regular"/>
              </a:rPr>
              <a:t> comp(Array1,Array2):    </a:t>
            </a:r>
          </a:p>
          <a:p>
            <a:pPr marL="0" indent="0">
              <a:buNone/>
            </a:pPr>
            <a:r>
              <a:rPr lang="es-CL" sz="1400" dirty="0">
                <a:latin typeface="Menlo Regular"/>
                <a:cs typeface="Menlo Regular"/>
              </a:rPr>
              <a:t>  res = numpy.array([-1,-1,-1])    </a:t>
            </a:r>
          </a:p>
          <a:p>
            <a:pPr marL="0" indent="0">
              <a:buNone/>
            </a:pPr>
            <a:r>
              <a:rPr lang="es-CL" sz="1400" dirty="0">
                <a:latin typeface="Menlo Regular"/>
                <a:cs typeface="Menlo Regular"/>
              </a:rPr>
              <a:t>  </a:t>
            </a:r>
            <a:r>
              <a:rPr lang="es-CL" sz="1400" dirty="0">
                <a:solidFill>
                  <a:srgbClr val="0000FF"/>
                </a:solidFill>
                <a:latin typeface="Menlo Regular"/>
                <a:cs typeface="Menlo Regular"/>
              </a:rPr>
              <a:t>if</a:t>
            </a:r>
            <a:r>
              <a:rPr lang="es-CL" sz="1400" dirty="0">
                <a:latin typeface="Menlo Regular"/>
                <a:cs typeface="Menlo Regular"/>
              </a:rPr>
              <a:t> (len(Array1)!=</a:t>
            </a:r>
            <a:r>
              <a:rPr lang="es-CL" sz="1400" dirty="0">
                <a:solidFill>
                  <a:srgbClr val="0000FF"/>
                </a:solidFill>
                <a:latin typeface="Menlo Regular"/>
                <a:cs typeface="Menlo Regular"/>
              </a:rPr>
              <a:t>len</a:t>
            </a:r>
            <a:r>
              <a:rPr lang="es-CL" sz="1400" dirty="0">
                <a:latin typeface="Menlo Regular"/>
                <a:cs typeface="Menlo Regular"/>
              </a:rPr>
              <a:t>(Array2)):</a:t>
            </a:r>
          </a:p>
          <a:p>
            <a:pPr marL="0" indent="0">
              <a:buNone/>
            </a:pPr>
            <a:r>
              <a:rPr lang="es-CL" sz="1400" dirty="0">
                <a:latin typeface="Menlo Regular"/>
                <a:cs typeface="Menlo Regular"/>
              </a:rPr>
              <a:t>    </a:t>
            </a:r>
            <a:r>
              <a:rPr lang="es-CL" sz="1400" dirty="0">
                <a:solidFill>
                  <a:srgbClr val="1800FF"/>
                </a:solidFill>
                <a:latin typeface="Menlo Regular"/>
                <a:cs typeface="Menlo Regular"/>
              </a:rPr>
              <a:t>return</a:t>
            </a:r>
            <a:r>
              <a:rPr lang="es-CL" sz="1400" dirty="0">
                <a:latin typeface="Menlo Regular"/>
                <a:cs typeface="Menlo Regular"/>
              </a:rPr>
              <a:t>(res)</a:t>
            </a:r>
          </a:p>
          <a:p>
            <a:pPr marL="0" indent="0">
              <a:buNone/>
            </a:pPr>
            <a:endParaRPr lang="es-CL" sz="1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s-CL" sz="1400" dirty="0">
                <a:latin typeface="Menlo Regular"/>
                <a:cs typeface="Menlo Regular"/>
              </a:rPr>
              <a:t>  res[0]=numpy.</a:t>
            </a:r>
            <a:r>
              <a:rPr lang="es-CL" sz="1400" dirty="0">
                <a:solidFill>
                  <a:srgbClr val="0000FF"/>
                </a:solidFill>
                <a:latin typeface="Menlo Regular"/>
                <a:cs typeface="Menlo Regular"/>
              </a:rPr>
              <a:t>sum</a:t>
            </a:r>
            <a:r>
              <a:rPr lang="es-CL" sz="1400" dirty="0">
                <a:latin typeface="Menlo Regular"/>
                <a:cs typeface="Menlo Regular"/>
              </a:rPr>
              <a:t>(Array1&lt;Array2)</a:t>
            </a:r>
          </a:p>
          <a:p>
            <a:pPr marL="0" indent="0">
              <a:buNone/>
            </a:pPr>
            <a:r>
              <a:rPr lang="es-CL" sz="1400" dirty="0">
                <a:latin typeface="Menlo Regular"/>
                <a:cs typeface="Menlo Regular"/>
              </a:rPr>
              <a:t>  res[1]=numpy.</a:t>
            </a:r>
            <a:r>
              <a:rPr lang="es-CL" sz="1400" dirty="0">
                <a:solidFill>
                  <a:srgbClr val="0000FF"/>
                </a:solidFill>
                <a:latin typeface="Menlo Regular"/>
                <a:cs typeface="Menlo Regular"/>
              </a:rPr>
              <a:t>sum</a:t>
            </a:r>
            <a:r>
              <a:rPr lang="es-CL" sz="1400" dirty="0">
                <a:latin typeface="Menlo Regular"/>
                <a:cs typeface="Menlo Regular"/>
              </a:rPr>
              <a:t>(Array1==Array2)</a:t>
            </a:r>
          </a:p>
          <a:p>
            <a:pPr marL="0" indent="0">
              <a:buNone/>
            </a:pPr>
            <a:r>
              <a:rPr lang="es-CL" sz="1400" dirty="0">
                <a:latin typeface="Menlo Regular"/>
                <a:cs typeface="Menlo Regular"/>
              </a:rPr>
              <a:t>  res[2]=numpy.</a:t>
            </a:r>
            <a:r>
              <a:rPr lang="es-CL" sz="1400" dirty="0">
                <a:solidFill>
                  <a:srgbClr val="0000FF"/>
                </a:solidFill>
                <a:latin typeface="Menlo Regular"/>
                <a:cs typeface="Menlo Regular"/>
              </a:rPr>
              <a:t>sum</a:t>
            </a:r>
            <a:r>
              <a:rPr lang="es-CL" sz="1400">
                <a:latin typeface="Menlo Regular"/>
                <a:cs typeface="Menlo Regular"/>
              </a:rPr>
              <a:t>(Array1&gt;Array2</a:t>
            </a:r>
            <a:r>
              <a:rPr lang="es-CL" sz="1400" dirty="0">
                <a:latin typeface="Menlo Regular"/>
                <a:cs typeface="Menlo Regular"/>
              </a:rPr>
              <a:t>)</a:t>
            </a:r>
          </a:p>
          <a:p>
            <a:pPr marL="0" indent="0">
              <a:buNone/>
            </a:pPr>
            <a:r>
              <a:rPr lang="es-CL" sz="1400" dirty="0">
                <a:latin typeface="Menlo Regular"/>
                <a:cs typeface="Menlo Regular"/>
              </a:rPr>
              <a:t>  </a:t>
            </a:r>
            <a:r>
              <a:rPr lang="es-CL" sz="1400" dirty="0">
                <a:solidFill>
                  <a:srgbClr val="0000FF"/>
                </a:solidFill>
                <a:latin typeface="Menlo Regular"/>
                <a:cs typeface="Menlo Regular"/>
              </a:rPr>
              <a:t>return</a:t>
            </a:r>
            <a:r>
              <a:rPr lang="es-CL" sz="1400" dirty="0">
                <a:latin typeface="Menlo Regular"/>
                <a:cs typeface="Menlo Regular"/>
              </a:rPr>
              <a:t>(res)</a:t>
            </a:r>
          </a:p>
          <a:p>
            <a:pPr marL="0" indent="0">
              <a:buNone/>
            </a:pPr>
            <a:endParaRPr lang="es-CL" sz="1400" dirty="0">
              <a:latin typeface="Menlo Regular"/>
              <a:cs typeface="Menlo Regular"/>
            </a:endParaRPr>
          </a:p>
          <a:p>
            <a:pPr marL="0" indent="0">
              <a:buNone/>
            </a:pPr>
            <a:r>
              <a:rPr lang="es-CL" sz="1400" dirty="0">
                <a:latin typeface="Menlo Regular"/>
                <a:cs typeface="Menlo Regular"/>
              </a:rPr>
              <a:t>P1 = numpy.array([0, 0, 2, 4, 1, 2])</a:t>
            </a:r>
          </a:p>
          <a:p>
            <a:pPr marL="0" indent="0">
              <a:buNone/>
            </a:pPr>
            <a:r>
              <a:rPr lang="es-CL" sz="1400" dirty="0">
                <a:latin typeface="Menlo Regular"/>
                <a:cs typeface="Menlo Regular"/>
              </a:rPr>
              <a:t>P2 = numpy.array([1, 1, 3, 4, 0, 2])</a:t>
            </a:r>
          </a:p>
          <a:p>
            <a:pPr marL="0" indent="0">
              <a:buNone/>
            </a:pPr>
            <a:r>
              <a:rPr lang="es-CL" sz="1400" dirty="0">
                <a:solidFill>
                  <a:srgbClr val="0000FF"/>
                </a:solidFill>
                <a:latin typeface="Menlo Regular"/>
                <a:cs typeface="Menlo Regular"/>
              </a:rPr>
              <a:t>print</a:t>
            </a:r>
            <a:r>
              <a:rPr lang="es-CL" sz="1400" dirty="0">
                <a:latin typeface="Menlo Regular"/>
                <a:cs typeface="Menlo Regular"/>
              </a:rPr>
              <a:t>(comp(P1,P2))</a:t>
            </a:r>
          </a:p>
        </p:txBody>
      </p:sp>
      <p:pic>
        <p:nvPicPr>
          <p:cNvPr id="16" name="Shape 182" descr="stopwatch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8432" y="1473729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hape 183"/>
          <p:cNvSpPr txBox="1"/>
          <p:nvPr/>
        </p:nvSpPr>
        <p:spPr>
          <a:xfrm>
            <a:off x="1456266" y="1568831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sp>
        <p:nvSpPr>
          <p:cNvPr id="10" name="Shape 184"/>
          <p:cNvSpPr/>
          <p:nvPr/>
        </p:nvSpPr>
        <p:spPr>
          <a:xfrm>
            <a:off x="908432" y="2141944"/>
            <a:ext cx="3786653" cy="3479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Escriba una función en Python  que reciba dos arreglos, y en caso que tengan el mismo número de elementos, se compare elemento por elemento. </a:t>
            </a:r>
          </a:p>
          <a:p>
            <a:pPr lvl="0"/>
            <a:endParaRPr lang="es-C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La función deberá retornar un arreglo de 3 valores, en el primer indice se indicará el número de elementos del arreglo A que son menores que el arreglo B. El segundo índice, el número de elementos donde ambos arreglos son iguales, y el tercer índice, el número de elementos del arreglo A que son mayores que el arreglo B.</a:t>
            </a:r>
          </a:p>
        </p:txBody>
      </p:sp>
      <p:cxnSp>
        <p:nvCxnSpPr>
          <p:cNvPr id="11" name="Shape 185"/>
          <p:cNvCxnSpPr/>
          <p:nvPr/>
        </p:nvCxnSpPr>
        <p:spPr>
          <a:xfrm>
            <a:off x="792518" y="2141944"/>
            <a:ext cx="0" cy="2381303"/>
          </a:xfrm>
          <a:prstGeom prst="straightConnector1">
            <a:avLst/>
          </a:prstGeom>
          <a:noFill/>
          <a:ln w="25400" cap="flat" cmpd="sng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2" name="Shape 187"/>
          <p:cNvCxnSpPr/>
          <p:nvPr/>
        </p:nvCxnSpPr>
        <p:spPr>
          <a:xfrm>
            <a:off x="792518" y="2141944"/>
            <a:ext cx="8208774" cy="0"/>
          </a:xfrm>
          <a:prstGeom prst="straightConnector1">
            <a:avLst/>
          </a:prstGeom>
          <a:noFill/>
          <a:ln w="25400" cap="flat" cmpd="sng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3576856995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1AE95-3061-5D4F-9BD6-41622B23353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78D0B54-BD84-024D-AEBD-79A1649685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Ejercicio</a:t>
            </a:r>
          </a:p>
        </p:txBody>
      </p:sp>
      <p:pic>
        <p:nvPicPr>
          <p:cNvPr id="4" name="Shape 182" descr="stopwatch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6394" y="1485906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183"/>
          <p:cNvSpPr txBox="1"/>
          <p:nvPr/>
        </p:nvSpPr>
        <p:spPr>
          <a:xfrm>
            <a:off x="1044228" y="1581008"/>
            <a:ext cx="2870226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20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(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opcional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)</a:t>
            </a:r>
            <a:endParaRPr dirty="0"/>
          </a:p>
        </p:txBody>
      </p:sp>
      <p:sp>
        <p:nvSpPr>
          <p:cNvPr id="6" name="Shape 184"/>
          <p:cNvSpPr/>
          <p:nvPr/>
        </p:nvSpPr>
        <p:spPr>
          <a:xfrm>
            <a:off x="1039864" y="1992925"/>
            <a:ext cx="7424514" cy="4807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600" dirty="0">
                <a:latin typeface="Calibri"/>
                <a:cs typeface="Calibri"/>
              </a:rPr>
              <a:t>Imaginese un arreglo de tamaño </a:t>
            </a:r>
            <a:r>
              <a:rPr lang="es-CL" sz="1600" b="1" dirty="0">
                <a:latin typeface="Calibri"/>
                <a:cs typeface="Calibri"/>
              </a:rPr>
              <a:t>num</a:t>
            </a:r>
            <a:r>
              <a:rPr lang="es-CL" sz="1600" dirty="0">
                <a:latin typeface="Calibri"/>
                <a:cs typeface="Calibri"/>
              </a:rPr>
              <a:t> y hay una mosca en la posición </a:t>
            </a:r>
            <a:r>
              <a:rPr lang="es-CL" sz="1600" b="1" dirty="0">
                <a:latin typeface="Calibri"/>
                <a:cs typeface="Calibri"/>
              </a:rPr>
              <a:t>pos</a:t>
            </a:r>
            <a:r>
              <a:rPr lang="es-CL" sz="1600" dirty="0">
                <a:latin typeface="Calibri"/>
                <a:cs typeface="Calibri"/>
              </a:rPr>
              <a:t>. La mosca se mueve en forma aleatoria (al azar) a la izquierda, a la derecha, o se queda quieta. En caso que la mosca se salga del arreglo, la mosca es atrapada por una araña.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L" sz="1600" dirty="0">
              <a:latin typeface="Calibri"/>
              <a:cs typeface="Calibri"/>
            </a:endParaRPr>
          </a:p>
          <a:p>
            <a:r>
              <a:rPr lang="es-CL" sz="1600" dirty="0">
                <a:latin typeface="Calibri"/>
                <a:cs typeface="Calibri"/>
              </a:rPr>
              <a:t>Para modelar el comportamiento de la mosca, ustede genera un número aleatorio entre 0 y 1, si el numero es menor a 0.33, entonces la mosca se mueve a la izquierda, en caso que sea un número entre 0.33 y 0.66, se mantiene quieta, y si es mayor a 0.66 se mueve a la derecha.</a:t>
            </a:r>
          </a:p>
          <a:p>
            <a:endParaRPr lang="es-CL" sz="1600" dirty="0">
              <a:latin typeface="Calibri"/>
              <a:cs typeface="Calibri"/>
            </a:endParaRPr>
          </a:p>
          <a:p>
            <a:r>
              <a:rPr lang="es-CL" sz="1600" dirty="0">
                <a:latin typeface="Calibri"/>
                <a:cs typeface="Calibri"/>
              </a:rPr>
              <a:t>Cree una función que reciba </a:t>
            </a:r>
            <a:r>
              <a:rPr lang="es-CL" sz="1600" b="1" dirty="0">
                <a:latin typeface="Calibri"/>
                <a:cs typeface="Calibri"/>
              </a:rPr>
              <a:t>num </a:t>
            </a:r>
            <a:r>
              <a:rPr lang="es-CL" sz="1600" dirty="0">
                <a:latin typeface="Calibri"/>
                <a:cs typeface="Calibri"/>
              </a:rPr>
              <a:t>y </a:t>
            </a:r>
            <a:r>
              <a:rPr lang="es-CL" sz="1600" b="1" dirty="0">
                <a:latin typeface="Calibri"/>
                <a:cs typeface="Calibri"/>
              </a:rPr>
              <a:t>pos</a:t>
            </a:r>
            <a:r>
              <a:rPr lang="es-CL" sz="1600" dirty="0">
                <a:latin typeface="Calibri"/>
                <a:cs typeface="Calibri"/>
              </a:rPr>
              <a:t> e itere hasta que la mosca sea atrapada por alguna araña. Luego, muestre por pantalla el número de veces que la mosca estuvo en cada posición y el número total de movimientos realizados.</a:t>
            </a:r>
          </a:p>
          <a:p>
            <a:endParaRPr lang="es-CL" sz="1600" dirty="0">
              <a:latin typeface="Calibri"/>
              <a:cs typeface="Calibri"/>
            </a:endParaRPr>
          </a:p>
          <a:p>
            <a:r>
              <a:rPr lang="es-CL" sz="1600" dirty="0">
                <a:latin typeface="Calibri"/>
                <a:cs typeface="Calibri"/>
              </a:rPr>
              <a:t>Sea I = Izquierda, D = derecha, y Q = quieto. Un ejemplo, para un arreglo de tamaño 5, con la mosca en posición inicial 2 y realizó los siguientes movimientos: D I I I D Q Q I  hubiera impreso por pantalla lo siguiente </a:t>
            </a:r>
            <a:br>
              <a:rPr lang="es-CL" sz="1600" dirty="0">
                <a:latin typeface="Calibri"/>
                <a:cs typeface="Calibri"/>
              </a:rPr>
            </a:br>
            <a:r>
              <a:rPr lang="es-CL" sz="1600" dirty="0">
                <a:latin typeface="Calibri"/>
                <a:cs typeface="Calibri"/>
              </a:rPr>
              <a:t>2 3 2 1 0</a:t>
            </a:r>
            <a:br>
              <a:rPr lang="es-CL" sz="1600" dirty="0">
                <a:latin typeface="Calibri"/>
                <a:cs typeface="Calibri"/>
              </a:rPr>
            </a:br>
            <a:r>
              <a:rPr lang="es-CL" sz="1600" dirty="0">
                <a:latin typeface="Calibri"/>
                <a:cs typeface="Calibri"/>
              </a:rPr>
              <a:t>El número total de movimientos fue: 8</a:t>
            </a:r>
          </a:p>
        </p:txBody>
      </p:sp>
    </p:spTree>
    <p:extLst>
      <p:ext uri="{BB962C8B-B14F-4D97-AF65-F5344CB8AC3E}">
        <p14:creationId xmlns:p14="http://schemas.microsoft.com/office/powerpoint/2010/main" val="1051580506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5091E5-C844-4C4E-925C-BE870E1848E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52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E67EC37-93B1-474E-8923-0B4FC69D0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Ejercicio</a:t>
            </a:r>
          </a:p>
        </p:txBody>
      </p:sp>
      <p:sp>
        <p:nvSpPr>
          <p:cNvPr id="3" name="Rectangle 2"/>
          <p:cNvSpPr/>
          <p:nvPr/>
        </p:nvSpPr>
        <p:spPr>
          <a:xfrm>
            <a:off x="1044228" y="2211711"/>
            <a:ext cx="7418342" cy="4401204"/>
          </a:xfrm>
          <a:prstGeom prst="rect">
            <a:avLst/>
          </a:prstGeom>
          <a:ln>
            <a:solidFill>
              <a:srgbClr val="BCE8FD"/>
            </a:solidFill>
          </a:ln>
        </p:spPr>
        <p:txBody>
          <a:bodyPr wrap="square">
            <a:spAutoFit/>
          </a:bodyPr>
          <a:lstStyle/>
          <a:p>
            <a:r>
              <a:rPr lang="es-ES_tradn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import</a:t>
            </a:r>
            <a:r>
              <a:rPr lang="es-ES_tradnl" sz="1400" dirty="0">
                <a:latin typeface="Menlo Regular"/>
                <a:cs typeface="Menlo Regular"/>
              </a:rPr>
              <a:t> </a:t>
            </a:r>
            <a:r>
              <a:rPr lang="es-ES_tradnl" sz="1400" dirty="0" err="1">
                <a:latin typeface="Menlo Regular"/>
                <a:cs typeface="Menlo Regular"/>
              </a:rPr>
              <a:t>numpy</a:t>
            </a:r>
            <a:endParaRPr lang="es-ES_tradnl" sz="1400" dirty="0">
              <a:latin typeface="Menlo Regular"/>
              <a:cs typeface="Menlo Regular"/>
            </a:endParaRPr>
          </a:p>
          <a:p>
            <a:r>
              <a:rPr lang="es-ES_tradn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import</a:t>
            </a:r>
            <a:r>
              <a:rPr lang="es-ES_tradnl" sz="1400" dirty="0">
                <a:latin typeface="Menlo Regular"/>
                <a:cs typeface="Menlo Regular"/>
              </a:rPr>
              <a:t> </a:t>
            </a:r>
            <a:r>
              <a:rPr lang="es-ES_tradnl" sz="1400" dirty="0" err="1">
                <a:latin typeface="Menlo Regular"/>
                <a:cs typeface="Menlo Regular"/>
              </a:rPr>
              <a:t>random</a:t>
            </a:r>
          </a:p>
          <a:p>
            <a:endParaRPr lang="es-ES_tradnl" sz="1400" dirty="0">
              <a:latin typeface="Menlo Regular"/>
              <a:cs typeface="Menlo Regular"/>
            </a:endParaRPr>
          </a:p>
          <a:p>
            <a:r>
              <a:rPr lang="es-ES_tradn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def</a:t>
            </a:r>
            <a:r>
              <a:rPr lang="es-ES_tradnl" sz="1400" dirty="0">
                <a:latin typeface="Menlo Regular"/>
                <a:cs typeface="Menlo Regular"/>
              </a:rPr>
              <a:t> mosca(</a:t>
            </a:r>
            <a:r>
              <a:rPr lang="es-ES_tradnl" sz="1400" dirty="0" err="1">
                <a:latin typeface="Menlo Regular"/>
                <a:cs typeface="Menlo Regular"/>
              </a:rPr>
              <a:t>num</a:t>
            </a:r>
            <a:r>
              <a:rPr lang="es-ES_tradnl" sz="1400" dirty="0">
                <a:latin typeface="Menlo Regular"/>
                <a:cs typeface="Menlo Regular"/>
              </a:rPr>
              <a:t>, pos):</a:t>
            </a:r>
          </a:p>
          <a:p>
            <a:r>
              <a:rPr lang="es-ES_tradnl" sz="1400" dirty="0">
                <a:latin typeface="Menlo Regular"/>
                <a:cs typeface="Menlo Regular"/>
              </a:rPr>
              <a:t>  arreglo=</a:t>
            </a:r>
            <a:r>
              <a:rPr lang="es-ES_tradnl" sz="1400" dirty="0" err="1">
                <a:latin typeface="Menlo Regular"/>
                <a:cs typeface="Menlo Regular"/>
              </a:rPr>
              <a:t>numpy.</a:t>
            </a:r>
            <a:r>
              <a:rPr lang="es-ES_tradn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zeros</a:t>
            </a:r>
            <a:r>
              <a:rPr lang="es-ES_tradnl" sz="1400" dirty="0">
                <a:latin typeface="Menlo Regular"/>
                <a:cs typeface="Menlo Regular"/>
              </a:rPr>
              <a:t>(</a:t>
            </a:r>
            <a:r>
              <a:rPr lang="es-ES_tradnl" sz="1400" dirty="0" err="1">
                <a:latin typeface="Menlo Regular"/>
                <a:cs typeface="Menlo Regular"/>
              </a:rPr>
              <a:t>num</a:t>
            </a:r>
            <a:r>
              <a:rPr lang="es-ES_tradnl" sz="1400" dirty="0">
                <a:latin typeface="Menlo Regular"/>
                <a:cs typeface="Menlo Regular"/>
              </a:rPr>
              <a:t>)   </a:t>
            </a:r>
          </a:p>
          <a:p>
            <a:endParaRPr lang="es-ES_tradnl" sz="1400" dirty="0">
              <a:latin typeface="Menlo Regular"/>
              <a:cs typeface="Menlo Regular"/>
            </a:endParaRPr>
          </a:p>
          <a:p>
            <a:r>
              <a:rPr lang="es-ES_tradnl" sz="1400" dirty="0">
                <a:latin typeface="Menlo Regular"/>
                <a:cs typeface="Menlo Regular"/>
              </a:rPr>
              <a:t>  </a:t>
            </a:r>
            <a:r>
              <a:rPr lang="es-ES_tradn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while</a:t>
            </a:r>
            <a:r>
              <a:rPr lang="es-ES_tradnl" sz="1400" dirty="0">
                <a:latin typeface="Menlo Regular"/>
                <a:cs typeface="Menlo Regular"/>
              </a:rPr>
              <a:t> (pos&gt;=0) and (pos&lt;</a:t>
            </a:r>
            <a:r>
              <a:rPr lang="es-ES_tradn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len</a:t>
            </a:r>
            <a:r>
              <a:rPr lang="es-ES_tradnl" sz="1400" dirty="0">
                <a:latin typeface="Menlo Regular"/>
                <a:cs typeface="Menlo Regular"/>
              </a:rPr>
              <a:t>(arreglo)): </a:t>
            </a:r>
          </a:p>
          <a:p>
            <a:r>
              <a:rPr lang="es-ES_tradnl" sz="1400" dirty="0">
                <a:latin typeface="Menlo Regular"/>
                <a:cs typeface="Menlo Regular"/>
              </a:rPr>
              <a:t>    arreglo[pos]=arreglo[pos]+1</a:t>
            </a:r>
          </a:p>
          <a:p>
            <a:r>
              <a:rPr lang="es-ES_tradnl" sz="1400" dirty="0">
                <a:latin typeface="Menlo Regular"/>
                <a:cs typeface="Menlo Regular"/>
              </a:rPr>
              <a:t>    </a:t>
            </a:r>
            <a:r>
              <a:rPr lang="es-ES_tradnl" sz="1400" dirty="0" err="1">
                <a:latin typeface="Menlo Regular"/>
                <a:cs typeface="Menlo Regular"/>
              </a:rPr>
              <a:t>temp</a:t>
            </a:r>
            <a:r>
              <a:rPr lang="es-ES_tradnl" sz="1400" dirty="0">
                <a:latin typeface="Menlo Regular"/>
                <a:cs typeface="Menlo Regular"/>
              </a:rPr>
              <a:t>=</a:t>
            </a:r>
            <a:r>
              <a:rPr lang="es-ES_tradnl" sz="1400" dirty="0" err="1">
                <a:latin typeface="Menlo Regular"/>
                <a:cs typeface="Menlo Regular"/>
              </a:rPr>
              <a:t>random.</a:t>
            </a:r>
            <a:r>
              <a:rPr lang="es-ES_tradn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random</a:t>
            </a:r>
            <a:r>
              <a:rPr lang="es-ES_tradnl" sz="1400" dirty="0">
                <a:latin typeface="Menlo Regular"/>
                <a:cs typeface="Menlo Regular"/>
              </a:rPr>
              <a:t>()</a:t>
            </a:r>
          </a:p>
          <a:p>
            <a:endParaRPr lang="es-ES_tradnl" sz="1400" dirty="0">
              <a:latin typeface="Menlo Regular"/>
              <a:cs typeface="Menlo Regular"/>
            </a:endParaRPr>
          </a:p>
          <a:p>
            <a:r>
              <a:rPr lang="es-ES_tradnl" sz="1400" dirty="0">
                <a:latin typeface="Menlo Regular"/>
                <a:cs typeface="Menlo Regular"/>
              </a:rPr>
              <a:t>    </a:t>
            </a:r>
            <a:r>
              <a:rPr lang="es-ES_tradn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if</a:t>
            </a:r>
            <a:r>
              <a:rPr lang="es-ES_tradnl" sz="1400" dirty="0">
                <a:latin typeface="Menlo Regular"/>
                <a:cs typeface="Menlo Regular"/>
              </a:rPr>
              <a:t> </a:t>
            </a:r>
            <a:r>
              <a:rPr lang="es-ES_tradnl" sz="1400" dirty="0" err="1">
                <a:latin typeface="Menlo Regular"/>
                <a:cs typeface="Menlo Regular"/>
              </a:rPr>
              <a:t>temp</a:t>
            </a:r>
            <a:r>
              <a:rPr lang="es-ES_tradnl" sz="1400" dirty="0">
                <a:latin typeface="Menlo Regular"/>
                <a:cs typeface="Menlo Regular"/>
              </a:rPr>
              <a:t>&lt;0.33:</a:t>
            </a:r>
          </a:p>
          <a:p>
            <a:r>
              <a:rPr lang="es-ES_tradnl" sz="1400" dirty="0">
                <a:latin typeface="Menlo Regular"/>
                <a:cs typeface="Menlo Regular"/>
              </a:rPr>
              <a:t>      pos=pos-1</a:t>
            </a:r>
          </a:p>
          <a:p>
            <a:r>
              <a:rPr lang="es-ES_tradnl" sz="1400" dirty="0">
                <a:latin typeface="Menlo Regular"/>
                <a:cs typeface="Menlo Regular"/>
              </a:rPr>
              <a:t>    </a:t>
            </a:r>
            <a:r>
              <a:rPr lang="es-ES_tradn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else</a:t>
            </a:r>
            <a:r>
              <a:rPr lang="es-ES_tradnl" sz="1400" dirty="0">
                <a:latin typeface="Menlo Regular"/>
                <a:cs typeface="Menlo Regular"/>
              </a:rPr>
              <a:t>:</a:t>
            </a:r>
          </a:p>
          <a:p>
            <a:r>
              <a:rPr lang="es-ES_tradnl" sz="1400" dirty="0">
                <a:latin typeface="Menlo Regular"/>
                <a:cs typeface="Menlo Regular"/>
              </a:rPr>
              <a:t>      </a:t>
            </a:r>
            <a:r>
              <a:rPr lang="es-ES_tradn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if</a:t>
            </a:r>
            <a:r>
              <a:rPr lang="es-ES_tradnl" sz="1400" dirty="0">
                <a:latin typeface="Menlo Regular"/>
                <a:cs typeface="Menlo Regular"/>
              </a:rPr>
              <a:t> </a:t>
            </a:r>
            <a:r>
              <a:rPr lang="es-ES_tradnl" sz="1400" dirty="0" err="1">
                <a:latin typeface="Menlo Regular"/>
                <a:cs typeface="Menlo Regular"/>
              </a:rPr>
              <a:t>temp</a:t>
            </a:r>
            <a:r>
              <a:rPr lang="es-ES_tradnl" sz="1400" dirty="0">
                <a:latin typeface="Menlo Regular"/>
                <a:cs typeface="Menlo Regular"/>
              </a:rPr>
              <a:t>&gt;0.66:</a:t>
            </a:r>
          </a:p>
          <a:p>
            <a:r>
              <a:rPr lang="es-ES_tradnl" sz="1400" dirty="0">
                <a:latin typeface="Menlo Regular"/>
                <a:cs typeface="Menlo Regular"/>
              </a:rPr>
              <a:t>       pos=pos+1</a:t>
            </a:r>
          </a:p>
          <a:p>
            <a:endParaRPr lang="es-ES_tradnl" sz="1400" dirty="0">
              <a:latin typeface="Menlo Regular"/>
              <a:cs typeface="Menlo Regular"/>
            </a:endParaRPr>
          </a:p>
          <a:p>
            <a:r>
              <a:rPr lang="es-ES_tradnl" sz="1400" dirty="0">
                <a:latin typeface="Menlo Regular"/>
                <a:cs typeface="Menlo Regular"/>
              </a:rPr>
              <a:t>  </a:t>
            </a:r>
            <a:r>
              <a:rPr lang="es-ES_tradn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print</a:t>
            </a:r>
            <a:r>
              <a:rPr lang="es-ES_tradnl" sz="1400" dirty="0">
                <a:latin typeface="Menlo Regular"/>
                <a:cs typeface="Menlo Regular"/>
              </a:rPr>
              <a:t>(arreglo)</a:t>
            </a:r>
          </a:p>
          <a:p>
            <a:r>
              <a:rPr lang="es-ES_tradnl" sz="1400" dirty="0">
                <a:latin typeface="Menlo Regular"/>
                <a:cs typeface="Menlo Regular"/>
              </a:rPr>
              <a:t>  </a:t>
            </a:r>
            <a:r>
              <a:rPr lang="es-ES_tradn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print</a:t>
            </a:r>
            <a:r>
              <a:rPr lang="es-ES_tradnl" sz="1400" dirty="0">
                <a:latin typeface="Menlo Regular"/>
                <a:cs typeface="Menlo Regular"/>
              </a:rPr>
              <a:t>(</a:t>
            </a:r>
            <a:r>
              <a:rPr lang="es-ES_tradnl" sz="1400" dirty="0">
                <a:solidFill>
                  <a:srgbClr val="E800EB"/>
                </a:solidFill>
                <a:latin typeface="Menlo Regular"/>
                <a:cs typeface="Menlo Regular"/>
              </a:rPr>
              <a:t>"el numero de movimientos es "</a:t>
            </a:r>
            <a:r>
              <a:rPr lang="es-ES_tradnl" sz="1400" dirty="0">
                <a:latin typeface="Menlo Regular"/>
                <a:cs typeface="Menlo Regular"/>
              </a:rPr>
              <a:t>, </a:t>
            </a:r>
            <a:r>
              <a:rPr lang="es-ES_tradnl" sz="1400" dirty="0" err="1">
                <a:latin typeface="Menlo Regular"/>
                <a:cs typeface="Menlo Regular"/>
              </a:rPr>
              <a:t>arreglo.</a:t>
            </a:r>
            <a:r>
              <a:rPr lang="es-ES_tradnl" sz="1400" dirty="0" err="1">
                <a:solidFill>
                  <a:srgbClr val="1800FF"/>
                </a:solidFill>
                <a:latin typeface="Menlo Regular"/>
                <a:cs typeface="Menlo Regular"/>
              </a:rPr>
              <a:t>sum</a:t>
            </a:r>
            <a:r>
              <a:rPr lang="es-ES_tradnl" sz="1400" dirty="0">
                <a:latin typeface="Menlo Regular"/>
                <a:cs typeface="Menlo Regular"/>
              </a:rPr>
              <a:t>())</a:t>
            </a:r>
          </a:p>
          <a:p>
            <a:endParaRPr lang="es-ES_tradnl" sz="1400" dirty="0">
              <a:latin typeface="Menlo Regular"/>
              <a:cs typeface="Menlo Regular"/>
            </a:endParaRPr>
          </a:p>
          <a:p>
            <a:r>
              <a:rPr lang="es-ES_tradnl" sz="1400" dirty="0">
                <a:latin typeface="Menlo Regular"/>
                <a:cs typeface="Menlo Regular"/>
              </a:rPr>
              <a:t>mosca(20,10)</a:t>
            </a:r>
          </a:p>
        </p:txBody>
      </p:sp>
      <p:pic>
        <p:nvPicPr>
          <p:cNvPr id="10" name="Shape 182" descr="stopwatch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6394" y="1485906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83"/>
          <p:cNvSpPr txBox="1"/>
          <p:nvPr/>
        </p:nvSpPr>
        <p:spPr>
          <a:xfrm>
            <a:off x="1044228" y="1581008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20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7949373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5FD7CB8-E3F9-3B40-91AE-C746452AED8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53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3FC3C40-5DDC-3F4B-99CC-5D4A90A32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827088" y="1557338"/>
            <a:ext cx="3051175" cy="2541587"/>
          </a:xfrm>
          <a:prstGeom prst="rect">
            <a:avLst/>
          </a:prstGeom>
        </p:spPr>
        <p:txBody>
          <a:bodyPr wrap="none"/>
          <a:lstStyle/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Estructuras de control</a:t>
            </a:r>
          </a:p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Listas</a:t>
            </a:r>
          </a:p>
          <a:p>
            <a:pPr>
              <a:defRPr sz="2000"/>
            </a:pPr>
            <a:r>
              <a:rPr lang="es-ES_tradnl" dirty="0">
                <a:solidFill>
                  <a:srgbClr val="BFBFBF"/>
                </a:solidFill>
              </a:rPr>
              <a:t>Funciones integradas</a:t>
            </a:r>
          </a:p>
          <a:p>
            <a:pPr>
              <a:defRPr sz="2000"/>
            </a:pPr>
            <a:r>
              <a:rPr lang="es-ES_tradnl" dirty="0"/>
              <a:t>Funciones</a:t>
            </a:r>
          </a:p>
          <a:p>
            <a:pPr lvl="1">
              <a:defRPr sz="2000"/>
            </a:pPr>
            <a:endParaRPr lang="es-ES_tradnl" dirty="0"/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A7662AD9-286E-5F4F-924A-D1F0EA1F92B0}"/>
              </a:ext>
            </a:extLst>
          </p:cNvPr>
          <p:cNvSpPr txBox="1"/>
          <p:nvPr/>
        </p:nvSpPr>
        <p:spPr>
          <a:xfrm>
            <a:off x="1800225" y="3130149"/>
            <a:ext cx="34110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Definición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Paso de parámetros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Scope de variables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Ejemplos y ejercicios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Manejo de excepciones</a:t>
            </a:r>
          </a:p>
          <a:p>
            <a:pPr marL="285750" indent="-285750">
              <a:buClr>
                <a:srgbClr val="0733FF"/>
              </a:buClr>
              <a:buFont typeface="Wingdings" pitchFamily="2" charset="2"/>
              <a:buChar char="§"/>
            </a:pPr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14134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A18A380-7006-8147-A0BE-91AA7FCF246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B0EFCF0-EE30-B449-8E05-A7C91D1DDE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FD032A-A42A-F54E-AA5C-C7A0465C7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Exception</a:t>
            </a:r>
          </a:p>
        </p:txBody>
      </p:sp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A29DB57E-1AE8-4146-80D0-4A467F20104A}"/>
              </a:ext>
            </a:extLst>
          </p:cNvPr>
          <p:cNvSpPr txBox="1">
            <a:spLocks/>
          </p:cNvSpPr>
          <p:nvPr/>
        </p:nvSpPr>
        <p:spPr bwMode="auto">
          <a:xfrm>
            <a:off x="1800224" y="1439483"/>
            <a:ext cx="6162247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 3" charset="0"/>
              <a:buNone/>
            </a:pPr>
            <a:r>
              <a:rPr lang="es-CL" sz="1800" kern="0" dirty="0"/>
              <a:t>Suponga que su programa requiere emplear datos ingresados por teclado, donde inevitablemente puedan haber errores de parte del usuario. ¿Cómo podemos evitar que el programa se detenga?</a:t>
            </a: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4A8C34B3-3919-A44E-8BF3-8FF580FA4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31" y="1394013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7" name="Shape 241">
            <a:extLst>
              <a:ext uri="{FF2B5EF4-FFF2-40B4-BE49-F238E27FC236}">
                <a16:creationId xmlns:a16="http://schemas.microsoft.com/office/drawing/2014/main" id="{F243C833-0670-3140-ACBC-76F928EA2EB2}"/>
              </a:ext>
            </a:extLst>
          </p:cNvPr>
          <p:cNvSpPr txBox="1">
            <a:spLocks/>
          </p:cNvSpPr>
          <p:nvPr/>
        </p:nvSpPr>
        <p:spPr bwMode="auto">
          <a:xfrm>
            <a:off x="1800224" y="3242107"/>
            <a:ext cx="5751281" cy="1614486"/>
          </a:xfrm>
          <a:prstGeom prst="rect">
            <a:avLst/>
          </a:prstGeom>
          <a:noFill/>
          <a:ln>
            <a:solidFill>
              <a:srgbClr val="60B9EC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sz="1600" kern="0" dirty="0">
                <a:latin typeface="Menlo Regular"/>
                <a:cs typeface="Menlo Regular"/>
              </a:rPr>
              <a:t> </a:t>
            </a:r>
            <a:r>
              <a:rPr lang="en-US" sz="1600" kern="0" dirty="0">
                <a:solidFill>
                  <a:srgbClr val="00B050"/>
                </a:solidFill>
                <a:latin typeface="Menlo Regular"/>
                <a:cs typeface="Menlo Regular"/>
              </a:rPr>
              <a:t>foo</a:t>
            </a:r>
            <a:r>
              <a:rPr lang="en-US" sz="1600" kern="0" dirty="0">
                <a:latin typeface="Menlo Regular"/>
                <a:cs typeface="Menlo Regular"/>
              </a:rPr>
              <a:t>():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res= 1/0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</a:t>
            </a:r>
            <a:r>
              <a:rPr lang="en-US" sz="1600" kern="0" dirty="0">
                <a:solidFill>
                  <a:srgbClr val="0733FF"/>
                </a:solidFill>
                <a:latin typeface="Menlo Regular"/>
                <a:cs typeface="Menlo Regular"/>
              </a:rPr>
              <a:t>return</a:t>
            </a:r>
            <a:r>
              <a:rPr lang="en-US" sz="1600" kern="0" dirty="0">
                <a:latin typeface="Menlo Regular"/>
                <a:cs typeface="Menlo Regular"/>
              </a:rPr>
              <a:t>(res)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00B050"/>
                </a:solidFill>
                <a:latin typeface="Menlo Regular"/>
                <a:cs typeface="Menlo Regular"/>
              </a:rPr>
              <a:t>foo</a:t>
            </a:r>
            <a:r>
              <a:rPr lang="en-US" sz="1600" kern="0" dirty="0">
                <a:latin typeface="Menlo Regular"/>
                <a:cs typeface="Menlo Regular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1445856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DCD0DCE-7A6A-6B45-A925-6C8B8021411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6401D34-B923-6142-8293-BBCB6B5A46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8EBD9A4-3E4E-564D-A7BF-2DDD86E8A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Exception</a:t>
            </a:r>
          </a:p>
        </p:txBody>
      </p:sp>
      <p:sp>
        <p:nvSpPr>
          <p:cNvPr id="5" name="Shape 241">
            <a:extLst>
              <a:ext uri="{FF2B5EF4-FFF2-40B4-BE49-F238E27FC236}">
                <a16:creationId xmlns:a16="http://schemas.microsoft.com/office/drawing/2014/main" id="{D95C4604-526B-4F4B-9DD8-F9E2DB3BB077}"/>
              </a:ext>
            </a:extLst>
          </p:cNvPr>
          <p:cNvSpPr txBox="1">
            <a:spLocks/>
          </p:cNvSpPr>
          <p:nvPr/>
        </p:nvSpPr>
        <p:spPr bwMode="auto">
          <a:xfrm>
            <a:off x="5737313" y="1009344"/>
            <a:ext cx="2636984" cy="1614486"/>
          </a:xfrm>
          <a:prstGeom prst="rect">
            <a:avLst/>
          </a:prstGeom>
          <a:noFill/>
          <a:ln>
            <a:solidFill>
              <a:srgbClr val="60B9EC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sz="1600" kern="0" dirty="0">
                <a:latin typeface="Menlo Regular"/>
                <a:cs typeface="Menlo Regular"/>
              </a:rPr>
              <a:t> </a:t>
            </a:r>
            <a:r>
              <a:rPr lang="en-US" sz="1600" kern="0" dirty="0">
                <a:solidFill>
                  <a:srgbClr val="00B050"/>
                </a:solidFill>
                <a:latin typeface="Menlo Regular"/>
                <a:cs typeface="Menlo Regular"/>
              </a:rPr>
              <a:t>foo</a:t>
            </a:r>
            <a:r>
              <a:rPr lang="en-US" sz="1600" kern="0" dirty="0">
                <a:latin typeface="Menlo Regular"/>
                <a:cs typeface="Menlo Regular"/>
              </a:rPr>
              <a:t>():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res= 1/0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</a:t>
            </a:r>
            <a:r>
              <a:rPr lang="en-US" sz="1600" kern="0" dirty="0">
                <a:solidFill>
                  <a:srgbClr val="0733FF"/>
                </a:solidFill>
                <a:latin typeface="Menlo Regular"/>
                <a:cs typeface="Menlo Regular"/>
              </a:rPr>
              <a:t>return</a:t>
            </a:r>
            <a:r>
              <a:rPr lang="en-US" sz="1600" kern="0" dirty="0">
                <a:latin typeface="Menlo Regular"/>
                <a:cs typeface="Menlo Regular"/>
              </a:rPr>
              <a:t>(res)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00B050"/>
                </a:solidFill>
                <a:latin typeface="Menlo Regular"/>
                <a:cs typeface="Menlo Regular"/>
              </a:rPr>
              <a:t>foo</a:t>
            </a:r>
            <a:r>
              <a:rPr lang="en-US" sz="1600" kern="0" dirty="0">
                <a:latin typeface="Menlo Regular"/>
                <a:cs typeface="Menlo Regular"/>
              </a:rPr>
              <a:t>()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FB6198-3518-AD41-BBB2-783AED2F8618}"/>
              </a:ext>
            </a:extLst>
          </p:cNvPr>
          <p:cNvSpPr txBox="1"/>
          <p:nvPr/>
        </p:nvSpPr>
        <p:spPr>
          <a:xfrm>
            <a:off x="1665288" y="1009344"/>
            <a:ext cx="3954889" cy="56323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﻿Traceback (most recent call last):</a:t>
            </a:r>
          </a:p>
          <a:p>
            <a:endParaRPr lang="es-CL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  File </a:t>
            </a:r>
            <a:r>
              <a:rPr lang="es-CL" sz="1000" dirty="0">
                <a:solidFill>
                  <a:srgbClr val="00FA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"&lt;ipython-input-100-7b7d59c006ee&gt;"</a:t>
            </a:r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, line 1, in &lt;module&gt;</a:t>
            </a:r>
          </a:p>
          <a:p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    runfile</a:t>
            </a:r>
            <a:r>
              <a:rPr lang="es-CL" sz="1000" dirty="0">
                <a:solidFill>
                  <a:srgbClr val="00FA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('/Users/mlacarrasco/Dropbox/_BACKUP/Asignaturas/2019/sem_01/MagisterDataScience/clases/modulo_6_bibliotecas/exeption_test.py', wdir='/Users/mlacarrasco/Dropbox/_BACKUP/Asignaturas/2019/sem_01/MagisterDataScience/clases/modulo_6_bibliotecas'</a:t>
            </a:r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s-CL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  File </a:t>
            </a:r>
            <a:r>
              <a:rPr lang="es-CL" sz="1000" dirty="0">
                <a:solidFill>
                  <a:srgbClr val="00FA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"/opt/anaconda3/lib/python3.7/site-packages/spyder_kernels/customize/spydercustomize.py"</a:t>
            </a:r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, line 827, in </a:t>
            </a:r>
            <a:r>
              <a:rPr lang="es-CL" sz="10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runfile</a:t>
            </a:r>
          </a:p>
          <a:p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CL" sz="10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execfile</a:t>
            </a:r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(filename, namespace)</a:t>
            </a:r>
          </a:p>
          <a:p>
            <a:endParaRPr lang="es-CL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  File </a:t>
            </a:r>
            <a:r>
              <a:rPr lang="es-CL" sz="1000" dirty="0">
                <a:solidFill>
                  <a:srgbClr val="00FA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"/opt/anaconda3/lib/python3.7/site-packages/spyder_kernels/customize/spydercustomize.py"</a:t>
            </a:r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, line 110, in execfile</a:t>
            </a:r>
          </a:p>
          <a:p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CL" sz="10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exec</a:t>
            </a:r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(compile(f.read(), filename, 'exec'), namespace)</a:t>
            </a:r>
          </a:p>
          <a:p>
            <a:endParaRPr lang="es-CL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  File </a:t>
            </a:r>
            <a:r>
              <a:rPr lang="es-CL" sz="1000" dirty="0">
                <a:solidFill>
                  <a:srgbClr val="00FA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"/Users/mlacarrasco/Dropbox/_BACKUP/Asignaturas/2019/sem_01/MagisterDataScience/clases/modulo_6_bibliotecas/exeption_test.py"</a:t>
            </a:r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, line 16, in </a:t>
            </a:r>
            <a:r>
              <a:rPr lang="es-CL" sz="10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&lt;module&gt;</a:t>
            </a:r>
          </a:p>
          <a:p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CL" sz="10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endParaRPr lang="es-CL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  File </a:t>
            </a:r>
            <a:r>
              <a:rPr lang="es-CL" sz="1000" dirty="0">
                <a:solidFill>
                  <a:srgbClr val="00FA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"/Users/mlacarrasco/Dropbox/_BACKUP/Asignaturas/2019/sem_01/MagisterDataScience/clases/modulo_6_bibliotecas/exeption_test.py"</a:t>
            </a:r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0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</a:t>
            </a:r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 12, in </a:t>
            </a:r>
            <a:r>
              <a:rPr lang="es-CL" sz="10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</a:p>
          <a:p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    res= 1/0</a:t>
            </a:r>
          </a:p>
          <a:p>
            <a:endParaRPr lang="es-CL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CL" sz="1000" dirty="0">
                <a:latin typeface="Consolas" panose="020B0609020204030204" pitchFamily="49" charset="0"/>
                <a:cs typeface="Consolas" panose="020B0609020204030204" pitchFamily="49" charset="0"/>
              </a:rPr>
              <a:t>ZeroDivisionError: division by zero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FE19490-B3F5-D24F-9A14-445B52FDCA01}"/>
              </a:ext>
            </a:extLst>
          </p:cNvPr>
          <p:cNvSpPr txBox="1"/>
          <p:nvPr/>
        </p:nvSpPr>
        <p:spPr>
          <a:xfrm>
            <a:off x="165262" y="997990"/>
            <a:ext cx="1500026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L" sz="1600" i="1" dirty="0">
                <a:solidFill>
                  <a:schemeClr val="bg1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error generado por Python</a:t>
            </a: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07B2C136-2822-4D46-912D-2397BD39C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406" y="2789684"/>
            <a:ext cx="3138732" cy="176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193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B04D94F4-B435-5043-A0B8-0ABE7DCA26F0}"/>
              </a:ext>
            </a:extLst>
          </p:cNvPr>
          <p:cNvSpPr/>
          <p:nvPr/>
        </p:nvSpPr>
        <p:spPr>
          <a:xfrm>
            <a:off x="1799333" y="3917859"/>
            <a:ext cx="5690527" cy="1496622"/>
          </a:xfrm>
          <a:prstGeom prst="roundRect">
            <a:avLst>
              <a:gd name="adj" fmla="val 1018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D47ECF87-75E2-C64D-88EE-862D45E41635}"/>
              </a:ext>
            </a:extLst>
          </p:cNvPr>
          <p:cNvSpPr/>
          <p:nvPr/>
        </p:nvSpPr>
        <p:spPr>
          <a:xfrm>
            <a:off x="5551806" y="4839128"/>
            <a:ext cx="1756450" cy="312259"/>
          </a:xfrm>
          <a:prstGeom prst="roundRect">
            <a:avLst>
              <a:gd name="adj" fmla="val 36035"/>
            </a:avLst>
          </a:prstGeom>
          <a:solidFill>
            <a:schemeClr val="bg1"/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A18A380-7006-8147-A0BE-91AA7FCF246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B0EFCF0-EE30-B449-8E05-A7C91D1DDE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FD032A-A42A-F54E-AA5C-C7A0465C7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Exception</a:t>
            </a:r>
          </a:p>
        </p:txBody>
      </p:sp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A29DB57E-1AE8-4146-80D0-4A467F20104A}"/>
              </a:ext>
            </a:extLst>
          </p:cNvPr>
          <p:cNvSpPr txBox="1">
            <a:spLocks/>
          </p:cNvSpPr>
          <p:nvPr/>
        </p:nvSpPr>
        <p:spPr bwMode="auto">
          <a:xfrm>
            <a:off x="1799332" y="1138334"/>
            <a:ext cx="6163139" cy="97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 3" charset="0"/>
              <a:buNone/>
            </a:pPr>
            <a:r>
              <a:rPr lang="es-CL" sz="1800" kern="0" dirty="0"/>
              <a:t>Afortunadamente tenemos una herramienta muy útil para evitar que nuestro programa falle en forma precipitada. Esta herramienta se conoce como </a:t>
            </a:r>
            <a:r>
              <a:rPr lang="es-CL" sz="1800" kern="0" dirty="0">
                <a:solidFill>
                  <a:srgbClr val="0733FF"/>
                </a:solidFill>
              </a:rPr>
              <a:t>try</a:t>
            </a:r>
            <a:r>
              <a:rPr lang="es-CL" sz="1800" kern="0" dirty="0"/>
              <a:t> / </a:t>
            </a:r>
            <a:r>
              <a:rPr lang="es-CL" sz="1800" kern="0" dirty="0">
                <a:solidFill>
                  <a:srgbClr val="0733FF"/>
                </a:solidFill>
              </a:rPr>
              <a:t>except</a:t>
            </a: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4A8C34B3-3919-A44E-8BF3-8FF580FA4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31" y="1092863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7" name="Shape 241">
            <a:extLst>
              <a:ext uri="{FF2B5EF4-FFF2-40B4-BE49-F238E27FC236}">
                <a16:creationId xmlns:a16="http://schemas.microsoft.com/office/drawing/2014/main" id="{F243C833-0670-3140-ACBC-76F928EA2EB2}"/>
              </a:ext>
            </a:extLst>
          </p:cNvPr>
          <p:cNvSpPr txBox="1">
            <a:spLocks/>
          </p:cNvSpPr>
          <p:nvPr/>
        </p:nvSpPr>
        <p:spPr bwMode="auto">
          <a:xfrm>
            <a:off x="1799331" y="2238443"/>
            <a:ext cx="5824093" cy="3319876"/>
          </a:xfrm>
          <a:prstGeom prst="rect">
            <a:avLst/>
          </a:prstGeom>
          <a:noFill/>
          <a:ln>
            <a:solidFill>
              <a:srgbClr val="60B9EC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0733FF"/>
                </a:solidFill>
                <a:latin typeface="Menlo Regular"/>
                <a:cs typeface="Menlo Regular"/>
              </a:rPr>
              <a:t>import</a:t>
            </a:r>
            <a:r>
              <a:rPr lang="en-US" sz="1600" kern="0" dirty="0">
                <a:latin typeface="Menlo Regular"/>
                <a:cs typeface="Menlo Regular"/>
              </a:rPr>
              <a:t> sys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solidFill>
                <a:srgbClr val="FF0000"/>
              </a:solidFill>
              <a:latin typeface="Menlo Regular"/>
              <a:cs typeface="Menlo Regular"/>
            </a:endParaRP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sz="1600" kern="0" dirty="0">
                <a:latin typeface="Menlo Regular"/>
                <a:cs typeface="Menlo Regular"/>
              </a:rPr>
              <a:t> </a:t>
            </a:r>
            <a:r>
              <a:rPr lang="en-US" sz="1600" kern="0" dirty="0">
                <a:solidFill>
                  <a:srgbClr val="00B050"/>
                </a:solidFill>
                <a:latin typeface="Menlo Regular"/>
                <a:cs typeface="Menlo Regular"/>
              </a:rPr>
              <a:t>foo</a:t>
            </a:r>
            <a:r>
              <a:rPr lang="en-US" sz="1600" kern="0" dirty="0">
                <a:latin typeface="Menlo Regular"/>
                <a:cs typeface="Menlo Regular"/>
              </a:rPr>
              <a:t>(bar=None):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res= 1/0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</a:t>
            </a:r>
            <a:r>
              <a:rPr lang="en-US" sz="1600" kern="0" dirty="0">
                <a:solidFill>
                  <a:srgbClr val="0733FF"/>
                </a:solidFill>
                <a:latin typeface="Menlo Regular"/>
                <a:cs typeface="Menlo Regular"/>
              </a:rPr>
              <a:t>return</a:t>
            </a:r>
            <a:r>
              <a:rPr lang="en-US" sz="1600" kern="0" dirty="0">
                <a:latin typeface="Menlo Regular"/>
                <a:cs typeface="Menlo Regular"/>
              </a:rPr>
              <a:t>(res)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latin typeface="Menlo Regular"/>
              <a:cs typeface="Menlo Regular"/>
            </a:endParaRP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1800FF"/>
                </a:solidFill>
                <a:latin typeface="Menlo Regular"/>
                <a:cs typeface="Menlo Regular"/>
              </a:rPr>
              <a:t>try</a:t>
            </a:r>
            <a:r>
              <a:rPr lang="en-US" sz="1600" kern="0" dirty="0">
                <a:latin typeface="Menlo Regular"/>
                <a:cs typeface="Menlo Regular"/>
              </a:rPr>
              <a:t>: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foo()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1800FF"/>
                </a:solidFill>
                <a:latin typeface="Menlo Regular"/>
                <a:cs typeface="Menlo Regular"/>
              </a:rPr>
              <a:t>except</a:t>
            </a:r>
            <a:r>
              <a:rPr lang="en-US" sz="1600" kern="0" dirty="0">
                <a:latin typeface="Menlo Regular"/>
                <a:cs typeface="Menlo Regular"/>
              </a:rPr>
              <a:t>: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</a:t>
            </a:r>
            <a:r>
              <a:rPr lang="en-US" sz="1600" kern="0" dirty="0" err="1">
                <a:latin typeface="Menlo Regular"/>
                <a:cs typeface="Menlo Regular"/>
              </a:rPr>
              <a:t>exc_type</a:t>
            </a:r>
            <a:r>
              <a:rPr lang="en-US" sz="1600" kern="0" dirty="0">
                <a:latin typeface="Menlo Regular"/>
                <a:cs typeface="Menlo Regular"/>
              </a:rPr>
              <a:t>, </a:t>
            </a:r>
            <a:r>
              <a:rPr lang="en-US" sz="1600" kern="0" dirty="0" err="1">
                <a:latin typeface="Menlo Regular"/>
                <a:cs typeface="Menlo Regular"/>
              </a:rPr>
              <a:t>exc_value</a:t>
            </a:r>
            <a:r>
              <a:rPr lang="en-US" sz="1600" kern="0" dirty="0">
                <a:latin typeface="Menlo Regular"/>
                <a:cs typeface="Menlo Regular"/>
              </a:rPr>
              <a:t>, tb = </a:t>
            </a:r>
            <a:r>
              <a:rPr lang="en-US" sz="1600" kern="0" dirty="0" err="1">
                <a:latin typeface="Menlo Regular"/>
                <a:cs typeface="Menlo Regular"/>
              </a:rPr>
              <a:t>sys.exc_info</a:t>
            </a:r>
            <a:r>
              <a:rPr lang="en-US" sz="1600" kern="0" dirty="0">
                <a:latin typeface="Menlo Regular"/>
                <a:cs typeface="Menlo Regular"/>
              </a:rPr>
              <a:t>()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</a:t>
            </a:r>
            <a:r>
              <a:rPr lang="en-US" sz="1600" kern="0" dirty="0">
                <a:solidFill>
                  <a:srgbClr val="0733FF"/>
                </a:solidFill>
                <a:latin typeface="Menlo Regular"/>
                <a:cs typeface="Menlo Regular"/>
              </a:rPr>
              <a:t>print</a:t>
            </a:r>
            <a:r>
              <a:rPr lang="en-US" sz="1600" kern="0" dirty="0">
                <a:latin typeface="Menlo Regular"/>
                <a:cs typeface="Menlo Regular"/>
              </a:rPr>
              <a:t>(</a:t>
            </a:r>
            <a:r>
              <a:rPr lang="en-US" sz="1600" kern="0" dirty="0" err="1">
                <a:latin typeface="Menlo Regular"/>
                <a:cs typeface="Menlo Regular"/>
              </a:rPr>
              <a:t>exc_type</a:t>
            </a:r>
            <a:r>
              <a:rPr lang="en-US" sz="1600" kern="0" dirty="0">
                <a:latin typeface="Menlo Regular"/>
                <a:cs typeface="Menlo Regular"/>
              </a:rPr>
              <a:t>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solidFill>
                <a:srgbClr val="FF0000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latin typeface="Menlo Regular"/>
              <a:cs typeface="Menlo Regular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EB7ED2C9-7206-B84C-A1D1-9BD579C4B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066" y="5614730"/>
            <a:ext cx="2503487" cy="52322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s-ES_tradnl" altLang="es-CL" sz="1400" dirty="0">
                <a:latin typeface="Calibri" panose="020F0502020204030204" pitchFamily="34" charset="0"/>
                <a:cs typeface="Calibri" panose="020F0502020204030204" pitchFamily="34" charset="0"/>
              </a:rPr>
              <a:t>Con esto podemos saber cuál es el error generado por el sistema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8A41DABB-3512-A74B-BA69-F2A00AF02FB7}"/>
              </a:ext>
            </a:extLst>
          </p:cNvPr>
          <p:cNvSpPr txBox="1"/>
          <p:nvPr/>
        </p:nvSpPr>
        <p:spPr>
          <a:xfrm>
            <a:off x="30311" y="3908995"/>
            <a:ext cx="1643472" cy="138499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eaLnBrk="1" hangingPunct="1">
              <a:defRPr sz="1400">
                <a:latin typeface="Myriad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programa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evalúa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función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caso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ésta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tenga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algún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problema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enviará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 una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excepción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13FE959C-76BF-9144-BDFC-E7C47F162E67}"/>
              </a:ext>
            </a:extLst>
          </p:cNvPr>
          <p:cNvCxnSpPr/>
          <p:nvPr/>
        </p:nvCxnSpPr>
        <p:spPr>
          <a:xfrm rot="16200000" flipH="1">
            <a:off x="6293274" y="5266713"/>
            <a:ext cx="465121" cy="230914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accent2">
                <a:lumMod val="75000"/>
              </a:schemeClr>
            </a:solidFill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898BCEBA-186D-454B-BD74-47055B232D21}"/>
              </a:ext>
            </a:extLst>
          </p:cNvPr>
          <p:cNvCxnSpPr/>
          <p:nvPr/>
        </p:nvCxnSpPr>
        <p:spPr>
          <a:xfrm>
            <a:off x="1665288" y="4448710"/>
            <a:ext cx="728591" cy="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2471121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C0FB19C4-A908-C24C-809D-3DA5146F554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57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3A2436F-87E7-5940-8685-A672FBA8CD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6069ED7-E3BF-AE45-81AF-794EDBCE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Exception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7F2A99E-426C-C041-8EE9-9979F8979848}"/>
              </a:ext>
            </a:extLst>
          </p:cNvPr>
          <p:cNvSpPr/>
          <p:nvPr/>
        </p:nvSpPr>
        <p:spPr>
          <a:xfrm>
            <a:off x="1788405" y="5795296"/>
            <a:ext cx="308224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&lt;class 'ZeroDivisionError'&gt;</a:t>
            </a:r>
          </a:p>
        </p:txBody>
      </p:sp>
      <p:sp>
        <p:nvSpPr>
          <p:cNvPr id="10" name="Marcador de texto 1">
            <a:extLst>
              <a:ext uri="{FF2B5EF4-FFF2-40B4-BE49-F238E27FC236}">
                <a16:creationId xmlns:a16="http://schemas.microsoft.com/office/drawing/2014/main" id="{882011CA-F42E-164A-8E97-8EF0B8E355F6}"/>
              </a:ext>
            </a:extLst>
          </p:cNvPr>
          <p:cNvSpPr txBox="1">
            <a:spLocks/>
          </p:cNvSpPr>
          <p:nvPr/>
        </p:nvSpPr>
        <p:spPr bwMode="auto">
          <a:xfrm>
            <a:off x="1800224" y="1138334"/>
            <a:ext cx="6162247" cy="97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 3" charset="0"/>
              <a:buNone/>
            </a:pPr>
            <a:r>
              <a:rPr lang="es-CL" sz="1800" kern="0" dirty="0"/>
              <a:t>Afortunadamente tenemos una herramienta muy útil para evitar que nuestro programa falle en forma precipitada. Esta herramienta se conoce como </a:t>
            </a:r>
            <a:r>
              <a:rPr lang="es-CL" sz="1800" kern="0" dirty="0">
                <a:solidFill>
                  <a:srgbClr val="0733FF"/>
                </a:solidFill>
              </a:rPr>
              <a:t>try</a:t>
            </a:r>
            <a:r>
              <a:rPr lang="es-CL" sz="1800" kern="0" dirty="0"/>
              <a:t> / </a:t>
            </a:r>
            <a:r>
              <a:rPr lang="es-CL" sz="1800" kern="0" dirty="0">
                <a:solidFill>
                  <a:srgbClr val="0733FF"/>
                </a:solidFill>
              </a:rPr>
              <a:t>except</a:t>
            </a:r>
          </a:p>
        </p:txBody>
      </p:sp>
      <p:pic>
        <p:nvPicPr>
          <p:cNvPr id="11" name="Picture 5" descr="Picture 5">
            <a:extLst>
              <a:ext uri="{FF2B5EF4-FFF2-40B4-BE49-F238E27FC236}">
                <a16:creationId xmlns:a16="http://schemas.microsoft.com/office/drawing/2014/main" id="{B277CFF2-B895-0F4D-9CE7-DB093C119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31" y="1092863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12" name="Shape 241">
            <a:extLst>
              <a:ext uri="{FF2B5EF4-FFF2-40B4-BE49-F238E27FC236}">
                <a16:creationId xmlns:a16="http://schemas.microsoft.com/office/drawing/2014/main" id="{D20EEC28-8F71-EC42-981C-3DD1CB7F2D0E}"/>
              </a:ext>
            </a:extLst>
          </p:cNvPr>
          <p:cNvSpPr txBox="1">
            <a:spLocks/>
          </p:cNvSpPr>
          <p:nvPr/>
        </p:nvSpPr>
        <p:spPr bwMode="auto">
          <a:xfrm>
            <a:off x="1800225" y="2238443"/>
            <a:ext cx="5823200" cy="3319876"/>
          </a:xfrm>
          <a:prstGeom prst="rect">
            <a:avLst/>
          </a:prstGeom>
          <a:noFill/>
          <a:ln>
            <a:solidFill>
              <a:srgbClr val="60B9EC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0733FF"/>
                </a:solidFill>
                <a:latin typeface="Menlo Regular"/>
                <a:cs typeface="Menlo Regular"/>
              </a:rPr>
              <a:t>import</a:t>
            </a:r>
            <a:r>
              <a:rPr lang="en-US" sz="1600" kern="0" dirty="0">
                <a:latin typeface="Menlo Regular"/>
                <a:cs typeface="Menlo Regular"/>
              </a:rPr>
              <a:t> sys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solidFill>
                <a:srgbClr val="FF0000"/>
              </a:solidFill>
              <a:latin typeface="Menlo Regular"/>
              <a:cs typeface="Menlo Regular"/>
            </a:endParaRP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sz="1600" kern="0" dirty="0">
                <a:latin typeface="Menlo Regular"/>
                <a:cs typeface="Menlo Regular"/>
              </a:rPr>
              <a:t> </a:t>
            </a:r>
            <a:r>
              <a:rPr lang="en-US" sz="1600" kern="0" dirty="0">
                <a:solidFill>
                  <a:srgbClr val="00B050"/>
                </a:solidFill>
                <a:latin typeface="Menlo Regular"/>
                <a:cs typeface="Menlo Regular"/>
              </a:rPr>
              <a:t>foo</a:t>
            </a:r>
            <a:r>
              <a:rPr lang="en-US" sz="1600" kern="0" dirty="0">
                <a:latin typeface="Menlo Regular"/>
                <a:cs typeface="Menlo Regular"/>
              </a:rPr>
              <a:t>(bar=None):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res= 1/0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</a:t>
            </a:r>
            <a:r>
              <a:rPr lang="en-US" sz="1600" kern="0" dirty="0">
                <a:solidFill>
                  <a:srgbClr val="0733FF"/>
                </a:solidFill>
                <a:latin typeface="Menlo Regular"/>
                <a:cs typeface="Menlo Regular"/>
              </a:rPr>
              <a:t>return</a:t>
            </a:r>
            <a:r>
              <a:rPr lang="en-US" sz="1600" kern="0" dirty="0">
                <a:latin typeface="Menlo Regular"/>
                <a:cs typeface="Menlo Regular"/>
              </a:rPr>
              <a:t>(res)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latin typeface="Menlo Regular"/>
              <a:cs typeface="Menlo Regular"/>
            </a:endParaRP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1800FF"/>
                </a:solidFill>
                <a:latin typeface="Menlo Regular"/>
                <a:cs typeface="Menlo Regular"/>
              </a:rPr>
              <a:t>try</a:t>
            </a:r>
            <a:r>
              <a:rPr lang="en-US" sz="1600" kern="0" dirty="0">
                <a:latin typeface="Menlo Regular"/>
                <a:cs typeface="Menlo Regular"/>
              </a:rPr>
              <a:t>: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foo()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1800FF"/>
                </a:solidFill>
                <a:latin typeface="Menlo Regular"/>
                <a:cs typeface="Menlo Regular"/>
              </a:rPr>
              <a:t>except</a:t>
            </a:r>
            <a:r>
              <a:rPr lang="en-US" sz="1600" kern="0" dirty="0">
                <a:latin typeface="Menlo Regular"/>
                <a:cs typeface="Menlo Regular"/>
              </a:rPr>
              <a:t>: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</a:t>
            </a:r>
            <a:r>
              <a:rPr lang="en-US" sz="1600" kern="0" dirty="0" err="1">
                <a:latin typeface="Menlo Regular"/>
                <a:cs typeface="Menlo Regular"/>
              </a:rPr>
              <a:t>exc_type</a:t>
            </a:r>
            <a:r>
              <a:rPr lang="en-US" sz="1600" kern="0" dirty="0">
                <a:latin typeface="Menlo Regular"/>
                <a:cs typeface="Menlo Regular"/>
              </a:rPr>
              <a:t>, </a:t>
            </a:r>
            <a:r>
              <a:rPr lang="en-US" sz="1600" kern="0" dirty="0" err="1">
                <a:latin typeface="Menlo Regular"/>
                <a:cs typeface="Menlo Regular"/>
              </a:rPr>
              <a:t>exc_value</a:t>
            </a:r>
            <a:r>
              <a:rPr lang="en-US" sz="1600" kern="0" dirty="0">
                <a:latin typeface="Menlo Regular"/>
                <a:cs typeface="Menlo Regular"/>
              </a:rPr>
              <a:t>, tb = </a:t>
            </a:r>
            <a:r>
              <a:rPr lang="en-US" sz="1600" kern="0" dirty="0" err="1">
                <a:latin typeface="Menlo Regular"/>
                <a:cs typeface="Menlo Regular"/>
              </a:rPr>
              <a:t>sys.exc_info</a:t>
            </a:r>
            <a:r>
              <a:rPr lang="en-US" sz="1600" kern="0" dirty="0">
                <a:latin typeface="Menlo Regular"/>
                <a:cs typeface="Menlo Regular"/>
              </a:rPr>
              <a:t>()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</a:t>
            </a:r>
            <a:r>
              <a:rPr lang="en-US" sz="1600" kern="0" dirty="0">
                <a:solidFill>
                  <a:srgbClr val="0733FF"/>
                </a:solidFill>
                <a:latin typeface="Menlo Regular"/>
                <a:cs typeface="Menlo Regular"/>
              </a:rPr>
              <a:t>print</a:t>
            </a:r>
            <a:r>
              <a:rPr lang="en-US" sz="1600" kern="0" dirty="0">
                <a:latin typeface="Menlo Regular"/>
                <a:cs typeface="Menlo Regular"/>
              </a:rPr>
              <a:t>(</a:t>
            </a:r>
            <a:r>
              <a:rPr lang="en-US" sz="1600" kern="0" dirty="0" err="1">
                <a:latin typeface="Menlo Regular"/>
                <a:cs typeface="Menlo Regular"/>
              </a:rPr>
              <a:t>exc_type</a:t>
            </a:r>
            <a:r>
              <a:rPr lang="en-US" sz="1600" kern="0" dirty="0">
                <a:latin typeface="Menlo Regular"/>
                <a:cs typeface="Menlo Regular"/>
              </a:rPr>
              <a:t>)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solidFill>
                <a:srgbClr val="FF0000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latin typeface="Menlo Regular"/>
              <a:cs typeface="Menlo Regular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0D0C8DC-24A6-144A-8ED6-675430D50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645" y="2347527"/>
            <a:ext cx="3080443" cy="173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25D36C0-69B4-0946-A5B1-D5C4C7674CE3}"/>
              </a:ext>
            </a:extLst>
          </p:cNvPr>
          <p:cNvSpPr txBox="1"/>
          <p:nvPr/>
        </p:nvSpPr>
        <p:spPr>
          <a:xfrm>
            <a:off x="280359" y="5791641"/>
            <a:ext cx="1500026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L" sz="1600" i="1" dirty="0">
                <a:solidFill>
                  <a:schemeClr val="bg1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error generado por Python</a:t>
            </a:r>
          </a:p>
        </p:txBody>
      </p:sp>
    </p:spTree>
    <p:extLst>
      <p:ext uri="{BB962C8B-B14F-4D97-AF65-F5344CB8AC3E}">
        <p14:creationId xmlns:p14="http://schemas.microsoft.com/office/powerpoint/2010/main" val="6105541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87F90DA0-DA44-3948-8A57-FB1418F60A06}"/>
              </a:ext>
            </a:extLst>
          </p:cNvPr>
          <p:cNvSpPr/>
          <p:nvPr/>
        </p:nvSpPr>
        <p:spPr>
          <a:xfrm>
            <a:off x="2702890" y="4579264"/>
            <a:ext cx="2369778" cy="283872"/>
          </a:xfrm>
          <a:prstGeom prst="roundRect">
            <a:avLst>
              <a:gd name="adj" fmla="val 36035"/>
            </a:avLst>
          </a:prstGeom>
          <a:solidFill>
            <a:srgbClr val="FFFF00"/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C0FB19C4-A908-C24C-809D-3DA5146F554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58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3A2436F-87E7-5940-8685-A672FBA8CD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6069ED7-E3BF-AE45-81AF-794EDBCE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Exception</a:t>
            </a:r>
          </a:p>
        </p:txBody>
      </p:sp>
      <p:sp>
        <p:nvSpPr>
          <p:cNvPr id="10" name="Marcador de texto 1">
            <a:extLst>
              <a:ext uri="{FF2B5EF4-FFF2-40B4-BE49-F238E27FC236}">
                <a16:creationId xmlns:a16="http://schemas.microsoft.com/office/drawing/2014/main" id="{882011CA-F42E-164A-8E97-8EF0B8E355F6}"/>
              </a:ext>
            </a:extLst>
          </p:cNvPr>
          <p:cNvSpPr txBox="1">
            <a:spLocks/>
          </p:cNvSpPr>
          <p:nvPr/>
        </p:nvSpPr>
        <p:spPr bwMode="auto">
          <a:xfrm>
            <a:off x="1800224" y="1138334"/>
            <a:ext cx="6162247" cy="97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 3" charset="0"/>
              <a:buNone/>
            </a:pPr>
            <a:r>
              <a:rPr lang="es-CL" sz="1800" kern="0" dirty="0"/>
              <a:t>Afortunadamente tenemos una herramienta muy útil para evitar que nuestro programa falle en forma precipitada. Esta herramienta se conoce como </a:t>
            </a:r>
            <a:r>
              <a:rPr lang="es-CL" sz="1800" kern="0" dirty="0">
                <a:solidFill>
                  <a:srgbClr val="0733FF"/>
                </a:solidFill>
              </a:rPr>
              <a:t>try</a:t>
            </a:r>
            <a:r>
              <a:rPr lang="es-CL" sz="1800" kern="0" dirty="0"/>
              <a:t> / </a:t>
            </a:r>
            <a:r>
              <a:rPr lang="es-CL" sz="1800" kern="0" dirty="0">
                <a:solidFill>
                  <a:srgbClr val="0733FF"/>
                </a:solidFill>
              </a:rPr>
              <a:t>except</a:t>
            </a:r>
          </a:p>
        </p:txBody>
      </p:sp>
      <p:pic>
        <p:nvPicPr>
          <p:cNvPr id="11" name="Picture 5" descr="Picture 5">
            <a:extLst>
              <a:ext uri="{FF2B5EF4-FFF2-40B4-BE49-F238E27FC236}">
                <a16:creationId xmlns:a16="http://schemas.microsoft.com/office/drawing/2014/main" id="{B277CFF2-B895-0F4D-9CE7-DB093C119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31" y="1092863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12" name="Shape 241">
            <a:extLst>
              <a:ext uri="{FF2B5EF4-FFF2-40B4-BE49-F238E27FC236}">
                <a16:creationId xmlns:a16="http://schemas.microsoft.com/office/drawing/2014/main" id="{D20EEC28-8F71-EC42-981C-3DD1CB7F2D0E}"/>
              </a:ext>
            </a:extLst>
          </p:cNvPr>
          <p:cNvSpPr txBox="1">
            <a:spLocks/>
          </p:cNvSpPr>
          <p:nvPr/>
        </p:nvSpPr>
        <p:spPr bwMode="auto">
          <a:xfrm>
            <a:off x="1800225" y="2238443"/>
            <a:ext cx="5823200" cy="3700020"/>
          </a:xfrm>
          <a:prstGeom prst="rect">
            <a:avLst/>
          </a:prstGeom>
          <a:noFill/>
          <a:ln>
            <a:solidFill>
              <a:srgbClr val="60B9EC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0733FF"/>
                </a:solidFill>
                <a:latin typeface="Menlo Regular"/>
                <a:cs typeface="Menlo Regular"/>
              </a:rPr>
              <a:t>import</a:t>
            </a:r>
            <a:r>
              <a:rPr lang="en-US" sz="1600" kern="0" dirty="0">
                <a:latin typeface="Menlo Regular"/>
                <a:cs typeface="Menlo Regular"/>
              </a:rPr>
              <a:t> sys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solidFill>
                <a:srgbClr val="FF0000"/>
              </a:solidFill>
              <a:latin typeface="Menlo Regular"/>
              <a:cs typeface="Menlo Regular"/>
            </a:endParaRP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FF0000"/>
                </a:solidFill>
                <a:latin typeface="Menlo Regular"/>
                <a:cs typeface="Menlo Regular"/>
              </a:rPr>
              <a:t>def</a:t>
            </a:r>
            <a:r>
              <a:rPr lang="en-US" sz="1600" kern="0" dirty="0">
                <a:latin typeface="Menlo Regular"/>
                <a:cs typeface="Menlo Regular"/>
              </a:rPr>
              <a:t> </a:t>
            </a:r>
            <a:r>
              <a:rPr lang="en-US" sz="1600" kern="0" dirty="0">
                <a:solidFill>
                  <a:srgbClr val="00B050"/>
                </a:solidFill>
                <a:latin typeface="Menlo Regular"/>
                <a:cs typeface="Menlo Regular"/>
              </a:rPr>
              <a:t>foo</a:t>
            </a:r>
            <a:r>
              <a:rPr lang="en-US" sz="1600" kern="0" dirty="0">
                <a:latin typeface="Menlo Regular"/>
                <a:cs typeface="Menlo Regular"/>
              </a:rPr>
              <a:t>(bar=None):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res= 1/0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</a:t>
            </a:r>
            <a:r>
              <a:rPr lang="en-US" sz="1600" kern="0" dirty="0">
                <a:solidFill>
                  <a:srgbClr val="0733FF"/>
                </a:solidFill>
                <a:latin typeface="Menlo Regular"/>
                <a:cs typeface="Menlo Regular"/>
              </a:rPr>
              <a:t>return</a:t>
            </a:r>
            <a:r>
              <a:rPr lang="en-US" sz="1600" kern="0" dirty="0">
                <a:latin typeface="Menlo Regular"/>
                <a:cs typeface="Menlo Regular"/>
              </a:rPr>
              <a:t>(res)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latin typeface="Menlo Regular"/>
              <a:cs typeface="Menlo Regular"/>
            </a:endParaRP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1800FF"/>
                </a:solidFill>
                <a:latin typeface="Menlo Regular"/>
                <a:cs typeface="Menlo Regular"/>
              </a:rPr>
              <a:t>try</a:t>
            </a:r>
            <a:r>
              <a:rPr lang="en-US" sz="1600" kern="0" dirty="0">
                <a:latin typeface="Menlo Regular"/>
                <a:cs typeface="Menlo Regular"/>
              </a:rPr>
              <a:t>: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foo()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1800FF"/>
                </a:solidFill>
                <a:latin typeface="Menlo Regular"/>
                <a:cs typeface="Menlo Regular"/>
              </a:rPr>
              <a:t>except </a:t>
            </a:r>
            <a:r>
              <a:rPr lang="en-US" sz="1600" kern="0" dirty="0" err="1">
                <a:solidFill>
                  <a:srgbClr val="1800FF"/>
                </a:solidFill>
                <a:latin typeface="Menlo Regular"/>
                <a:cs typeface="Menlo Regular"/>
              </a:rPr>
              <a:t>ZeroDivisionError</a:t>
            </a:r>
            <a:r>
              <a:rPr lang="en-US" sz="1600" kern="0" dirty="0">
                <a:latin typeface="Menlo Regular"/>
                <a:cs typeface="Menlo Regular"/>
              </a:rPr>
              <a:t>: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</a:t>
            </a:r>
            <a:r>
              <a:rPr lang="en-US" sz="1600" kern="0" dirty="0">
                <a:solidFill>
                  <a:srgbClr val="0733FF"/>
                </a:solidFill>
                <a:latin typeface="Menlo Regular"/>
                <a:cs typeface="Menlo Regular"/>
              </a:rPr>
              <a:t>print</a:t>
            </a:r>
            <a:r>
              <a:rPr lang="en-US" sz="1600" kern="0" dirty="0">
                <a:latin typeface="Menlo Regular"/>
                <a:cs typeface="Menlo Regular"/>
              </a:rPr>
              <a:t>(</a:t>
            </a:r>
            <a:r>
              <a:rPr lang="en-US" sz="1600" kern="0" dirty="0">
                <a:solidFill>
                  <a:srgbClr val="E800EB"/>
                </a:solidFill>
                <a:latin typeface="Menlo Regular"/>
                <a:cs typeface="Menlo Regular"/>
              </a:rPr>
              <a:t>"Error de division por cero"</a:t>
            </a:r>
            <a:r>
              <a:rPr lang="en-US" sz="1600" kern="0" dirty="0">
                <a:latin typeface="Menlo Regular"/>
                <a:cs typeface="Menlo Regular"/>
              </a:rPr>
              <a:t>)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solidFill>
                  <a:srgbClr val="0733FF"/>
                </a:solidFill>
                <a:latin typeface="Menlo Regular"/>
                <a:cs typeface="Menlo Regular"/>
              </a:rPr>
              <a:t>else</a:t>
            </a:r>
            <a:r>
              <a:rPr lang="en-US" sz="1600" kern="0" dirty="0">
                <a:latin typeface="Menlo Regular"/>
                <a:cs typeface="Menlo Regular"/>
              </a:rPr>
              <a:t>: 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600" kern="0" dirty="0">
                <a:latin typeface="Menlo Regular"/>
                <a:cs typeface="Menlo Regular"/>
              </a:rPr>
              <a:t>    </a:t>
            </a:r>
            <a:r>
              <a:rPr lang="en-US" sz="1600" kern="0" dirty="0">
                <a:solidFill>
                  <a:srgbClr val="0733FF"/>
                </a:solidFill>
                <a:latin typeface="Menlo Regular"/>
                <a:cs typeface="Menlo Regular"/>
              </a:rPr>
              <a:t>print</a:t>
            </a:r>
            <a:r>
              <a:rPr lang="en-US" sz="1600" kern="0" dirty="0">
                <a:latin typeface="Menlo Regular"/>
                <a:cs typeface="Menlo Regular"/>
              </a:rPr>
              <a:t>(</a:t>
            </a:r>
            <a:r>
              <a:rPr lang="en-US" sz="1600" kern="0" dirty="0">
                <a:solidFill>
                  <a:srgbClr val="E800EB"/>
                </a:solidFill>
                <a:latin typeface="Menlo Regular"/>
                <a:cs typeface="Menlo Regular"/>
              </a:rPr>
              <a:t>”</a:t>
            </a:r>
            <a:r>
              <a:rPr lang="en-US" sz="1600" kern="0" dirty="0" err="1">
                <a:solidFill>
                  <a:srgbClr val="E800EB"/>
                </a:solidFill>
                <a:latin typeface="Menlo Regular"/>
                <a:cs typeface="Menlo Regular"/>
              </a:rPr>
              <a:t>Función</a:t>
            </a:r>
            <a:r>
              <a:rPr lang="en-US" sz="1600" kern="0" dirty="0">
                <a:solidFill>
                  <a:srgbClr val="E800EB"/>
                </a:solidFill>
                <a:latin typeface="Menlo Regular"/>
                <a:cs typeface="Menlo Regular"/>
              </a:rPr>
              <a:t> </a:t>
            </a:r>
            <a:r>
              <a:rPr lang="en-US" sz="1600" kern="0" dirty="0" err="1">
                <a:solidFill>
                  <a:srgbClr val="E800EB"/>
                </a:solidFill>
                <a:latin typeface="Menlo Regular"/>
                <a:cs typeface="Menlo Regular"/>
              </a:rPr>
              <a:t>ejecutada</a:t>
            </a:r>
            <a:r>
              <a:rPr lang="en-US" sz="1600" kern="0" dirty="0">
                <a:solidFill>
                  <a:srgbClr val="E800EB"/>
                </a:solidFill>
                <a:latin typeface="Menlo Regular"/>
                <a:cs typeface="Menlo Regular"/>
              </a:rPr>
              <a:t> sin </a:t>
            </a:r>
            <a:r>
              <a:rPr lang="en-US" sz="1600" kern="0" dirty="0" err="1">
                <a:solidFill>
                  <a:srgbClr val="E800EB"/>
                </a:solidFill>
                <a:latin typeface="Menlo Regular"/>
                <a:cs typeface="Menlo Regular"/>
              </a:rPr>
              <a:t>errores</a:t>
            </a:r>
            <a:r>
              <a:rPr lang="en-US" sz="1600" kern="0" dirty="0">
                <a:solidFill>
                  <a:srgbClr val="E800EB"/>
                </a:solidFill>
                <a:latin typeface="Menlo Regular"/>
                <a:cs typeface="Menlo Regular"/>
              </a:rPr>
              <a:t>"</a:t>
            </a:r>
            <a:r>
              <a:rPr lang="en-US" sz="1600" kern="0" dirty="0">
                <a:latin typeface="Menlo Regular"/>
                <a:cs typeface="Menlo Regular"/>
              </a:rPr>
              <a:t>)</a:t>
            </a:r>
          </a:p>
          <a:p>
            <a:pPr marL="92075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solidFill>
                <a:srgbClr val="FF0000"/>
              </a:solidFill>
              <a:latin typeface="Menlo Regular"/>
              <a:cs typeface="Menlo Regula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en-US" sz="1600" kern="0" dirty="0">
              <a:latin typeface="Menlo Regular"/>
              <a:cs typeface="Menlo Regular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DB3712D5-39B8-9245-BD40-BDAA97A5C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1681" y="3401441"/>
            <a:ext cx="2503487" cy="73866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s-ES_tradnl" altLang="es-CL" sz="1400" dirty="0">
                <a:latin typeface="Calibri" panose="020F0502020204030204" pitchFamily="34" charset="0"/>
                <a:cs typeface="Calibri" panose="020F0502020204030204" pitchFamily="34" charset="0"/>
              </a:rPr>
              <a:t>Podemos capturar un error específico y definir un error para cada caso</a:t>
            </a:r>
          </a:p>
        </p:txBody>
      </p:sp>
      <p:cxnSp>
        <p:nvCxnSpPr>
          <p:cNvPr id="16" name="Straight Connector 5">
            <a:extLst>
              <a:ext uri="{FF2B5EF4-FFF2-40B4-BE49-F238E27FC236}">
                <a16:creationId xmlns:a16="http://schemas.microsoft.com/office/drawing/2014/main" id="{7CCEDE34-714E-054B-A90B-A15859384D85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5072668" y="3770773"/>
            <a:ext cx="1299013" cy="975888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accent2">
                <a:lumMod val="75000"/>
              </a:schemeClr>
            </a:solidFill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363588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1B9F9C8-07DD-35CD-3FE5-082E8B3DB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806" y="309081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1056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5FD7CB8-E3F9-3B40-91AE-C746452AED8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60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3FC3C40-5DDC-3F4B-99CC-5D4A90A32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827088" y="1557338"/>
            <a:ext cx="4659312" cy="2541587"/>
          </a:xfrm>
          <a:prstGeom prst="rect">
            <a:avLst/>
          </a:prstGeom>
        </p:spPr>
        <p:txBody>
          <a:bodyPr wrap="none"/>
          <a:lstStyle/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Estructuras de control</a:t>
            </a:r>
          </a:p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Listas</a:t>
            </a:r>
          </a:p>
          <a:p>
            <a:pPr>
              <a:defRPr sz="2000"/>
            </a:pPr>
            <a:r>
              <a:rPr lang="es-ES_tradnl" dirty="0">
                <a:solidFill>
                  <a:srgbClr val="BFBFBF"/>
                </a:solidFill>
              </a:rPr>
              <a:t>Funciones integradas</a:t>
            </a:r>
          </a:p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Funciones</a:t>
            </a:r>
          </a:p>
          <a:p>
            <a:pPr>
              <a:defRPr sz="2000"/>
            </a:pPr>
            <a:r>
              <a:rPr lang="es-ES_tradnl" dirty="0"/>
              <a:t>Funciones avanzadas</a:t>
            </a:r>
          </a:p>
          <a:p>
            <a:pPr lvl="1">
              <a:defRPr sz="2000"/>
            </a:pPr>
            <a:r>
              <a:rPr lang="es-ES_tradnl" dirty="0"/>
              <a:t>lambda , </a:t>
            </a:r>
            <a:r>
              <a:rPr lang="es-ES_tradnl" dirty="0" err="1"/>
              <a:t>map</a:t>
            </a:r>
            <a:r>
              <a:rPr lang="es-ES_tradnl" dirty="0"/>
              <a:t>, </a:t>
            </a:r>
            <a:r>
              <a:rPr lang="es-ES_tradnl" dirty="0" err="1"/>
              <a:t>filter</a:t>
            </a:r>
            <a:r>
              <a:rPr lang="es-ES_tradnl" dirty="0"/>
              <a:t>, reduce</a:t>
            </a:r>
          </a:p>
          <a:p>
            <a:pPr lvl="1">
              <a:defRPr sz="2000"/>
            </a:pPr>
            <a:endParaRPr lang="es-ES_tradnl" dirty="0"/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418376726"/>
      </p:ext>
    </p:extLst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5E9C763-EF9C-C64E-85CB-E08053A7DC9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61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43E8BBE-FE1B-5442-A813-A87866175E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51D1CCA-2635-7D40-93E2-B6F44455B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Lambda</a:t>
            </a:r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0BB28D07-42AF-4942-A168-E39DE6174953}"/>
              </a:ext>
            </a:extLst>
          </p:cNvPr>
          <p:cNvSpPr txBox="1">
            <a:spLocks/>
          </p:cNvSpPr>
          <p:nvPr/>
        </p:nvSpPr>
        <p:spPr>
          <a:xfrm>
            <a:off x="1685925" y="1670050"/>
            <a:ext cx="6050794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Como </a:t>
            </a:r>
            <a:r>
              <a:rPr lang="en-US" altLang="x-none" sz="1800" dirty="0" err="1">
                <a:latin typeface="Calibri"/>
                <a:cs typeface="Calibri"/>
              </a:rPr>
              <a:t>hemos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indicado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en</a:t>
            </a:r>
            <a:r>
              <a:rPr lang="en-US" altLang="x-none" sz="1800" dirty="0">
                <a:latin typeface="Calibri"/>
                <a:cs typeface="Calibri"/>
              </a:rPr>
              <a:t> los puntos </a:t>
            </a:r>
            <a:r>
              <a:rPr lang="en-US" altLang="x-none" sz="1800" dirty="0" err="1">
                <a:latin typeface="Calibri"/>
                <a:cs typeface="Calibri"/>
              </a:rPr>
              <a:t>anteriores</a:t>
            </a:r>
            <a:r>
              <a:rPr lang="en-US" altLang="x-none" sz="1800" dirty="0">
                <a:latin typeface="Calibri"/>
                <a:cs typeface="Calibri"/>
              </a:rPr>
              <a:t>, </a:t>
            </a:r>
            <a:r>
              <a:rPr lang="en-US" altLang="x-none" sz="1800" dirty="0" err="1">
                <a:latin typeface="Calibri"/>
                <a:cs typeface="Calibri"/>
              </a:rPr>
              <a:t>toda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en</a:t>
            </a:r>
            <a:r>
              <a:rPr lang="en-US" altLang="x-none" sz="1800" dirty="0">
                <a:latin typeface="Calibri"/>
                <a:cs typeface="Calibri"/>
              </a:rPr>
              <a:t> Python </a:t>
            </a:r>
            <a:r>
              <a:rPr lang="en-US" altLang="x-none" sz="1800" dirty="0" err="1">
                <a:latin typeface="Calibri"/>
                <a:cs typeface="Calibri"/>
              </a:rPr>
              <a:t>posee</a:t>
            </a:r>
            <a:r>
              <a:rPr lang="en-US" altLang="x-none" sz="1800" dirty="0">
                <a:latin typeface="Calibri"/>
                <a:cs typeface="Calibri"/>
              </a:rPr>
              <a:t> un </a:t>
            </a:r>
            <a:r>
              <a:rPr lang="en-US" altLang="x-none" sz="1800" dirty="0" err="1">
                <a:latin typeface="Calibri"/>
                <a:cs typeface="Calibri"/>
              </a:rPr>
              <a:t>nombre</a:t>
            </a:r>
            <a:r>
              <a:rPr lang="en-US" altLang="x-none" sz="1800" dirty="0">
                <a:latin typeface="Calibri"/>
                <a:cs typeface="Calibri"/>
              </a:rPr>
              <a:t>. Sin embargo, </a:t>
            </a:r>
            <a:r>
              <a:rPr lang="en-US" altLang="x-none" sz="1800" dirty="0" err="1">
                <a:latin typeface="Calibri"/>
                <a:cs typeface="Calibri"/>
              </a:rPr>
              <a:t>existe</a:t>
            </a:r>
            <a:r>
              <a:rPr lang="en-US" altLang="x-none" sz="1800" dirty="0">
                <a:latin typeface="Calibri"/>
                <a:cs typeface="Calibri"/>
              </a:rPr>
              <a:t> una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especial </a:t>
            </a:r>
            <a:r>
              <a:rPr lang="en-US" altLang="x-none" sz="1800" dirty="0">
                <a:solidFill>
                  <a:srgbClr val="FF0000"/>
                </a:solidFill>
                <a:latin typeface="Calibri"/>
                <a:cs typeface="Calibri"/>
              </a:rPr>
              <a:t>que no </a:t>
            </a:r>
            <a:r>
              <a:rPr lang="en-US" altLang="x-none" sz="1800" dirty="0" err="1">
                <a:solidFill>
                  <a:srgbClr val="FF0000"/>
                </a:solidFill>
                <a:latin typeface="Calibri"/>
                <a:cs typeface="Calibri"/>
              </a:rPr>
              <a:t>posee</a:t>
            </a:r>
            <a:r>
              <a:rPr lang="en-US" altLang="x-none" sz="18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FF0000"/>
                </a:solidFill>
                <a:latin typeface="Calibri"/>
                <a:cs typeface="Calibri"/>
              </a:rPr>
              <a:t>nombre</a:t>
            </a:r>
            <a:r>
              <a:rPr lang="en-US" altLang="x-none" sz="1800" dirty="0">
                <a:solidFill>
                  <a:srgbClr val="FF0000"/>
                </a:solidFill>
                <a:latin typeface="Calibri"/>
                <a:cs typeface="Calibri"/>
              </a:rPr>
              <a:t>, y se </a:t>
            </a:r>
            <a:r>
              <a:rPr lang="en-US" altLang="x-none" sz="1800" dirty="0" err="1">
                <a:solidFill>
                  <a:srgbClr val="FF0000"/>
                </a:solidFill>
                <a:latin typeface="Calibri"/>
                <a:cs typeface="Calibri"/>
              </a:rPr>
              <a:t>conoce</a:t>
            </a:r>
            <a:r>
              <a:rPr lang="en-US" altLang="x-none" sz="18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FF0000"/>
                </a:solidFill>
                <a:latin typeface="Calibri"/>
                <a:cs typeface="Calibri"/>
              </a:rPr>
              <a:t>como</a:t>
            </a:r>
            <a:r>
              <a:rPr lang="en-US" altLang="x-none" sz="18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FF0000"/>
                </a:solidFill>
                <a:latin typeface="Calibri"/>
                <a:cs typeface="Calibri"/>
              </a:rPr>
              <a:t>función</a:t>
            </a:r>
            <a:r>
              <a:rPr lang="en-US" altLang="x-none" sz="1800" dirty="0">
                <a:solidFill>
                  <a:srgbClr val="FF0000"/>
                </a:solidFill>
                <a:latin typeface="Calibri"/>
                <a:cs typeface="Calibri"/>
              </a:rPr>
              <a:t> lambda. </a:t>
            </a:r>
          </a:p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endParaRPr lang="en-US" altLang="x-none" sz="1800" dirty="0">
              <a:latin typeface="Calibri"/>
              <a:cs typeface="Calibri"/>
            </a:endParaRP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38FD2758-6CE5-914F-97FA-C1653968E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216" y="1760971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665EFAA-12C9-014D-A6C8-ADD419A34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903" y="3391319"/>
            <a:ext cx="1796755" cy="263317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BD36CEC-ADF4-9545-BD23-78E94DE4EA6D}"/>
              </a:ext>
            </a:extLst>
          </p:cNvPr>
          <p:cNvSpPr/>
          <p:nvPr/>
        </p:nvSpPr>
        <p:spPr>
          <a:xfrm>
            <a:off x="3563658" y="3391319"/>
            <a:ext cx="3132353" cy="2410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dirty="0" err="1">
                <a:latin typeface="Calibri"/>
                <a:cs typeface="Calibri"/>
              </a:rPr>
              <a:t>Está</a:t>
            </a:r>
            <a:r>
              <a:rPr lang="en-US" altLang="x-none" dirty="0">
                <a:latin typeface="Calibri"/>
                <a:cs typeface="Calibri"/>
              </a:rPr>
              <a:t> </a:t>
            </a:r>
            <a:r>
              <a:rPr lang="en-US" altLang="x-none" dirty="0" err="1">
                <a:latin typeface="Calibri"/>
                <a:cs typeface="Calibri"/>
              </a:rPr>
              <a:t>pensada</a:t>
            </a:r>
            <a:r>
              <a:rPr lang="en-US" altLang="x-none" dirty="0">
                <a:latin typeface="Calibri"/>
                <a:cs typeface="Calibri"/>
              </a:rPr>
              <a:t> para </a:t>
            </a:r>
            <a:r>
              <a:rPr lang="en-US" altLang="x-none" dirty="0" err="1">
                <a:latin typeface="Calibri"/>
                <a:cs typeface="Calibri"/>
              </a:rPr>
              <a:t>realizar</a:t>
            </a:r>
            <a:r>
              <a:rPr lang="en-US" altLang="x-none" dirty="0">
                <a:latin typeface="Calibri"/>
                <a:cs typeface="Calibri"/>
              </a:rPr>
              <a:t> </a:t>
            </a:r>
            <a:r>
              <a:rPr lang="en-US" altLang="x-none" dirty="0" err="1">
                <a:latin typeface="Calibri"/>
                <a:cs typeface="Calibri"/>
              </a:rPr>
              <a:t>tareas</a:t>
            </a:r>
            <a:r>
              <a:rPr lang="en-US" altLang="x-none" dirty="0">
                <a:latin typeface="Calibri"/>
                <a:cs typeface="Calibri"/>
              </a:rPr>
              <a:t> simples y </a:t>
            </a:r>
            <a:r>
              <a:rPr lang="en-US" altLang="x-none" dirty="0" err="1">
                <a:latin typeface="Calibri"/>
                <a:cs typeface="Calibri"/>
              </a:rPr>
              <a:t>sencillas</a:t>
            </a:r>
            <a:r>
              <a:rPr lang="en-US" altLang="x-none" dirty="0">
                <a:latin typeface="Calibri"/>
                <a:cs typeface="Calibri"/>
              </a:rPr>
              <a:t> (y </a:t>
            </a:r>
            <a:r>
              <a:rPr lang="en-US" altLang="x-none" dirty="0" err="1">
                <a:latin typeface="Calibri"/>
                <a:cs typeface="Calibri"/>
              </a:rPr>
              <a:t>reducir</a:t>
            </a:r>
            <a:r>
              <a:rPr lang="en-US" altLang="x-none" dirty="0">
                <a:latin typeface="Calibri"/>
                <a:cs typeface="Calibri"/>
              </a:rPr>
              <a:t> las </a:t>
            </a:r>
            <a:r>
              <a:rPr lang="en-US" altLang="x-none" dirty="0" err="1">
                <a:latin typeface="Calibri"/>
                <a:cs typeface="Calibri"/>
              </a:rPr>
              <a:t>líneas</a:t>
            </a:r>
            <a:r>
              <a:rPr lang="en-US" altLang="x-none" dirty="0">
                <a:latin typeface="Calibri"/>
                <a:cs typeface="Calibri"/>
              </a:rPr>
              <a:t> de </a:t>
            </a:r>
            <a:r>
              <a:rPr lang="en-US" altLang="x-none" dirty="0" err="1">
                <a:latin typeface="Calibri"/>
                <a:cs typeface="Calibri"/>
              </a:rPr>
              <a:t>código</a:t>
            </a:r>
            <a:r>
              <a:rPr lang="en-US" altLang="x-none" dirty="0">
                <a:latin typeface="Calibri"/>
                <a:cs typeface="Calibri"/>
              </a:rPr>
              <a:t>). </a:t>
            </a:r>
          </a:p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endParaRPr lang="en-US" altLang="x-none" dirty="0">
              <a:latin typeface="Calibri"/>
              <a:cs typeface="Calibri"/>
            </a:endParaRPr>
          </a:p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dirty="0" err="1">
                <a:latin typeface="Calibri"/>
                <a:cs typeface="Calibri"/>
              </a:rPr>
              <a:t>Ahora</a:t>
            </a:r>
            <a:r>
              <a:rPr lang="en-US" altLang="x-none" dirty="0">
                <a:latin typeface="Calibri"/>
                <a:cs typeface="Calibri"/>
              </a:rPr>
              <a:t> bien, </a:t>
            </a:r>
            <a:r>
              <a:rPr lang="en-US" altLang="x-none" dirty="0" err="1">
                <a:latin typeface="Calibri"/>
                <a:cs typeface="Calibri"/>
              </a:rPr>
              <a:t>pueden</a:t>
            </a:r>
            <a:r>
              <a:rPr lang="en-US" altLang="x-none" dirty="0">
                <a:latin typeface="Calibri"/>
                <a:cs typeface="Calibri"/>
              </a:rPr>
              <a:t> ser algo </a:t>
            </a:r>
            <a:r>
              <a:rPr lang="en-US" altLang="x-none" dirty="0" err="1">
                <a:latin typeface="Calibri"/>
                <a:cs typeface="Calibri"/>
              </a:rPr>
              <a:t>complejas</a:t>
            </a:r>
            <a:r>
              <a:rPr lang="en-US" altLang="x-none" dirty="0">
                <a:latin typeface="Calibri"/>
                <a:cs typeface="Calibri"/>
              </a:rPr>
              <a:t> </a:t>
            </a:r>
            <a:r>
              <a:rPr lang="en-US" altLang="x-none" dirty="0" err="1">
                <a:latin typeface="Calibri"/>
                <a:cs typeface="Calibri"/>
              </a:rPr>
              <a:t>en</a:t>
            </a:r>
            <a:r>
              <a:rPr lang="en-US" altLang="x-none" dirty="0">
                <a:latin typeface="Calibri"/>
                <a:cs typeface="Calibri"/>
              </a:rPr>
              <a:t> un </a:t>
            </a:r>
            <a:r>
              <a:rPr lang="en-US" altLang="x-none" dirty="0" err="1">
                <a:latin typeface="Calibri"/>
                <a:cs typeface="Calibri"/>
              </a:rPr>
              <a:t>inicio</a:t>
            </a:r>
            <a:r>
              <a:rPr lang="en-US" altLang="x-none" dirty="0">
                <a:latin typeface="Calibri"/>
                <a:cs typeface="Calibri"/>
              </a:rPr>
              <a:t>, </a:t>
            </a:r>
            <a:r>
              <a:rPr lang="en-US" altLang="x-none" dirty="0" err="1">
                <a:latin typeface="Calibri"/>
                <a:cs typeface="Calibri"/>
              </a:rPr>
              <a:t>pero</a:t>
            </a:r>
            <a:r>
              <a:rPr lang="en-US" altLang="x-none" dirty="0">
                <a:latin typeface="Calibri"/>
                <a:cs typeface="Calibri"/>
              </a:rPr>
              <a:t> son </a:t>
            </a:r>
            <a:r>
              <a:rPr lang="en-US" altLang="x-none" dirty="0" err="1">
                <a:latin typeface="Calibri"/>
                <a:cs typeface="Calibri"/>
              </a:rPr>
              <a:t>muy</a:t>
            </a:r>
            <a:r>
              <a:rPr lang="en-US" altLang="x-none" dirty="0">
                <a:latin typeface="Calibri"/>
                <a:cs typeface="Calibri"/>
              </a:rPr>
              <a:t> </a:t>
            </a:r>
            <a:r>
              <a:rPr lang="en-US" altLang="x-none" dirty="0" err="1">
                <a:latin typeface="Calibri"/>
                <a:cs typeface="Calibri"/>
              </a:rPr>
              <a:t>empleadas</a:t>
            </a:r>
            <a:r>
              <a:rPr lang="en-US" altLang="x-none" dirty="0">
                <a:latin typeface="Calibri"/>
                <a:cs typeface="Calibri"/>
              </a:rPr>
              <a:t> y </a:t>
            </a:r>
            <a:r>
              <a:rPr lang="en-US" altLang="x-none" dirty="0" err="1">
                <a:latin typeface="Calibri"/>
                <a:cs typeface="Calibri"/>
              </a:rPr>
              <a:t>útiles</a:t>
            </a:r>
            <a:r>
              <a:rPr lang="en-US" altLang="x-none" dirty="0">
                <a:latin typeface="Calibri"/>
                <a:cs typeface="Calibri"/>
              </a:rPr>
              <a:t> </a:t>
            </a:r>
            <a:r>
              <a:rPr lang="en-US" altLang="x-none" dirty="0" err="1">
                <a:latin typeface="Calibri"/>
                <a:cs typeface="Calibri"/>
              </a:rPr>
              <a:t>en</a:t>
            </a:r>
            <a:r>
              <a:rPr lang="en-US" altLang="x-none" dirty="0">
                <a:latin typeface="Calibri"/>
                <a:cs typeface="Calibri"/>
              </a:rPr>
              <a:t> </a:t>
            </a:r>
            <a:r>
              <a:rPr lang="en-US" altLang="x-none" dirty="0" err="1">
                <a:latin typeface="Calibri"/>
                <a:cs typeface="Calibri"/>
              </a:rPr>
              <a:t>diferentes</a:t>
            </a:r>
            <a:r>
              <a:rPr lang="en-US" altLang="x-none" dirty="0">
                <a:latin typeface="Calibri"/>
                <a:cs typeface="Calibri"/>
              </a:rPr>
              <a:t> </a:t>
            </a:r>
            <a:r>
              <a:rPr lang="en-US" altLang="x-none" dirty="0" err="1">
                <a:latin typeface="Calibri"/>
                <a:cs typeface="Calibri"/>
              </a:rPr>
              <a:t>escenarios</a:t>
            </a:r>
            <a:r>
              <a:rPr lang="en-US" altLang="x-none" dirty="0">
                <a:latin typeface="Calibri"/>
                <a:cs typeface="Calibri"/>
              </a:rPr>
              <a:t>.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6653167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C9E13E-4D6C-884B-800C-854BB366C74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763"/>
            <a:ext cx="5235575" cy="720725"/>
          </a:xfrm>
        </p:spPr>
        <p:txBody>
          <a:bodyPr/>
          <a:lstStyle/>
          <a:p>
            <a:r>
              <a:rPr lang="es-CL" dirty="0"/>
              <a:t>Meme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BA2336E-B7C4-3945-9C77-5B04A283C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116" y="235086"/>
            <a:ext cx="5798572" cy="644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3872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1ABCF2A-CC33-3C4E-93D1-ED088541CCE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63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958E1E-D45F-7446-891D-00820B9F44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B4B551-0478-8F48-B3E9-D9D1BE8F0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Lamda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A6B83AB-A87B-B044-AE29-B6B558576574}"/>
              </a:ext>
            </a:extLst>
          </p:cNvPr>
          <p:cNvSpPr/>
          <p:nvPr/>
        </p:nvSpPr>
        <p:spPr>
          <a:xfrm>
            <a:off x="2533650" y="1900318"/>
            <a:ext cx="4288828" cy="1600438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 = num+1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'dentro de la función'</a:t>
            </a:r>
            <a:r>
              <a:rPr lang="es-CL" sz="1400" dirty="0">
                <a:latin typeface="Menlo" panose="020B0609030804020204" pitchFamily="49" charset="0"/>
              </a:rPr>
              <a:t>, num)</a:t>
            </a:r>
          </a:p>
          <a:p>
            <a:r>
              <a:rPr lang="es-CL" sz="1400" dirty="0">
                <a:solidFill>
                  <a:schemeClr val="bg1">
                    <a:lumMod val="65000"/>
                  </a:schemeClr>
                </a:solidFill>
                <a:latin typeface="Menlo" panose="020B0609030804020204" pitchFamily="49" charset="0"/>
              </a:rPr>
              <a:t>  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(num)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num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=</a:t>
            </a:r>
            <a:r>
              <a:rPr lang="es-CL" sz="1400" dirty="0">
                <a:latin typeface="Menlo" panose="020B0609030804020204" pitchFamily="49" charset="0"/>
              </a:rPr>
              <a:t>  mifuncion(22)</a:t>
            </a:r>
          </a:p>
          <a:p>
            <a:r>
              <a:rPr lang="es-CL" sz="1400" b="0" dirty="0">
                <a:solidFill>
                  <a:srgbClr val="1800FF"/>
                </a:solidFill>
                <a:effectLst/>
                <a:latin typeface="Menlo" panose="020B0609030804020204" pitchFamily="49" charset="0"/>
              </a:rPr>
              <a:t>print</a:t>
            </a:r>
            <a:r>
              <a:rPr lang="es-CL" sz="1400" b="0" dirty="0">
                <a:effectLst/>
                <a:latin typeface="Menlo" panose="020B0609030804020204" pitchFamily="49" charset="0"/>
              </a:rPr>
              <a:t>(num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  <a:endParaRPr lang="es-CL" sz="1400" b="0" dirty="0">
              <a:effectLst/>
              <a:latin typeface="Menlo" panose="020B0609030804020204" pitchFamily="49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F722596-E4FB-264A-A1F4-9E739C8F8203}"/>
              </a:ext>
            </a:extLst>
          </p:cNvPr>
          <p:cNvSpPr/>
          <p:nvPr/>
        </p:nvSpPr>
        <p:spPr>
          <a:xfrm>
            <a:off x="2533650" y="3681636"/>
            <a:ext cx="4288828" cy="138499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 = num+1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return</a:t>
            </a:r>
            <a:r>
              <a:rPr lang="es-CL" sz="1400" dirty="0">
                <a:latin typeface="Menlo" panose="020B0609030804020204" pitchFamily="49" charset="0"/>
              </a:rPr>
              <a:t>(num)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num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=</a:t>
            </a:r>
            <a:r>
              <a:rPr lang="es-CL" sz="1400" dirty="0">
                <a:latin typeface="Menlo" panose="020B0609030804020204" pitchFamily="49" charset="0"/>
              </a:rPr>
              <a:t>  mifuncion(22)</a:t>
            </a:r>
          </a:p>
          <a:p>
            <a:r>
              <a:rPr lang="es-CL" sz="1400" b="0" dirty="0">
                <a:solidFill>
                  <a:srgbClr val="1800FF"/>
                </a:solidFill>
                <a:effectLst/>
                <a:latin typeface="Menlo" panose="020B0609030804020204" pitchFamily="49" charset="0"/>
              </a:rPr>
              <a:t>print</a:t>
            </a:r>
            <a:r>
              <a:rPr lang="es-CL" sz="1400" b="0" dirty="0">
                <a:effectLst/>
                <a:latin typeface="Menlo" panose="020B0609030804020204" pitchFamily="49" charset="0"/>
              </a:rPr>
              <a:t>(num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  <a:endParaRPr lang="es-CL" sz="1400" b="0" dirty="0">
              <a:effectLst/>
              <a:latin typeface="Menlo" panose="020B0609030804020204" pitchFamily="49" charset="0"/>
            </a:endParaRPr>
          </a:p>
        </p:txBody>
      </p:sp>
      <p:sp>
        <p:nvSpPr>
          <p:cNvPr id="9" name="Flecha curvada hacia la izquierda 8">
            <a:extLst>
              <a:ext uri="{FF2B5EF4-FFF2-40B4-BE49-F238E27FC236}">
                <a16:creationId xmlns:a16="http://schemas.microsoft.com/office/drawing/2014/main" id="{F08A7CC2-49D5-E447-A24C-909F20BCB893}"/>
              </a:ext>
            </a:extLst>
          </p:cNvPr>
          <p:cNvSpPr/>
          <p:nvPr/>
        </p:nvSpPr>
        <p:spPr>
          <a:xfrm>
            <a:off x="6833495" y="3185706"/>
            <a:ext cx="667715" cy="1027497"/>
          </a:xfrm>
          <a:prstGeom prst="curvedLef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tx1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27DBD29-27BF-2D41-92D3-4B37752AA925}"/>
              </a:ext>
            </a:extLst>
          </p:cNvPr>
          <p:cNvSpPr/>
          <p:nvPr/>
        </p:nvSpPr>
        <p:spPr>
          <a:xfrm>
            <a:off x="2540009" y="5247511"/>
            <a:ext cx="4288828" cy="116955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return</a:t>
            </a:r>
            <a:r>
              <a:rPr lang="es-CL" sz="1400" dirty="0">
                <a:latin typeface="Menlo" panose="020B0609030804020204" pitchFamily="49" charset="0"/>
              </a:rPr>
              <a:t>(num+1)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num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=</a:t>
            </a:r>
            <a:r>
              <a:rPr lang="es-CL" sz="1400" dirty="0">
                <a:latin typeface="Menlo" panose="020B0609030804020204" pitchFamily="49" charset="0"/>
              </a:rPr>
              <a:t>  mifuncion(22)</a:t>
            </a:r>
          </a:p>
          <a:p>
            <a:r>
              <a:rPr lang="es-CL" sz="1400" b="0" dirty="0">
                <a:solidFill>
                  <a:srgbClr val="1800FF"/>
                </a:solidFill>
                <a:effectLst/>
                <a:latin typeface="Menlo" panose="020B0609030804020204" pitchFamily="49" charset="0"/>
              </a:rPr>
              <a:t>print</a:t>
            </a:r>
            <a:r>
              <a:rPr lang="es-CL" sz="1400" b="0" dirty="0">
                <a:effectLst/>
                <a:latin typeface="Menlo" panose="020B0609030804020204" pitchFamily="49" charset="0"/>
              </a:rPr>
              <a:t>(num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  <a:endParaRPr lang="es-CL" sz="1400" b="0" dirty="0">
              <a:effectLst/>
              <a:latin typeface="Menlo" panose="020B0609030804020204" pitchFamily="49" charset="0"/>
            </a:endParaRPr>
          </a:p>
        </p:txBody>
      </p:sp>
      <p:sp>
        <p:nvSpPr>
          <p:cNvPr id="11" name="Flecha curvada hacia la izquierda 10">
            <a:extLst>
              <a:ext uri="{FF2B5EF4-FFF2-40B4-BE49-F238E27FC236}">
                <a16:creationId xmlns:a16="http://schemas.microsoft.com/office/drawing/2014/main" id="{F413BC70-CE41-E341-BDB3-42E3203A1758}"/>
              </a:ext>
            </a:extLst>
          </p:cNvPr>
          <p:cNvSpPr/>
          <p:nvPr/>
        </p:nvSpPr>
        <p:spPr>
          <a:xfrm>
            <a:off x="6833495" y="4756733"/>
            <a:ext cx="667715" cy="1027497"/>
          </a:xfrm>
          <a:prstGeom prst="curvedLef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tx1"/>
              </a:solidFill>
            </a:endParaRPr>
          </a:p>
        </p:txBody>
      </p:sp>
      <p:sp>
        <p:nvSpPr>
          <p:cNvPr id="13" name="Shape 158">
            <a:extLst>
              <a:ext uri="{FF2B5EF4-FFF2-40B4-BE49-F238E27FC236}">
                <a16:creationId xmlns:a16="http://schemas.microsoft.com/office/drawing/2014/main" id="{0EA062F1-78CF-F549-9FF2-9927CAA1DF08}"/>
              </a:ext>
            </a:extLst>
          </p:cNvPr>
          <p:cNvSpPr txBox="1">
            <a:spLocks/>
          </p:cNvSpPr>
          <p:nvPr/>
        </p:nvSpPr>
        <p:spPr bwMode="auto">
          <a:xfrm>
            <a:off x="2471711" y="1105450"/>
            <a:ext cx="53833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Font typeface="Wingdings" charset="2"/>
              <a:buNone/>
            </a:pPr>
            <a:r>
              <a:rPr lang="en-US" kern="0" dirty="0" err="1">
                <a:latin typeface="Calibri" charset="0"/>
                <a:cs typeface="Calibri"/>
              </a:rPr>
              <a:t>Comencemos</a:t>
            </a:r>
            <a:r>
              <a:rPr lang="en-US" kern="0" dirty="0">
                <a:latin typeface="Calibri" charset="0"/>
                <a:cs typeface="Calibri"/>
              </a:rPr>
              <a:t> por una </a:t>
            </a:r>
            <a:r>
              <a:rPr lang="en-US" kern="0" dirty="0" err="1">
                <a:latin typeface="Calibri" charset="0"/>
                <a:cs typeface="Calibri"/>
              </a:rPr>
              <a:t>función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ya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conocida</a:t>
            </a:r>
            <a:r>
              <a:rPr lang="en-US" kern="0" dirty="0">
                <a:latin typeface="Calibri" charset="0"/>
                <a:cs typeface="Calibri"/>
              </a:rPr>
              <a:t> y </a:t>
            </a:r>
            <a:r>
              <a:rPr lang="en-US" kern="0" dirty="0" err="1">
                <a:latin typeface="Calibri" charset="0"/>
                <a:cs typeface="Calibri"/>
              </a:rPr>
              <a:t>simplifiquemosla</a:t>
            </a:r>
            <a:endParaRPr lang="en-US" kern="0" dirty="0">
              <a:latin typeface="Calibri" charset="0"/>
              <a:cs typeface="Calibri" charset="0"/>
            </a:endParaRPr>
          </a:p>
          <a:p>
            <a:pPr marL="0" indent="0">
              <a:buFont typeface="Wingdings 3" charset="0"/>
              <a:buNone/>
            </a:pPr>
            <a:endParaRPr lang="en-US" altLang="x-none" kern="0" dirty="0">
              <a:cs typeface="Calibri"/>
            </a:endParaRPr>
          </a:p>
        </p:txBody>
      </p:sp>
      <p:pic>
        <p:nvPicPr>
          <p:cNvPr id="14" name="Picture 15" descr="brainstorm (1).png">
            <a:extLst>
              <a:ext uri="{FF2B5EF4-FFF2-40B4-BE49-F238E27FC236}">
                <a16:creationId xmlns:a16="http://schemas.microsoft.com/office/drawing/2014/main" id="{BB33A3F0-50F8-1648-9ED8-39EBD6978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642" y="1262911"/>
            <a:ext cx="480116" cy="4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678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1ABCF2A-CC33-3C4E-93D1-ED088541CCE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64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958E1E-D45F-7446-891D-00820B9F44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B4B551-0478-8F48-B3E9-D9D1BE8F0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Lamda</a:t>
            </a:r>
          </a:p>
        </p:txBody>
      </p:sp>
      <p:pic>
        <p:nvPicPr>
          <p:cNvPr id="5" name="Picture 15" descr="brainstorm (1).png">
            <a:extLst>
              <a:ext uri="{FF2B5EF4-FFF2-40B4-BE49-F238E27FC236}">
                <a16:creationId xmlns:a16="http://schemas.microsoft.com/office/drawing/2014/main" id="{08CE34B1-23FF-4D4C-B279-750C78384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642" y="1262911"/>
            <a:ext cx="480116" cy="480116"/>
          </a:xfrm>
          <a:prstGeom prst="rect">
            <a:avLst/>
          </a:prstGeom>
        </p:spPr>
      </p:pic>
      <p:sp>
        <p:nvSpPr>
          <p:cNvPr id="7" name="Shape 158">
            <a:extLst>
              <a:ext uri="{FF2B5EF4-FFF2-40B4-BE49-F238E27FC236}">
                <a16:creationId xmlns:a16="http://schemas.microsoft.com/office/drawing/2014/main" id="{86E26591-6E1E-904B-BF91-58075037E954}"/>
              </a:ext>
            </a:extLst>
          </p:cNvPr>
          <p:cNvSpPr txBox="1">
            <a:spLocks/>
          </p:cNvSpPr>
          <p:nvPr/>
        </p:nvSpPr>
        <p:spPr bwMode="auto">
          <a:xfrm>
            <a:off x="2471711" y="1105450"/>
            <a:ext cx="53833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Font typeface="Wingdings" charset="2"/>
              <a:buNone/>
            </a:pPr>
            <a:r>
              <a:rPr lang="en-US" kern="0" dirty="0" err="1">
                <a:latin typeface="Calibri" charset="0"/>
                <a:cs typeface="Calibri"/>
              </a:rPr>
              <a:t>Comencemos</a:t>
            </a:r>
            <a:r>
              <a:rPr lang="en-US" kern="0" dirty="0">
                <a:latin typeface="Calibri" charset="0"/>
                <a:cs typeface="Calibri"/>
              </a:rPr>
              <a:t> por una </a:t>
            </a:r>
            <a:r>
              <a:rPr lang="en-US" kern="0" dirty="0" err="1">
                <a:latin typeface="Calibri" charset="0"/>
                <a:cs typeface="Calibri"/>
              </a:rPr>
              <a:t>función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ya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conocida</a:t>
            </a:r>
            <a:r>
              <a:rPr lang="en-US" kern="0" dirty="0">
                <a:latin typeface="Calibri" charset="0"/>
                <a:cs typeface="Calibri"/>
              </a:rPr>
              <a:t> y </a:t>
            </a:r>
            <a:r>
              <a:rPr lang="en-US" kern="0" dirty="0" err="1">
                <a:latin typeface="Calibri" charset="0"/>
                <a:cs typeface="Calibri"/>
              </a:rPr>
              <a:t>simplifiquemosla</a:t>
            </a:r>
            <a:endParaRPr lang="en-US" kern="0" dirty="0">
              <a:latin typeface="Calibri" charset="0"/>
              <a:cs typeface="Calibri" charset="0"/>
            </a:endParaRPr>
          </a:p>
          <a:p>
            <a:pPr marL="0" indent="0">
              <a:buFont typeface="Wingdings 3" charset="0"/>
              <a:buNone/>
            </a:pPr>
            <a:endParaRPr lang="en-US" altLang="x-none" kern="0" dirty="0">
              <a:cs typeface="Calibri"/>
            </a:endParaRPr>
          </a:p>
        </p:txBody>
      </p:sp>
      <p:sp>
        <p:nvSpPr>
          <p:cNvPr id="9" name="Flecha curvada hacia la izquierda 8">
            <a:extLst>
              <a:ext uri="{FF2B5EF4-FFF2-40B4-BE49-F238E27FC236}">
                <a16:creationId xmlns:a16="http://schemas.microsoft.com/office/drawing/2014/main" id="{F08A7CC2-49D5-E447-A24C-909F20BCB893}"/>
              </a:ext>
            </a:extLst>
          </p:cNvPr>
          <p:cNvSpPr/>
          <p:nvPr/>
        </p:nvSpPr>
        <p:spPr>
          <a:xfrm>
            <a:off x="6833939" y="2547988"/>
            <a:ext cx="667715" cy="1027497"/>
          </a:xfrm>
          <a:prstGeom prst="curvedLef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tx1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27DBD29-27BF-2D41-92D3-4B37752AA925}"/>
              </a:ext>
            </a:extLst>
          </p:cNvPr>
          <p:cNvSpPr/>
          <p:nvPr/>
        </p:nvSpPr>
        <p:spPr>
          <a:xfrm>
            <a:off x="2540009" y="1884650"/>
            <a:ext cx="4288828" cy="116955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return</a:t>
            </a:r>
            <a:r>
              <a:rPr lang="es-CL" sz="1400" dirty="0">
                <a:latin typeface="Menlo" panose="020B0609030804020204" pitchFamily="49" charset="0"/>
              </a:rPr>
              <a:t>(num+1)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num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=</a:t>
            </a:r>
            <a:r>
              <a:rPr lang="es-CL" sz="1400" dirty="0">
                <a:latin typeface="Menlo" panose="020B0609030804020204" pitchFamily="49" charset="0"/>
              </a:rPr>
              <a:t>  mifuncion(22)</a:t>
            </a:r>
          </a:p>
          <a:p>
            <a:r>
              <a:rPr lang="es-CL" sz="1400" b="0" dirty="0">
                <a:solidFill>
                  <a:srgbClr val="1800FF"/>
                </a:solidFill>
                <a:effectLst/>
                <a:latin typeface="Menlo" panose="020B0609030804020204" pitchFamily="49" charset="0"/>
              </a:rPr>
              <a:t>print</a:t>
            </a:r>
            <a:r>
              <a:rPr lang="es-CL" sz="1400" b="0" dirty="0">
                <a:effectLst/>
                <a:latin typeface="Menlo" panose="020B0609030804020204" pitchFamily="49" charset="0"/>
              </a:rPr>
              <a:t>(num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  <a:endParaRPr lang="es-CL" sz="1400" b="0" dirty="0">
              <a:effectLst/>
              <a:latin typeface="Menlo" panose="020B0609030804020204" pitchFamily="49" charset="0"/>
            </a:endParaRPr>
          </a:p>
        </p:txBody>
      </p:sp>
      <p:sp>
        <p:nvSpPr>
          <p:cNvPr id="11" name="Flecha curvada hacia la izquierda 10">
            <a:extLst>
              <a:ext uri="{FF2B5EF4-FFF2-40B4-BE49-F238E27FC236}">
                <a16:creationId xmlns:a16="http://schemas.microsoft.com/office/drawing/2014/main" id="{F413BC70-CE41-E341-BDB3-42E3203A1758}"/>
              </a:ext>
            </a:extLst>
          </p:cNvPr>
          <p:cNvSpPr/>
          <p:nvPr/>
        </p:nvSpPr>
        <p:spPr>
          <a:xfrm>
            <a:off x="6833939" y="4007586"/>
            <a:ext cx="667715" cy="1027497"/>
          </a:xfrm>
          <a:prstGeom prst="curvedLef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tx1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F0634EA-F2C9-174C-B5CB-456BFBBC67C6}"/>
              </a:ext>
            </a:extLst>
          </p:cNvPr>
          <p:cNvSpPr/>
          <p:nvPr/>
        </p:nvSpPr>
        <p:spPr>
          <a:xfrm>
            <a:off x="2540009" y="3227281"/>
            <a:ext cx="4288828" cy="954107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(num+1)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num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=</a:t>
            </a:r>
            <a:r>
              <a:rPr lang="es-CL" sz="1400" dirty="0">
                <a:latin typeface="Menlo" panose="020B0609030804020204" pitchFamily="49" charset="0"/>
              </a:rPr>
              <a:t>  mifuncion(22)</a:t>
            </a:r>
          </a:p>
          <a:p>
            <a:r>
              <a:rPr lang="es-CL" sz="1400" b="0" dirty="0">
                <a:solidFill>
                  <a:srgbClr val="1800FF"/>
                </a:solidFill>
                <a:effectLst/>
                <a:latin typeface="Menlo" panose="020B0609030804020204" pitchFamily="49" charset="0"/>
              </a:rPr>
              <a:t>print</a:t>
            </a:r>
            <a:r>
              <a:rPr lang="es-CL" sz="1400" b="0" dirty="0">
                <a:effectLst/>
                <a:latin typeface="Menlo" panose="020B0609030804020204" pitchFamily="49" charset="0"/>
              </a:rPr>
              <a:t>(num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  <a:endParaRPr lang="es-CL" sz="1400" b="0" dirty="0">
              <a:effectLst/>
              <a:latin typeface="Menlo" panose="020B0609030804020204" pitchFamily="49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C4F7782-A82F-BC4C-BCE8-9636370EAA6F}"/>
              </a:ext>
            </a:extLst>
          </p:cNvPr>
          <p:cNvSpPr/>
          <p:nvPr/>
        </p:nvSpPr>
        <p:spPr>
          <a:xfrm>
            <a:off x="2556128" y="4731864"/>
            <a:ext cx="4288828" cy="307777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lambda 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num: </a:t>
            </a:r>
            <a:r>
              <a:rPr lang="es-CL" sz="1400" dirty="0">
                <a:latin typeface="Menlo" panose="020B0609030804020204" pitchFamily="49" charset="0"/>
              </a:rPr>
              <a:t>num+1</a:t>
            </a: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15C66B65-E6C3-4247-A8C4-E8C0A56B7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311" y="4177158"/>
            <a:ext cx="582778" cy="85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C589C349-C62E-3B44-9EC7-D69146C365AC}"/>
              </a:ext>
            </a:extLst>
          </p:cNvPr>
          <p:cNvSpPr txBox="1"/>
          <p:nvPr/>
        </p:nvSpPr>
        <p:spPr>
          <a:xfrm>
            <a:off x="2388691" y="5256482"/>
            <a:ext cx="4366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>
                <a:solidFill>
                  <a:srgbClr val="18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función lambda</a:t>
            </a: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: no tiene nombre por ello se conoce como </a:t>
            </a:r>
            <a:r>
              <a:rPr lang="es-CL" dirty="0">
                <a:solidFill>
                  <a:srgbClr val="18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función anónima</a:t>
            </a: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. Tiene el mismo funcionamiento que una del tipo procedural.</a:t>
            </a:r>
          </a:p>
        </p:txBody>
      </p:sp>
      <p:pic>
        <p:nvPicPr>
          <p:cNvPr id="16" name="Picture 5" descr="Picture 5">
            <a:extLst>
              <a:ext uri="{FF2B5EF4-FFF2-40B4-BE49-F238E27FC236}">
                <a16:creationId xmlns:a16="http://schemas.microsoft.com/office/drawing/2014/main" id="{AC46D852-F806-D84E-A3ED-F7661A93B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384" y="5156238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491824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ECA41D0F-1624-E04A-B462-87ECC6A6F128}"/>
              </a:ext>
            </a:extLst>
          </p:cNvPr>
          <p:cNvSpPr/>
          <p:nvPr/>
        </p:nvSpPr>
        <p:spPr>
          <a:xfrm>
            <a:off x="3082625" y="3741606"/>
            <a:ext cx="1555475" cy="283872"/>
          </a:xfrm>
          <a:prstGeom prst="roundRect">
            <a:avLst>
              <a:gd name="adj" fmla="val 36035"/>
            </a:avLst>
          </a:prstGeom>
          <a:solidFill>
            <a:srgbClr val="FFFF00"/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1ABCF2A-CC33-3C4E-93D1-ED088541CCE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65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958E1E-D45F-7446-891D-00820B9F44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B4B551-0478-8F48-B3E9-D9D1BE8F0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Lamda</a:t>
            </a:r>
          </a:p>
        </p:txBody>
      </p:sp>
      <p:sp>
        <p:nvSpPr>
          <p:cNvPr id="7" name="Shape 158">
            <a:extLst>
              <a:ext uri="{FF2B5EF4-FFF2-40B4-BE49-F238E27FC236}">
                <a16:creationId xmlns:a16="http://schemas.microsoft.com/office/drawing/2014/main" id="{86E26591-6E1E-904B-BF91-58075037E954}"/>
              </a:ext>
            </a:extLst>
          </p:cNvPr>
          <p:cNvSpPr txBox="1">
            <a:spLocks/>
          </p:cNvSpPr>
          <p:nvPr/>
        </p:nvSpPr>
        <p:spPr bwMode="auto">
          <a:xfrm>
            <a:off x="2275625" y="1344396"/>
            <a:ext cx="4841272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Font typeface="Wingdings" charset="2"/>
              <a:buNone/>
            </a:pPr>
            <a:r>
              <a:rPr lang="en-US" kern="0" dirty="0" err="1">
                <a:latin typeface="Calibri" charset="0"/>
                <a:cs typeface="Calibri"/>
              </a:rPr>
              <a:t>Ya</a:t>
            </a:r>
            <a:r>
              <a:rPr lang="en-US" kern="0" dirty="0">
                <a:latin typeface="Calibri" charset="0"/>
                <a:cs typeface="Calibri"/>
              </a:rPr>
              <a:t> temenos un nuevo </a:t>
            </a:r>
            <a:r>
              <a:rPr lang="en-US" kern="0" dirty="0" err="1">
                <a:latin typeface="Calibri" charset="0"/>
                <a:cs typeface="Calibri"/>
              </a:rPr>
              <a:t>tipo</a:t>
            </a:r>
            <a:r>
              <a:rPr lang="en-US" kern="0" dirty="0">
                <a:latin typeface="Calibri" charset="0"/>
                <a:cs typeface="Calibri"/>
              </a:rPr>
              <a:t> de </a:t>
            </a:r>
            <a:r>
              <a:rPr lang="en-US" kern="0" dirty="0" err="1">
                <a:latin typeface="Calibri" charset="0"/>
                <a:cs typeface="Calibri"/>
              </a:rPr>
              <a:t>función</a:t>
            </a:r>
            <a:r>
              <a:rPr lang="en-US" kern="0" dirty="0">
                <a:latin typeface="Calibri" charset="0"/>
                <a:cs typeface="Calibri"/>
              </a:rPr>
              <a:t>, que </a:t>
            </a:r>
            <a:r>
              <a:rPr lang="en-US" kern="0" dirty="0" err="1">
                <a:latin typeface="Calibri" charset="0"/>
                <a:cs typeface="Calibri"/>
              </a:rPr>
              <a:t>puede</a:t>
            </a:r>
            <a:r>
              <a:rPr lang="en-US" kern="0" dirty="0">
                <a:latin typeface="Calibri" charset="0"/>
                <a:cs typeface="Calibri"/>
              </a:rPr>
              <a:t> ser </a:t>
            </a:r>
            <a:r>
              <a:rPr lang="en-US" kern="0" dirty="0" err="1">
                <a:latin typeface="Calibri" charset="0"/>
                <a:cs typeface="Calibri"/>
              </a:rPr>
              <a:t>asignada</a:t>
            </a:r>
            <a:r>
              <a:rPr lang="en-US" kern="0" dirty="0">
                <a:latin typeface="Calibri" charset="0"/>
                <a:cs typeface="Calibri"/>
              </a:rPr>
              <a:t> a una variable. ¿</a:t>
            </a:r>
            <a:r>
              <a:rPr lang="en-US" kern="0" dirty="0" err="1">
                <a:latin typeface="Calibri" charset="0"/>
                <a:cs typeface="Calibri"/>
              </a:rPr>
              <a:t>Cómo</a:t>
            </a:r>
            <a:r>
              <a:rPr lang="en-US" kern="0" dirty="0">
                <a:latin typeface="Calibri" charset="0"/>
                <a:cs typeface="Calibri"/>
              </a:rPr>
              <a:t>? </a:t>
            </a:r>
            <a:r>
              <a:rPr lang="en-US" kern="0" dirty="0" err="1">
                <a:latin typeface="Calibri" charset="0"/>
                <a:cs typeface="Calibri"/>
              </a:rPr>
              <a:t>Sí</a:t>
            </a:r>
            <a:r>
              <a:rPr lang="en-US" kern="0" dirty="0">
                <a:latin typeface="Calibri" charset="0"/>
                <a:cs typeface="Calibri"/>
              </a:rPr>
              <a:t>..a una variable del </a:t>
            </a:r>
            <a:r>
              <a:rPr lang="en-US" kern="0" dirty="0" err="1">
                <a:latin typeface="Calibri" charset="0"/>
                <a:cs typeface="Calibri"/>
              </a:rPr>
              <a:t>tipo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función</a:t>
            </a:r>
            <a:r>
              <a:rPr lang="en-US" kern="0" dirty="0">
                <a:latin typeface="Calibri" charset="0"/>
                <a:cs typeface="Calibri"/>
              </a:rPr>
              <a:t>.</a:t>
            </a:r>
            <a:endParaRPr lang="en-US" kern="0" dirty="0">
              <a:latin typeface="Calibri" charset="0"/>
              <a:cs typeface="Calibri" charset="0"/>
            </a:endParaRPr>
          </a:p>
          <a:p>
            <a:pPr marL="0" indent="0">
              <a:buFont typeface="Wingdings 3" charset="0"/>
              <a:buNone/>
            </a:pPr>
            <a:endParaRPr lang="en-US" altLang="x-none" kern="0" dirty="0">
              <a:cs typeface="Calibri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C4F7782-A82F-BC4C-BCE8-9636370EAA6F}"/>
              </a:ext>
            </a:extLst>
          </p:cNvPr>
          <p:cNvSpPr/>
          <p:nvPr/>
        </p:nvSpPr>
        <p:spPr>
          <a:xfrm>
            <a:off x="2371002" y="2502961"/>
            <a:ext cx="4288828" cy="323165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5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lambda </a:t>
            </a:r>
            <a:r>
              <a:rPr lang="es-CL" sz="1500" dirty="0">
                <a:solidFill>
                  <a:srgbClr val="00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num: </a:t>
            </a:r>
            <a:r>
              <a:rPr lang="es-CL" sz="1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num+1</a:t>
            </a: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15C66B65-E6C3-4247-A8C4-E8C0A56B7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061" y="1302644"/>
            <a:ext cx="504031" cy="73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73DF07DA-2A9E-364F-A433-0F9A3E0191F1}"/>
              </a:ext>
            </a:extLst>
          </p:cNvPr>
          <p:cNvSpPr/>
          <p:nvPr/>
        </p:nvSpPr>
        <p:spPr>
          <a:xfrm>
            <a:off x="2371002" y="3275570"/>
            <a:ext cx="4288828" cy="1015663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incremento</a:t>
            </a:r>
            <a:r>
              <a:rPr lang="es-CL" sz="15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s-CL" sz="15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lambda </a:t>
            </a:r>
            <a:r>
              <a:rPr lang="es-CL" sz="1500" dirty="0">
                <a:solidFill>
                  <a:srgbClr val="00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num: </a:t>
            </a:r>
            <a:r>
              <a:rPr lang="es-CL" sz="1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num+1</a:t>
            </a:r>
          </a:p>
          <a:p>
            <a:endParaRPr lang="es-CL" sz="1500" dirty="0">
              <a:solidFill>
                <a:srgbClr val="1800FF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s-CL" sz="15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</a:t>
            </a:r>
            <a:r>
              <a:rPr lang="es-CL" sz="1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(incremento(2))</a:t>
            </a:r>
          </a:p>
          <a:p>
            <a:endParaRPr lang="es-CL" sz="15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18" name="Flecha curvada hacia la izquierda 17">
            <a:extLst>
              <a:ext uri="{FF2B5EF4-FFF2-40B4-BE49-F238E27FC236}">
                <a16:creationId xmlns:a16="http://schemas.microsoft.com/office/drawing/2014/main" id="{C86047AD-B815-AF48-A6B0-6C71E7C67584}"/>
              </a:ext>
            </a:extLst>
          </p:cNvPr>
          <p:cNvSpPr/>
          <p:nvPr/>
        </p:nvSpPr>
        <p:spPr>
          <a:xfrm>
            <a:off x="6659830" y="2562804"/>
            <a:ext cx="667715" cy="1027497"/>
          </a:xfrm>
          <a:prstGeom prst="curvedLef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tx1"/>
              </a:solidFill>
            </a:endParaRP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B0A9E3AD-CF1F-E347-B080-2765B99B8FB7}"/>
              </a:ext>
            </a:extLst>
          </p:cNvPr>
          <p:cNvCxnSpPr/>
          <p:nvPr/>
        </p:nvCxnSpPr>
        <p:spPr>
          <a:xfrm>
            <a:off x="1634782" y="3906555"/>
            <a:ext cx="728591" cy="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4">
            <a:extLst>
              <a:ext uri="{FF2B5EF4-FFF2-40B4-BE49-F238E27FC236}">
                <a16:creationId xmlns:a16="http://schemas.microsoft.com/office/drawing/2014/main" id="{074DC89E-E436-7C40-B014-085BA0A681F4}"/>
              </a:ext>
            </a:extLst>
          </p:cNvPr>
          <p:cNvSpPr txBox="1"/>
          <p:nvPr/>
        </p:nvSpPr>
        <p:spPr>
          <a:xfrm>
            <a:off x="195037" y="3390112"/>
            <a:ext cx="1643472" cy="73866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eaLnBrk="1" hangingPunct="1">
              <a:defRPr sz="1400">
                <a:latin typeface="Myriad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dirty="0" err="1">
                <a:latin typeface="+mn-lt"/>
              </a:rPr>
              <a:t>En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este</a:t>
            </a:r>
            <a:r>
              <a:rPr lang="en-US" dirty="0">
                <a:latin typeface="+mn-lt"/>
              </a:rPr>
              <a:t> punto </a:t>
            </a:r>
            <a:r>
              <a:rPr lang="en-US" dirty="0" err="1">
                <a:latin typeface="+mn-lt"/>
              </a:rPr>
              <a:t>ejecutamos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nuestra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función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anónima</a:t>
            </a:r>
            <a:endParaRPr lang="en-US" dirty="0">
              <a:latin typeface="+mn-lt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9156CC19-B0E2-E744-83CE-BD684FE233CE}"/>
              </a:ext>
            </a:extLst>
          </p:cNvPr>
          <p:cNvSpPr/>
          <p:nvPr/>
        </p:nvSpPr>
        <p:spPr>
          <a:xfrm>
            <a:off x="2363373" y="4327921"/>
            <a:ext cx="4296457" cy="338552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eaLnBrk="0"/>
            <a:r>
              <a:rPr lang="es-CL" altLang="es-CL" sz="16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67012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7" grpId="0" animBg="1"/>
      <p:bldP spid="18" grpId="0" animBg="1"/>
      <p:bldP spid="19" grpId="0" animBg="1"/>
      <p:bldP spid="2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6871A2FA-BA1A-464E-BA6A-7BC2BFA5F53D}"/>
              </a:ext>
            </a:extLst>
          </p:cNvPr>
          <p:cNvSpPr/>
          <p:nvPr/>
        </p:nvSpPr>
        <p:spPr>
          <a:xfrm>
            <a:off x="3324894" y="4281785"/>
            <a:ext cx="1285516" cy="283872"/>
          </a:xfrm>
          <a:prstGeom prst="roundRect">
            <a:avLst>
              <a:gd name="adj" fmla="val 36035"/>
            </a:avLst>
          </a:prstGeom>
          <a:solidFill>
            <a:srgbClr val="FFFF00"/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1B882553-A7CE-A540-BCA1-5EE5C951BA8C}"/>
              </a:ext>
            </a:extLst>
          </p:cNvPr>
          <p:cNvSpPr/>
          <p:nvPr/>
        </p:nvSpPr>
        <p:spPr>
          <a:xfrm>
            <a:off x="3324894" y="2891286"/>
            <a:ext cx="1285516" cy="283872"/>
          </a:xfrm>
          <a:prstGeom prst="roundRect">
            <a:avLst>
              <a:gd name="adj" fmla="val 36035"/>
            </a:avLst>
          </a:prstGeom>
          <a:solidFill>
            <a:srgbClr val="FFFF00"/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B085978-7EBF-D547-8C7C-9AFF2AD06DE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66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583051-7038-F342-BD91-A33685FA2B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D4F465-6C3B-0B40-A498-E93BFC06B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Ejemplos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0F4941-B1AD-0344-81F5-436C919ABB60}"/>
              </a:ext>
            </a:extLst>
          </p:cNvPr>
          <p:cNvSpPr/>
          <p:nvPr/>
        </p:nvSpPr>
        <p:spPr>
          <a:xfrm>
            <a:off x="2533650" y="2140693"/>
            <a:ext cx="4572000" cy="1077218"/>
          </a:xfrm>
          <a:prstGeom prst="rect">
            <a:avLst/>
          </a:prstGeom>
          <a:ln w="12700">
            <a:solidFill>
              <a:srgbClr val="00B0F0"/>
            </a:solidFill>
          </a:ln>
        </p:spPr>
        <p:txBody>
          <a:bodyPr>
            <a:spAutoFit/>
          </a:bodyPr>
          <a:lstStyle/>
          <a:p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lista = [1,2,3,4]</a:t>
            </a:r>
          </a:p>
          <a:p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ret = </a:t>
            </a:r>
            <a:r>
              <a:rPr lang="es-CL" sz="1600" dirty="0">
                <a:solidFill>
                  <a:srgbClr val="1800FF"/>
                </a:solidFill>
                <a:latin typeface="Menlo" panose="020B0609030804020204" pitchFamily="49" charset="0"/>
              </a:rPr>
              <a:t>lambda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600" i="1" dirty="0">
                <a:solidFill>
                  <a:srgbClr val="000000"/>
                </a:solidFill>
                <a:latin typeface="Menlo" panose="020B0609030804020204" pitchFamily="49" charset="0"/>
              </a:rPr>
              <a:t>lst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: lst[::-1]</a:t>
            </a:r>
          </a:p>
          <a:p>
            <a:b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6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600" dirty="0">
                <a:solidFill>
                  <a:srgbClr val="1800FF"/>
                </a:solidFill>
                <a:latin typeface="Menlo" panose="020B0609030804020204" pitchFamily="49" charset="0"/>
              </a:rPr>
              <a:t>ret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(lista))</a:t>
            </a:r>
            <a:endParaRPr lang="es-CL" sz="1600" b="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6" name="Shape 158">
            <a:extLst>
              <a:ext uri="{FF2B5EF4-FFF2-40B4-BE49-F238E27FC236}">
                <a16:creationId xmlns:a16="http://schemas.microsoft.com/office/drawing/2014/main" id="{563AC909-75F1-254A-9B87-34D46822B843}"/>
              </a:ext>
            </a:extLst>
          </p:cNvPr>
          <p:cNvSpPr txBox="1">
            <a:spLocks/>
          </p:cNvSpPr>
          <p:nvPr/>
        </p:nvSpPr>
        <p:spPr bwMode="auto">
          <a:xfrm>
            <a:off x="2471711" y="1105450"/>
            <a:ext cx="4855834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Font typeface="Wingdings" charset="2"/>
              <a:buNone/>
            </a:pPr>
            <a:r>
              <a:rPr lang="en-US" kern="0" dirty="0" err="1">
                <a:latin typeface="Calibri" charset="0"/>
                <a:cs typeface="Calibri"/>
              </a:rPr>
              <a:t>Veamos</a:t>
            </a:r>
            <a:r>
              <a:rPr lang="en-US" kern="0" dirty="0">
                <a:latin typeface="Calibri" charset="0"/>
                <a:cs typeface="Calibri"/>
              </a:rPr>
              <a:t> dos </a:t>
            </a:r>
            <a:r>
              <a:rPr lang="en-US" kern="0" dirty="0" err="1">
                <a:latin typeface="Calibri" charset="0"/>
                <a:cs typeface="Calibri"/>
              </a:rPr>
              <a:t>ejemplos</a:t>
            </a:r>
            <a:r>
              <a:rPr lang="en-US" kern="0" dirty="0">
                <a:latin typeface="Calibri" charset="0"/>
                <a:cs typeface="Calibri"/>
              </a:rPr>
              <a:t> que </a:t>
            </a:r>
            <a:r>
              <a:rPr lang="en-US" kern="0" dirty="0" err="1">
                <a:latin typeface="Calibri" charset="0"/>
                <a:cs typeface="Calibri"/>
              </a:rPr>
              <a:t>operaciones</a:t>
            </a:r>
            <a:r>
              <a:rPr lang="en-US" kern="0" dirty="0">
                <a:latin typeface="Calibri" charset="0"/>
                <a:cs typeface="Calibri"/>
              </a:rPr>
              <a:t>  que </a:t>
            </a:r>
            <a:r>
              <a:rPr lang="en-US" kern="0" dirty="0" err="1">
                <a:latin typeface="Calibri" charset="0"/>
                <a:cs typeface="Calibri"/>
              </a:rPr>
              <a:t>ya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hemos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realizado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anteriormente</a:t>
            </a:r>
            <a:endParaRPr lang="en-US" kern="0" dirty="0">
              <a:latin typeface="Calibri" charset="0"/>
              <a:cs typeface="Calibri" charset="0"/>
            </a:endParaRPr>
          </a:p>
          <a:p>
            <a:pPr marL="0" indent="0">
              <a:buFont typeface="Wingdings 3" charset="0"/>
              <a:buNone/>
            </a:pPr>
            <a:endParaRPr lang="en-US" altLang="x-none" kern="0" dirty="0">
              <a:cs typeface="Calibri"/>
            </a:endParaRPr>
          </a:p>
        </p:txBody>
      </p:sp>
      <p:pic>
        <p:nvPicPr>
          <p:cNvPr id="7" name="Picture 15" descr="brainstorm (1).png">
            <a:extLst>
              <a:ext uri="{FF2B5EF4-FFF2-40B4-BE49-F238E27FC236}">
                <a16:creationId xmlns:a16="http://schemas.microsoft.com/office/drawing/2014/main" id="{659D4263-B91F-584A-B175-DF000924B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642" y="1262911"/>
            <a:ext cx="480116" cy="480116"/>
          </a:xfrm>
          <a:prstGeom prst="rect">
            <a:avLst/>
          </a:prstGeom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A6B6C051-9349-1544-827D-0D9593F259FB}"/>
              </a:ext>
            </a:extLst>
          </p:cNvPr>
          <p:cNvCxnSpPr>
            <a:cxnSpLocks/>
          </p:cNvCxnSpPr>
          <p:nvPr/>
        </p:nvCxnSpPr>
        <p:spPr>
          <a:xfrm>
            <a:off x="2038748" y="2573513"/>
            <a:ext cx="533645" cy="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14">
            <a:extLst>
              <a:ext uri="{FF2B5EF4-FFF2-40B4-BE49-F238E27FC236}">
                <a16:creationId xmlns:a16="http://schemas.microsoft.com/office/drawing/2014/main" id="{B3530264-6CBC-7142-81B1-E0AF05BB1813}"/>
              </a:ext>
            </a:extLst>
          </p:cNvPr>
          <p:cNvSpPr txBox="1"/>
          <p:nvPr/>
        </p:nvSpPr>
        <p:spPr>
          <a:xfrm>
            <a:off x="513559" y="2079115"/>
            <a:ext cx="1643472" cy="95410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eaLnBrk="1" hangingPunct="1">
              <a:defRPr sz="1400">
                <a:latin typeface="Myriad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Esta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función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anónima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retorna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lista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sentido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inverso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9C70DC9-15C7-5E45-9830-C7CCAD46EBE8}"/>
              </a:ext>
            </a:extLst>
          </p:cNvPr>
          <p:cNvSpPr/>
          <p:nvPr/>
        </p:nvSpPr>
        <p:spPr>
          <a:xfrm>
            <a:off x="2533650" y="3768681"/>
            <a:ext cx="4572000" cy="830997"/>
          </a:xfrm>
          <a:prstGeom prst="rect">
            <a:avLst/>
          </a:prstGeom>
          <a:ln w="12700">
            <a:solidFill>
              <a:srgbClr val="00B0F0"/>
            </a:solidFill>
          </a:ln>
        </p:spPr>
        <p:txBody>
          <a:bodyPr>
            <a:spAutoFit/>
          </a:bodyPr>
          <a:lstStyle/>
          <a:p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mayor = </a:t>
            </a:r>
            <a:r>
              <a:rPr lang="es-CL" sz="1600" dirty="0">
                <a:solidFill>
                  <a:srgbClr val="1800FF"/>
                </a:solidFill>
                <a:latin typeface="Menlo" panose="020B0609030804020204" pitchFamily="49" charset="0"/>
              </a:rPr>
              <a:t>lambda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600" i="1" dirty="0">
                <a:solidFill>
                  <a:srgbClr val="000000"/>
                </a:solidFill>
                <a:latin typeface="Menlo" panose="020B0609030804020204" pitchFamily="49" charset="0"/>
              </a:rPr>
              <a:t>x,y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: max(x,y)</a:t>
            </a:r>
          </a:p>
          <a:p>
            <a:b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6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600" dirty="0">
                <a:solidFill>
                  <a:srgbClr val="1800FF"/>
                </a:solidFill>
                <a:latin typeface="Menlo" panose="020B0609030804020204" pitchFamily="49" charset="0"/>
              </a:rPr>
              <a:t>mayor</a:t>
            </a:r>
            <a:r>
              <a:rPr lang="es-CL" sz="1600" dirty="0">
                <a:solidFill>
                  <a:srgbClr val="000000"/>
                </a:solidFill>
                <a:latin typeface="Menlo" panose="020B0609030804020204" pitchFamily="49" charset="0"/>
              </a:rPr>
              <a:t>(5,9))</a:t>
            </a:r>
            <a:endParaRPr lang="es-CL" sz="1600" b="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7D626BE-8353-FA45-9399-2A0185065BE0}"/>
              </a:ext>
            </a:extLst>
          </p:cNvPr>
          <p:cNvCxnSpPr>
            <a:cxnSpLocks/>
          </p:cNvCxnSpPr>
          <p:nvPr/>
        </p:nvCxnSpPr>
        <p:spPr>
          <a:xfrm>
            <a:off x="2038748" y="3991149"/>
            <a:ext cx="533645" cy="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4">
            <a:extLst>
              <a:ext uri="{FF2B5EF4-FFF2-40B4-BE49-F238E27FC236}">
                <a16:creationId xmlns:a16="http://schemas.microsoft.com/office/drawing/2014/main" id="{167C01B1-11AB-BB4A-9591-523140EE881A}"/>
              </a:ext>
            </a:extLst>
          </p:cNvPr>
          <p:cNvSpPr txBox="1"/>
          <p:nvPr/>
        </p:nvSpPr>
        <p:spPr>
          <a:xfrm>
            <a:off x="513559" y="3758565"/>
            <a:ext cx="1643472" cy="30777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eaLnBrk="1" hangingPunct="1">
              <a:defRPr sz="1400">
                <a:latin typeface="Myriad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con dos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parámetros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8759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9" grpId="0" animBg="1"/>
      <p:bldP spid="1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C21E615-0881-F84D-A143-31A8884B03C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67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8C0C05F-5E32-A54F-9E24-B3D8B1B86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C99806A-5B20-9648-91BF-5EE2A0AA8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Map</a:t>
            </a:r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0CFD39B9-EA3C-4C42-8602-03EF99CA8DDE}"/>
              </a:ext>
            </a:extLst>
          </p:cNvPr>
          <p:cNvSpPr txBox="1">
            <a:spLocks/>
          </p:cNvSpPr>
          <p:nvPr/>
        </p:nvSpPr>
        <p:spPr>
          <a:xfrm>
            <a:off x="1619480" y="1340800"/>
            <a:ext cx="6246563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 err="1">
                <a:latin typeface="Calibri"/>
                <a:cs typeface="Calibri"/>
              </a:rPr>
              <a:t>Otra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que </a:t>
            </a:r>
            <a:r>
              <a:rPr lang="en-US" altLang="x-none" sz="1800" dirty="0" err="1">
                <a:latin typeface="Calibri"/>
                <a:cs typeface="Calibri"/>
              </a:rPr>
              <a:t>normalemente</a:t>
            </a:r>
            <a:r>
              <a:rPr lang="en-US" altLang="x-none" sz="1800" dirty="0">
                <a:latin typeface="Calibri"/>
                <a:cs typeface="Calibri"/>
              </a:rPr>
              <a:t> se </a:t>
            </a:r>
            <a:r>
              <a:rPr lang="en-US" altLang="x-none" sz="1800" dirty="0" err="1">
                <a:latin typeface="Calibri"/>
                <a:cs typeface="Calibri"/>
              </a:rPr>
              <a:t>utiliza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en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combinación</a:t>
            </a:r>
            <a:r>
              <a:rPr lang="en-US" altLang="x-none" sz="1800" dirty="0">
                <a:latin typeface="Calibri"/>
                <a:cs typeface="Calibri"/>
              </a:rPr>
              <a:t> con lambda es la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función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map. </a:t>
            </a:r>
            <a:r>
              <a:rPr lang="en-US" altLang="x-none" sz="1800" dirty="0">
                <a:latin typeface="Calibri"/>
                <a:cs typeface="Calibri"/>
              </a:rPr>
              <a:t>La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función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map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permite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ejecutar</a:t>
            </a:r>
            <a:r>
              <a:rPr lang="en-US" altLang="x-none" sz="1800" dirty="0">
                <a:latin typeface="Calibri"/>
                <a:cs typeface="Calibri"/>
              </a:rPr>
              <a:t> o </a:t>
            </a:r>
            <a:r>
              <a:rPr lang="en-US" altLang="x-none" sz="1800" dirty="0" err="1">
                <a:latin typeface="Calibri"/>
                <a:cs typeface="Calibri"/>
              </a:rPr>
              <a:t>llamar</a:t>
            </a:r>
            <a:r>
              <a:rPr lang="en-US" altLang="x-none" sz="1800" dirty="0">
                <a:latin typeface="Calibri"/>
                <a:cs typeface="Calibri"/>
              </a:rPr>
              <a:t> a </a:t>
            </a:r>
            <a:r>
              <a:rPr lang="en-US" altLang="x-none" sz="1800" dirty="0" err="1">
                <a:latin typeface="Calibri"/>
                <a:cs typeface="Calibri"/>
              </a:rPr>
              <a:t>otra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y </a:t>
            </a:r>
            <a:r>
              <a:rPr lang="en-US" altLang="x-none" sz="1800" dirty="0" err="1">
                <a:latin typeface="Calibri"/>
                <a:cs typeface="Calibri"/>
              </a:rPr>
              <a:t>en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cada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llamado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recorrer</a:t>
            </a:r>
            <a:r>
              <a:rPr lang="en-US" altLang="x-none" sz="1800" dirty="0">
                <a:latin typeface="Calibri"/>
                <a:cs typeface="Calibri"/>
              </a:rPr>
              <a:t> el valor de una una </a:t>
            </a:r>
            <a:r>
              <a:rPr lang="en-US" altLang="x-none" sz="1800" dirty="0" err="1">
                <a:latin typeface="Calibri"/>
                <a:cs typeface="Calibri"/>
              </a:rPr>
              <a:t>lista</a:t>
            </a:r>
            <a:r>
              <a:rPr lang="en-US" altLang="x-none" sz="1800" dirty="0">
                <a:latin typeface="Calibri"/>
                <a:cs typeface="Calibri"/>
              </a:rPr>
              <a:t>, </a:t>
            </a:r>
            <a:r>
              <a:rPr lang="en-US" altLang="x-none" sz="1800" dirty="0" err="1">
                <a:latin typeface="Calibri"/>
                <a:cs typeface="Calibri"/>
              </a:rPr>
              <a:t>arreglo</a:t>
            </a:r>
            <a:r>
              <a:rPr lang="en-US" altLang="x-none" sz="1800" dirty="0">
                <a:latin typeface="Calibri"/>
                <a:cs typeface="Calibri"/>
              </a:rPr>
              <a:t>, o </a:t>
            </a:r>
            <a:r>
              <a:rPr lang="en-US" altLang="x-none" sz="1800" dirty="0" err="1">
                <a:latin typeface="Calibri"/>
                <a:cs typeface="Calibri"/>
              </a:rPr>
              <a:t>diccionario</a:t>
            </a:r>
            <a:r>
              <a:rPr lang="en-US" altLang="x-none" sz="1800" dirty="0">
                <a:latin typeface="Calibri"/>
                <a:cs typeface="Calibri"/>
              </a:rPr>
              <a:t>.</a:t>
            </a:r>
          </a:p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endParaRPr lang="en-US" altLang="x-none" sz="1800" dirty="0">
              <a:latin typeface="Calibri"/>
              <a:cs typeface="Calibri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3371A5-FFDD-624A-A5EF-F409E78C70B2}"/>
              </a:ext>
            </a:extLst>
          </p:cNvPr>
          <p:cNvSpPr/>
          <p:nvPr/>
        </p:nvSpPr>
        <p:spPr>
          <a:xfrm>
            <a:off x="1162900" y="2978808"/>
            <a:ext cx="3409100" cy="138499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return</a:t>
            </a:r>
            <a:r>
              <a:rPr lang="es-CL" sz="1400" dirty="0">
                <a:latin typeface="Menlo" panose="020B0609030804020204" pitchFamily="49" charset="0"/>
              </a:rPr>
              <a:t>(num+1)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lista =[2,5,1,4]</a:t>
            </a:r>
          </a:p>
          <a:p>
            <a:endParaRPr lang="es-CL" sz="1400" b="0" dirty="0">
              <a:effectLst/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map</a:t>
            </a:r>
            <a:r>
              <a:rPr lang="es-CL" sz="1400" dirty="0">
                <a:latin typeface="Menlo" panose="020B0609030804020204" pitchFamily="49" charset="0"/>
              </a:rPr>
              <a:t>(mifuncion, lista))</a:t>
            </a:r>
            <a:endParaRPr lang="es-CL" sz="1400" b="0" dirty="0">
              <a:effectLst/>
              <a:latin typeface="Menlo" panose="020B0609030804020204" pitchFamily="49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5E6A94-1157-D14E-A750-A943F1D66A46}"/>
              </a:ext>
            </a:extLst>
          </p:cNvPr>
          <p:cNvSpPr/>
          <p:nvPr/>
        </p:nvSpPr>
        <p:spPr>
          <a:xfrm>
            <a:off x="1162900" y="4400385"/>
            <a:ext cx="3409099" cy="276997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eaLnBrk="0"/>
            <a:r>
              <a:rPr lang="es-CL" altLang="es-CL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&lt;map object at 0x7f18480e3460&gt;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390FA20-78DB-B34B-85C7-1FC9327DAA02}"/>
              </a:ext>
            </a:extLst>
          </p:cNvPr>
          <p:cNvSpPr/>
          <p:nvPr/>
        </p:nvSpPr>
        <p:spPr>
          <a:xfrm>
            <a:off x="4655247" y="2978808"/>
            <a:ext cx="3814374" cy="138499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return</a:t>
            </a:r>
            <a:r>
              <a:rPr lang="es-CL" sz="1400" dirty="0">
                <a:latin typeface="Menlo" panose="020B0609030804020204" pitchFamily="49" charset="0"/>
              </a:rPr>
              <a:t>(num+1)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lista =[2,5,1,4]</a:t>
            </a:r>
          </a:p>
          <a:p>
            <a:endParaRPr lang="es-CL" sz="1400" b="0" dirty="0">
              <a:effectLst/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list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map</a:t>
            </a:r>
            <a:r>
              <a:rPr lang="es-CL" sz="1400" dirty="0">
                <a:latin typeface="Menlo" panose="020B0609030804020204" pitchFamily="49" charset="0"/>
              </a:rPr>
              <a:t>(mifuncion, lista)))</a:t>
            </a:r>
            <a:endParaRPr lang="es-CL" sz="1400" b="0" dirty="0">
              <a:effectLst/>
              <a:latin typeface="Menlo" panose="020B0609030804020204" pitchFamily="49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3CC638F-D0C3-1A4F-A909-53E1D9DC8FF6}"/>
              </a:ext>
            </a:extLst>
          </p:cNvPr>
          <p:cNvSpPr/>
          <p:nvPr/>
        </p:nvSpPr>
        <p:spPr>
          <a:xfrm>
            <a:off x="4655247" y="4400385"/>
            <a:ext cx="3814374" cy="276997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eaLnBrk="0"/>
            <a:r>
              <a:rPr lang="es-CL" altLang="es-CL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[3,6,2,5]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B4A44E0B-D8B0-634E-B0E2-9FF617DC18A0}"/>
              </a:ext>
            </a:extLst>
          </p:cNvPr>
          <p:cNvCxnSpPr>
            <a:cxnSpLocks/>
          </p:cNvCxnSpPr>
          <p:nvPr/>
        </p:nvCxnSpPr>
        <p:spPr>
          <a:xfrm flipV="1">
            <a:off x="1418826" y="4677382"/>
            <a:ext cx="0" cy="40907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4">
            <a:extLst>
              <a:ext uri="{FF2B5EF4-FFF2-40B4-BE49-F238E27FC236}">
                <a16:creationId xmlns:a16="http://schemas.microsoft.com/office/drawing/2014/main" id="{0BE6E8C8-FBD5-CC4B-A1C3-46EA8194408D}"/>
              </a:ext>
            </a:extLst>
          </p:cNvPr>
          <p:cNvSpPr txBox="1"/>
          <p:nvPr/>
        </p:nvSpPr>
        <p:spPr>
          <a:xfrm>
            <a:off x="1261323" y="5086452"/>
            <a:ext cx="1643472" cy="95410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eaLnBrk="1" hangingPunct="1">
              <a:defRPr sz="1400">
                <a:latin typeface="Myriad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Retorna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objeto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tipo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map (que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este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caso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es una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lista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(aka iterator)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912CB48-A8E0-F946-8045-5A6797332B45}"/>
              </a:ext>
            </a:extLst>
          </p:cNvPr>
          <p:cNvCxnSpPr>
            <a:cxnSpLocks/>
          </p:cNvCxnSpPr>
          <p:nvPr/>
        </p:nvCxnSpPr>
        <p:spPr>
          <a:xfrm flipV="1">
            <a:off x="5030523" y="4677382"/>
            <a:ext cx="0" cy="40907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4">
            <a:extLst>
              <a:ext uri="{FF2B5EF4-FFF2-40B4-BE49-F238E27FC236}">
                <a16:creationId xmlns:a16="http://schemas.microsoft.com/office/drawing/2014/main" id="{01775F40-64FE-1B48-8EAD-C3D3DF6E5F59}"/>
              </a:ext>
            </a:extLst>
          </p:cNvPr>
          <p:cNvSpPr txBox="1"/>
          <p:nvPr/>
        </p:nvSpPr>
        <p:spPr>
          <a:xfrm>
            <a:off x="4873020" y="5086452"/>
            <a:ext cx="1643472" cy="73866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eaLnBrk="1" hangingPunct="1">
              <a:defRPr sz="1400">
                <a:latin typeface="Myriad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Con la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función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list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podemos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contenido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 la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lista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5" descr="Picture 5">
            <a:extLst>
              <a:ext uri="{FF2B5EF4-FFF2-40B4-BE49-F238E27FC236}">
                <a16:creationId xmlns:a16="http://schemas.microsoft.com/office/drawing/2014/main" id="{430913C4-B272-F143-A06C-CB33B241C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31" y="143048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802535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C21E615-0881-F84D-A143-31A8884B03C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68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8C0C05F-5E32-A54F-9E24-B3D8B1B86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C99806A-5B20-9648-91BF-5EE2A0AA8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Map+ lambda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390FA20-78DB-B34B-85C7-1FC9327DAA02}"/>
              </a:ext>
            </a:extLst>
          </p:cNvPr>
          <p:cNvSpPr/>
          <p:nvPr/>
        </p:nvSpPr>
        <p:spPr>
          <a:xfrm>
            <a:off x="1792300" y="2959187"/>
            <a:ext cx="4255959" cy="138499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return</a:t>
            </a:r>
            <a:r>
              <a:rPr lang="es-CL" sz="1400" dirty="0">
                <a:latin typeface="Menlo" panose="020B0609030804020204" pitchFamily="49" charset="0"/>
              </a:rPr>
              <a:t>(num+1)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lista =[2,5,1,4]</a:t>
            </a:r>
          </a:p>
          <a:p>
            <a:endParaRPr lang="es-CL" sz="1400" b="0" dirty="0">
              <a:effectLst/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list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map</a:t>
            </a:r>
            <a:r>
              <a:rPr lang="es-CL" sz="1400" dirty="0">
                <a:latin typeface="Menlo" panose="020B0609030804020204" pitchFamily="49" charset="0"/>
              </a:rPr>
              <a:t>(mifuncion, lista)))</a:t>
            </a:r>
            <a:endParaRPr lang="es-CL" sz="1400" b="0" dirty="0">
              <a:effectLst/>
              <a:latin typeface="Menlo" panose="020B0609030804020204" pitchFamily="49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C38B8C3-E94A-7E46-8C6D-D88E2DF5009A}"/>
              </a:ext>
            </a:extLst>
          </p:cNvPr>
          <p:cNvSpPr/>
          <p:nvPr/>
        </p:nvSpPr>
        <p:spPr>
          <a:xfrm>
            <a:off x="1792299" y="4439382"/>
            <a:ext cx="4255961" cy="73866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lista =[2,5,1,4]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list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map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lambda</a:t>
            </a:r>
            <a:r>
              <a:rPr lang="es-CL" sz="1400" dirty="0">
                <a:latin typeface="Menlo" panose="020B0609030804020204" pitchFamily="49" charset="0"/>
              </a:rPr>
              <a:t> i:i+1, lista)))</a:t>
            </a:r>
          </a:p>
        </p:txBody>
      </p:sp>
      <p:pic>
        <p:nvPicPr>
          <p:cNvPr id="20" name="Picture 5" descr="Picture 5">
            <a:extLst>
              <a:ext uri="{FF2B5EF4-FFF2-40B4-BE49-F238E27FC236}">
                <a16:creationId xmlns:a16="http://schemas.microsoft.com/office/drawing/2014/main" id="{7B4320EE-A4D5-9E4D-97CF-21B6BE1BF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31" y="143048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3FFFD0F-0CC3-7D49-9667-189234300813}"/>
              </a:ext>
            </a:extLst>
          </p:cNvPr>
          <p:cNvSpPr txBox="1"/>
          <p:nvPr/>
        </p:nvSpPr>
        <p:spPr>
          <a:xfrm>
            <a:off x="6048259" y="2958212"/>
            <a:ext cx="1975221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s-CL" b="1" i="1" dirty="0">
                <a:solidFill>
                  <a:schemeClr val="bg1"/>
                </a:solidFill>
                <a:latin typeface="Candara" panose="020E0502030303020204" pitchFamily="34" charset="0"/>
              </a:rPr>
              <a:t>versión sin lambda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B85C372-33FD-3B42-9C63-C44F2C44C106}"/>
              </a:ext>
            </a:extLst>
          </p:cNvPr>
          <p:cNvSpPr txBox="1"/>
          <p:nvPr/>
        </p:nvSpPr>
        <p:spPr>
          <a:xfrm>
            <a:off x="6048259" y="4439382"/>
            <a:ext cx="2050561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s-CL" b="1" i="1" dirty="0">
                <a:solidFill>
                  <a:schemeClr val="bg1"/>
                </a:solidFill>
                <a:latin typeface="Candara" panose="020E0502030303020204" pitchFamily="34" charset="0"/>
              </a:rPr>
              <a:t>versión con lambda</a:t>
            </a:r>
          </a:p>
        </p:txBody>
      </p:sp>
      <p:sp>
        <p:nvSpPr>
          <p:cNvPr id="22" name="Shape 158">
            <a:extLst>
              <a:ext uri="{FF2B5EF4-FFF2-40B4-BE49-F238E27FC236}">
                <a16:creationId xmlns:a16="http://schemas.microsoft.com/office/drawing/2014/main" id="{F2E1E85C-79BF-B745-AD57-7D2E6DCFC854}"/>
              </a:ext>
            </a:extLst>
          </p:cNvPr>
          <p:cNvSpPr txBox="1">
            <a:spLocks/>
          </p:cNvSpPr>
          <p:nvPr/>
        </p:nvSpPr>
        <p:spPr>
          <a:xfrm>
            <a:off x="1619479" y="1340800"/>
            <a:ext cx="6515289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 err="1">
                <a:latin typeface="Calibri"/>
                <a:cs typeface="Calibri"/>
              </a:rPr>
              <a:t>Otra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que </a:t>
            </a:r>
            <a:r>
              <a:rPr lang="en-US" altLang="x-none" sz="1800" dirty="0" err="1">
                <a:latin typeface="Calibri"/>
                <a:cs typeface="Calibri"/>
              </a:rPr>
              <a:t>normalemente</a:t>
            </a:r>
            <a:r>
              <a:rPr lang="en-US" altLang="x-none" sz="1800" dirty="0">
                <a:latin typeface="Calibri"/>
                <a:cs typeface="Calibri"/>
              </a:rPr>
              <a:t> se </a:t>
            </a:r>
            <a:r>
              <a:rPr lang="en-US" altLang="x-none" sz="1800" dirty="0" err="1">
                <a:latin typeface="Calibri"/>
                <a:cs typeface="Calibri"/>
              </a:rPr>
              <a:t>utiliza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en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combinación</a:t>
            </a:r>
            <a:r>
              <a:rPr lang="en-US" altLang="x-none" sz="1800" dirty="0">
                <a:latin typeface="Calibri"/>
                <a:cs typeface="Calibri"/>
              </a:rPr>
              <a:t> con lambda es la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función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map. </a:t>
            </a:r>
            <a:r>
              <a:rPr lang="en-US" altLang="x-none" sz="1800" dirty="0">
                <a:latin typeface="Calibri"/>
                <a:cs typeface="Calibri"/>
              </a:rPr>
              <a:t>La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función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map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permite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ejecutar</a:t>
            </a:r>
            <a:r>
              <a:rPr lang="en-US" altLang="x-none" sz="1800" dirty="0">
                <a:latin typeface="Calibri"/>
                <a:cs typeface="Calibri"/>
              </a:rPr>
              <a:t> o </a:t>
            </a:r>
            <a:r>
              <a:rPr lang="en-US" altLang="x-none" sz="1800" dirty="0" err="1">
                <a:latin typeface="Calibri"/>
                <a:cs typeface="Calibri"/>
              </a:rPr>
              <a:t>llamar</a:t>
            </a:r>
            <a:r>
              <a:rPr lang="en-US" altLang="x-none" sz="1800" dirty="0">
                <a:latin typeface="Calibri"/>
                <a:cs typeface="Calibri"/>
              </a:rPr>
              <a:t> a </a:t>
            </a:r>
            <a:r>
              <a:rPr lang="en-US" altLang="x-none" sz="1800" dirty="0" err="1">
                <a:latin typeface="Calibri"/>
                <a:cs typeface="Calibri"/>
              </a:rPr>
              <a:t>otra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y </a:t>
            </a:r>
            <a:r>
              <a:rPr lang="en-US" altLang="x-none" sz="1800" dirty="0" err="1">
                <a:latin typeface="Calibri"/>
                <a:cs typeface="Calibri"/>
              </a:rPr>
              <a:t>en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cada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llamado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recorrer</a:t>
            </a:r>
            <a:r>
              <a:rPr lang="en-US" altLang="x-none" sz="1800" dirty="0">
                <a:latin typeface="Calibri"/>
                <a:cs typeface="Calibri"/>
              </a:rPr>
              <a:t> el valor de una una </a:t>
            </a:r>
            <a:r>
              <a:rPr lang="en-US" altLang="x-none" sz="1800" dirty="0" err="1">
                <a:latin typeface="Calibri"/>
                <a:cs typeface="Calibri"/>
              </a:rPr>
              <a:t>lista</a:t>
            </a:r>
            <a:r>
              <a:rPr lang="en-US" altLang="x-none" sz="1800" dirty="0">
                <a:latin typeface="Calibri"/>
                <a:cs typeface="Calibri"/>
              </a:rPr>
              <a:t>, </a:t>
            </a:r>
            <a:r>
              <a:rPr lang="en-US" altLang="x-none" sz="1800" dirty="0" err="1">
                <a:latin typeface="Calibri"/>
                <a:cs typeface="Calibri"/>
              </a:rPr>
              <a:t>arreglo</a:t>
            </a:r>
            <a:r>
              <a:rPr lang="en-US" altLang="x-none" sz="1800" dirty="0">
                <a:latin typeface="Calibri"/>
                <a:cs typeface="Calibri"/>
              </a:rPr>
              <a:t>, o </a:t>
            </a:r>
            <a:r>
              <a:rPr lang="en-US" altLang="x-none" sz="1800" dirty="0" err="1">
                <a:latin typeface="Calibri"/>
                <a:cs typeface="Calibri"/>
              </a:rPr>
              <a:t>diccionario</a:t>
            </a:r>
            <a:r>
              <a:rPr lang="en-US" altLang="x-none" sz="1800" dirty="0">
                <a:latin typeface="Calibri"/>
                <a:cs typeface="Calibri"/>
              </a:rPr>
              <a:t>.</a:t>
            </a:r>
          </a:p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endParaRPr lang="en-US" altLang="x-none" sz="1800" dirty="0">
              <a:latin typeface="Calibri"/>
              <a:cs typeface="Calibri"/>
            </a:endParaRPr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0B324CB0-CB57-1F40-AB94-6C139872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087" y="5538661"/>
            <a:ext cx="533193" cy="781402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9A4F4F27-E5AB-9540-A31B-D484593BB352}"/>
              </a:ext>
            </a:extLst>
          </p:cNvPr>
          <p:cNvCxnSpPr>
            <a:cxnSpLocks/>
          </p:cNvCxnSpPr>
          <p:nvPr/>
        </p:nvCxnSpPr>
        <p:spPr>
          <a:xfrm flipV="1">
            <a:off x="3829684" y="5108130"/>
            <a:ext cx="0" cy="40907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3021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0032DFE-8E69-6D4B-9CA2-8C1871F5F5B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69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72CE3E7-EE45-1149-BAD5-C3B2DBD55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1D0BED-9C27-874E-BC7B-06186CD7F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Filter</a:t>
            </a:r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97D020E8-A794-FB4F-97DB-1D74AA32E660}"/>
              </a:ext>
            </a:extLst>
          </p:cNvPr>
          <p:cNvSpPr txBox="1">
            <a:spLocks/>
          </p:cNvSpPr>
          <p:nvPr/>
        </p:nvSpPr>
        <p:spPr>
          <a:xfrm>
            <a:off x="1665288" y="1359911"/>
            <a:ext cx="6622598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La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función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filter </a:t>
            </a:r>
            <a:r>
              <a:rPr lang="en-US" altLang="x-none" sz="1800" dirty="0" err="1">
                <a:latin typeface="Calibri"/>
                <a:cs typeface="Calibri"/>
              </a:rPr>
              <a:t>nos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permite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filtrar</a:t>
            </a:r>
            <a:r>
              <a:rPr lang="en-US" altLang="x-none" sz="1800" dirty="0">
                <a:latin typeface="Calibri"/>
                <a:cs typeface="Calibri"/>
              </a:rPr>
              <a:t> una </a:t>
            </a:r>
            <a:r>
              <a:rPr lang="en-US" altLang="x-none" sz="1800" dirty="0" err="1">
                <a:latin typeface="Calibri"/>
                <a:cs typeface="Calibri"/>
              </a:rPr>
              <a:t>lista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empleando</a:t>
            </a:r>
            <a:r>
              <a:rPr lang="en-US" altLang="x-none" sz="1800" dirty="0">
                <a:latin typeface="Calibri"/>
                <a:cs typeface="Calibri"/>
              </a:rPr>
              <a:t> el </a:t>
            </a:r>
            <a:r>
              <a:rPr lang="en-US" altLang="x-none" sz="1800" dirty="0" err="1">
                <a:latin typeface="Calibri"/>
                <a:cs typeface="Calibri"/>
              </a:rPr>
              <a:t>llamado</a:t>
            </a:r>
            <a:r>
              <a:rPr lang="en-US" altLang="x-none" sz="1800" dirty="0">
                <a:latin typeface="Calibri"/>
                <a:cs typeface="Calibri"/>
              </a:rPr>
              <a:t> a una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. Solo </a:t>
            </a:r>
            <a:r>
              <a:rPr lang="en-US" altLang="x-none" sz="1800" dirty="0" err="1">
                <a:latin typeface="Calibri"/>
                <a:cs typeface="Calibri"/>
              </a:rPr>
              <a:t>cuando</a:t>
            </a:r>
            <a:r>
              <a:rPr lang="en-US" altLang="x-none" sz="1800" dirty="0">
                <a:latin typeface="Calibri"/>
                <a:cs typeface="Calibri"/>
              </a:rPr>
              <a:t> el 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valor sea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verdadero</a:t>
            </a:r>
            <a:r>
              <a:rPr lang="en-US" altLang="x-none" sz="1800" dirty="0">
                <a:latin typeface="Calibri"/>
                <a:cs typeface="Calibri"/>
              </a:rPr>
              <a:t>, </a:t>
            </a:r>
            <a:r>
              <a:rPr lang="en-US" altLang="x-none" sz="1800" dirty="0" err="1">
                <a:latin typeface="Calibri"/>
                <a:cs typeface="Calibri"/>
              </a:rPr>
              <a:t>éste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será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almacenado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en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una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lista</a:t>
            </a:r>
            <a:r>
              <a:rPr lang="en-US" altLang="x-none" sz="1800" dirty="0">
                <a:latin typeface="Calibri"/>
                <a:cs typeface="Calibri"/>
              </a:rPr>
              <a:t>. </a:t>
            </a:r>
            <a:r>
              <a:rPr lang="en-US" altLang="x-none" sz="1800" dirty="0" err="1">
                <a:latin typeface="Calibri"/>
                <a:cs typeface="Calibri"/>
              </a:rPr>
              <a:t>Comparemos</a:t>
            </a:r>
            <a:r>
              <a:rPr lang="en-US" altLang="x-none" sz="1800" dirty="0">
                <a:latin typeface="Calibri"/>
                <a:cs typeface="Calibri"/>
              </a:rPr>
              <a:t> las dos </a:t>
            </a:r>
            <a:r>
              <a:rPr lang="en-US" altLang="x-none" sz="1800" dirty="0" err="1">
                <a:latin typeface="Calibri"/>
                <a:cs typeface="Calibri"/>
              </a:rPr>
              <a:t>formas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posibles</a:t>
            </a:r>
            <a:r>
              <a:rPr lang="en-US" altLang="x-none" sz="1800" dirty="0">
                <a:latin typeface="Calibri"/>
                <a:cs typeface="Calibri"/>
              </a:rPr>
              <a:t> (con y sin lambda)</a:t>
            </a:r>
          </a:p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endParaRPr lang="en-US" altLang="x-none" sz="1800" dirty="0">
              <a:latin typeface="Calibri"/>
              <a:cs typeface="Calibri"/>
            </a:endParaRP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2F59C11B-BA6F-2B4D-9B8B-B43FCEB5D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31" y="143048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65D16143-A06D-E447-980B-866459C9EA5F}"/>
              </a:ext>
            </a:extLst>
          </p:cNvPr>
          <p:cNvSpPr/>
          <p:nvPr/>
        </p:nvSpPr>
        <p:spPr>
          <a:xfrm>
            <a:off x="1813461" y="2958212"/>
            <a:ext cx="4499204" cy="138499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return</a:t>
            </a:r>
            <a:r>
              <a:rPr lang="es-CL" sz="1400" dirty="0">
                <a:latin typeface="Menlo" panose="020B0609030804020204" pitchFamily="49" charset="0"/>
              </a:rPr>
              <a:t>(num%2)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lista =[2,5,1,4]</a:t>
            </a:r>
          </a:p>
          <a:p>
            <a:endParaRPr lang="es-CL" sz="1400" b="0" dirty="0">
              <a:effectLst/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(list(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filter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latin typeface="Menlo" panose="020B0609030804020204" pitchFamily="49" charset="0"/>
              </a:rPr>
              <a:t>, lista)))</a:t>
            </a:r>
            <a:endParaRPr lang="es-CL" sz="1400" b="0" dirty="0">
              <a:effectLst/>
              <a:latin typeface="Menlo" panose="020B0609030804020204" pitchFamily="49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1C9196B-A7CB-3C46-916F-1E6ED94A2A1B}"/>
              </a:ext>
            </a:extLst>
          </p:cNvPr>
          <p:cNvSpPr txBox="1"/>
          <p:nvPr/>
        </p:nvSpPr>
        <p:spPr>
          <a:xfrm>
            <a:off x="6312665" y="2958212"/>
            <a:ext cx="1975221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s-CL" b="1" i="1" dirty="0">
                <a:solidFill>
                  <a:schemeClr val="bg1"/>
                </a:solidFill>
                <a:latin typeface="Candara" panose="020E0502030303020204" pitchFamily="34" charset="0"/>
              </a:rPr>
              <a:t>versión sin lambda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FFA08FD-572B-994C-A762-75284CC63CC8}"/>
              </a:ext>
            </a:extLst>
          </p:cNvPr>
          <p:cNvSpPr/>
          <p:nvPr/>
        </p:nvSpPr>
        <p:spPr>
          <a:xfrm>
            <a:off x="1813461" y="4500574"/>
            <a:ext cx="4499204" cy="954107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lista =[2,5,1,4]</a:t>
            </a:r>
          </a:p>
          <a:p>
            <a:endParaRPr lang="es-CL" sz="1400" b="0" dirty="0">
              <a:effectLst/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list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filter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lambda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i="1" dirty="0">
                <a:latin typeface="Menlo" panose="020B0609030804020204" pitchFamily="49" charset="0"/>
              </a:rPr>
              <a:t>i</a:t>
            </a:r>
            <a:r>
              <a:rPr lang="es-CL" sz="1400" dirty="0">
                <a:latin typeface="Menlo" panose="020B0609030804020204" pitchFamily="49" charset="0"/>
              </a:rPr>
              <a:t>:i%2, lista)))</a:t>
            </a:r>
            <a:endParaRPr lang="es-CL" sz="1400" b="0" dirty="0">
              <a:effectLst/>
              <a:latin typeface="Menlo" panose="020B0609030804020204" pitchFamily="49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618DDC1-6AEC-094F-A042-A52DEE3C4077}"/>
              </a:ext>
            </a:extLst>
          </p:cNvPr>
          <p:cNvSpPr txBox="1"/>
          <p:nvPr/>
        </p:nvSpPr>
        <p:spPr>
          <a:xfrm>
            <a:off x="6312665" y="4500574"/>
            <a:ext cx="2126255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CL" b="1" i="1" dirty="0">
                <a:solidFill>
                  <a:schemeClr val="bg1"/>
                </a:solidFill>
                <a:latin typeface="Candara" panose="020E0502030303020204" pitchFamily="34" charset="0"/>
              </a:rPr>
              <a:t>versión  con lambda</a:t>
            </a:r>
          </a:p>
        </p:txBody>
      </p:sp>
    </p:spTree>
    <p:extLst>
      <p:ext uri="{BB962C8B-B14F-4D97-AF65-F5344CB8AC3E}">
        <p14:creationId xmlns:p14="http://schemas.microsoft.com/office/powerpoint/2010/main" val="10257332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0032DFE-8E69-6D4B-9CA2-8C1871F5F5B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70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72CE3E7-EE45-1149-BAD5-C3B2DBD55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1D0BED-9C27-874E-BC7B-06186CD7F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Filter</a:t>
            </a:r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97D020E8-A794-FB4F-97DB-1D74AA32E660}"/>
              </a:ext>
            </a:extLst>
          </p:cNvPr>
          <p:cNvSpPr txBox="1">
            <a:spLocks/>
          </p:cNvSpPr>
          <p:nvPr/>
        </p:nvSpPr>
        <p:spPr>
          <a:xfrm>
            <a:off x="1665288" y="1359911"/>
            <a:ext cx="6622598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La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función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filter </a:t>
            </a:r>
            <a:r>
              <a:rPr lang="en-US" altLang="x-none" sz="1800" dirty="0" err="1">
                <a:latin typeface="Calibri"/>
                <a:cs typeface="Calibri"/>
              </a:rPr>
              <a:t>nos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permite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filtrar</a:t>
            </a:r>
            <a:r>
              <a:rPr lang="en-US" altLang="x-none" sz="1800" dirty="0">
                <a:latin typeface="Calibri"/>
                <a:cs typeface="Calibri"/>
              </a:rPr>
              <a:t> una </a:t>
            </a:r>
            <a:r>
              <a:rPr lang="en-US" altLang="x-none" sz="1800" dirty="0" err="1">
                <a:latin typeface="Calibri"/>
                <a:cs typeface="Calibri"/>
              </a:rPr>
              <a:t>lista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empleando</a:t>
            </a:r>
            <a:r>
              <a:rPr lang="en-US" altLang="x-none" sz="1800" dirty="0">
                <a:latin typeface="Calibri"/>
                <a:cs typeface="Calibri"/>
              </a:rPr>
              <a:t> el </a:t>
            </a:r>
            <a:r>
              <a:rPr lang="en-US" altLang="x-none" sz="1800" dirty="0" err="1">
                <a:latin typeface="Calibri"/>
                <a:cs typeface="Calibri"/>
              </a:rPr>
              <a:t>llamado</a:t>
            </a:r>
            <a:r>
              <a:rPr lang="en-US" altLang="x-none" sz="1800" dirty="0">
                <a:latin typeface="Calibri"/>
                <a:cs typeface="Calibri"/>
              </a:rPr>
              <a:t> a una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. Solo </a:t>
            </a:r>
            <a:r>
              <a:rPr lang="en-US" altLang="x-none" sz="1800" dirty="0" err="1">
                <a:latin typeface="Calibri"/>
                <a:cs typeface="Calibri"/>
              </a:rPr>
              <a:t>cuando</a:t>
            </a:r>
            <a:r>
              <a:rPr lang="en-US" altLang="x-none" sz="1800" dirty="0">
                <a:latin typeface="Calibri"/>
                <a:cs typeface="Calibri"/>
              </a:rPr>
              <a:t> el 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valor sea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verdadero</a:t>
            </a:r>
            <a:r>
              <a:rPr lang="en-US" altLang="x-none" sz="1800" dirty="0">
                <a:latin typeface="Calibri"/>
                <a:cs typeface="Calibri"/>
              </a:rPr>
              <a:t>, </a:t>
            </a:r>
            <a:r>
              <a:rPr lang="en-US" altLang="x-none" sz="1800" dirty="0" err="1">
                <a:latin typeface="Calibri"/>
                <a:cs typeface="Calibri"/>
              </a:rPr>
              <a:t>éste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será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almacenado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en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una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lista</a:t>
            </a:r>
            <a:r>
              <a:rPr lang="en-US" altLang="x-none" sz="1800" dirty="0">
                <a:latin typeface="Calibri"/>
                <a:cs typeface="Calibri"/>
              </a:rPr>
              <a:t>. </a:t>
            </a:r>
            <a:r>
              <a:rPr lang="en-US" altLang="x-none" sz="1800" dirty="0" err="1">
                <a:latin typeface="Calibri"/>
                <a:cs typeface="Calibri"/>
              </a:rPr>
              <a:t>Comparemos</a:t>
            </a:r>
            <a:r>
              <a:rPr lang="en-US" altLang="x-none" sz="1800" dirty="0">
                <a:latin typeface="Calibri"/>
                <a:cs typeface="Calibri"/>
              </a:rPr>
              <a:t> las dos </a:t>
            </a:r>
            <a:r>
              <a:rPr lang="en-US" altLang="x-none" sz="1800" dirty="0" err="1">
                <a:latin typeface="Calibri"/>
                <a:cs typeface="Calibri"/>
              </a:rPr>
              <a:t>formas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posible</a:t>
            </a:r>
            <a:r>
              <a:rPr lang="en-US" altLang="x-none" sz="1800" dirty="0">
                <a:latin typeface="Calibri"/>
                <a:cs typeface="Calibri"/>
              </a:rPr>
              <a:t> (con y sin lambda)</a:t>
            </a:r>
          </a:p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endParaRPr lang="en-US" altLang="x-none" sz="1800" dirty="0">
              <a:latin typeface="Calibri"/>
              <a:cs typeface="Calibri"/>
            </a:endParaRP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2F59C11B-BA6F-2B4D-9B8B-B43FCEB5D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31" y="143048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65D16143-A06D-E447-980B-866459C9EA5F}"/>
              </a:ext>
            </a:extLst>
          </p:cNvPr>
          <p:cNvSpPr/>
          <p:nvPr/>
        </p:nvSpPr>
        <p:spPr>
          <a:xfrm>
            <a:off x="1813461" y="2958212"/>
            <a:ext cx="4499204" cy="203132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if</a:t>
            </a:r>
            <a:r>
              <a:rPr lang="es-CL" sz="1400" dirty="0">
                <a:latin typeface="Menlo" panose="020B0609030804020204" pitchFamily="49" charset="0"/>
              </a:rPr>
              <a:t> (num&gt;3):</a:t>
            </a:r>
          </a:p>
          <a:p>
            <a:r>
              <a:rPr lang="es-CL" sz="1400" dirty="0">
                <a:latin typeface="Menlo" panose="020B0609030804020204" pitchFamily="49" charset="0"/>
              </a:rPr>
              <a:t>	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 1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else</a:t>
            </a:r>
          </a:p>
          <a:p>
            <a:r>
              <a:rPr lang="es-CL" sz="1400" dirty="0">
                <a:latin typeface="Menlo" panose="020B0609030804020204" pitchFamily="49" charset="0"/>
              </a:rPr>
              <a:t>	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 0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lista = [2,5,1,4]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list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filter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mifuncion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lista)))</a:t>
            </a:r>
            <a:endParaRPr lang="es-CL" sz="1400" b="0" dirty="0">
              <a:effectLst/>
              <a:latin typeface="Menlo" panose="020B0609030804020204" pitchFamily="49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1C9196B-A7CB-3C46-916F-1E6ED94A2A1B}"/>
              </a:ext>
            </a:extLst>
          </p:cNvPr>
          <p:cNvSpPr txBox="1"/>
          <p:nvPr/>
        </p:nvSpPr>
        <p:spPr>
          <a:xfrm>
            <a:off x="6312665" y="2958212"/>
            <a:ext cx="1975221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s-CL" b="1" i="1" dirty="0">
                <a:solidFill>
                  <a:schemeClr val="bg1"/>
                </a:solidFill>
                <a:latin typeface="Candara" panose="020E0502030303020204" pitchFamily="34" charset="0"/>
              </a:rPr>
              <a:t>versión sin lambda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FFA08FD-572B-994C-A762-75284CC63CC8}"/>
              </a:ext>
            </a:extLst>
          </p:cNvPr>
          <p:cNvSpPr/>
          <p:nvPr/>
        </p:nvSpPr>
        <p:spPr>
          <a:xfrm>
            <a:off x="1813460" y="5218490"/>
            <a:ext cx="5994109" cy="954107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lista =[2,5,1,4]</a:t>
            </a:r>
          </a:p>
          <a:p>
            <a:endParaRPr lang="es-CL" sz="1400" b="0" dirty="0">
              <a:effectLst/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list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filter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lambda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i="1" dirty="0">
                <a:latin typeface="Menlo" panose="020B0609030804020204" pitchFamily="49" charset="0"/>
              </a:rPr>
              <a:t>i</a:t>
            </a:r>
            <a:r>
              <a:rPr lang="es-CL" sz="1400" dirty="0">
                <a:latin typeface="Menlo" panose="020B0609030804020204" pitchFamily="49" charset="0"/>
              </a:rPr>
              <a:t>:1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if</a:t>
            </a:r>
            <a:r>
              <a:rPr lang="es-CL" sz="1400" dirty="0">
                <a:latin typeface="Menlo" panose="020B0609030804020204" pitchFamily="49" charset="0"/>
              </a:rPr>
              <a:t> i&gt;3 </a:t>
            </a:r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else</a:t>
            </a:r>
            <a:r>
              <a:rPr lang="es-CL" sz="1400" dirty="0">
                <a:latin typeface="Menlo" panose="020B0609030804020204" pitchFamily="49" charset="0"/>
              </a:rPr>
              <a:t> 0, lista)))</a:t>
            </a:r>
            <a:endParaRPr lang="es-CL" sz="1400" b="0" dirty="0">
              <a:effectLst/>
              <a:latin typeface="Menlo" panose="020B0609030804020204" pitchFamily="49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618DDC1-6AEC-094F-A042-A52DEE3C4077}"/>
              </a:ext>
            </a:extLst>
          </p:cNvPr>
          <p:cNvSpPr txBox="1"/>
          <p:nvPr/>
        </p:nvSpPr>
        <p:spPr>
          <a:xfrm>
            <a:off x="6472553" y="4849158"/>
            <a:ext cx="2126255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CL" b="1" i="1" dirty="0">
                <a:solidFill>
                  <a:schemeClr val="bg1"/>
                </a:solidFill>
                <a:latin typeface="Candara" panose="020E0502030303020204" pitchFamily="34" charset="0"/>
              </a:rPr>
              <a:t>versión  con lambda</a:t>
            </a:r>
          </a:p>
        </p:txBody>
      </p:sp>
    </p:spTree>
    <p:extLst>
      <p:ext uri="{BB962C8B-B14F-4D97-AF65-F5344CB8AC3E}">
        <p14:creationId xmlns:p14="http://schemas.microsoft.com/office/powerpoint/2010/main" val="4723296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ángulo redondeado 80">
            <a:extLst>
              <a:ext uri="{FF2B5EF4-FFF2-40B4-BE49-F238E27FC236}">
                <a16:creationId xmlns:a16="http://schemas.microsoft.com/office/drawing/2014/main" id="{C6B6EBE4-677B-4C4D-90B8-445781207395}"/>
              </a:ext>
            </a:extLst>
          </p:cNvPr>
          <p:cNvSpPr/>
          <p:nvPr/>
        </p:nvSpPr>
        <p:spPr>
          <a:xfrm>
            <a:off x="2295395" y="5219282"/>
            <a:ext cx="1375671" cy="307263"/>
          </a:xfrm>
          <a:prstGeom prst="roundRect">
            <a:avLst>
              <a:gd name="adj" fmla="val 3470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redondeado 82">
            <a:extLst>
              <a:ext uri="{FF2B5EF4-FFF2-40B4-BE49-F238E27FC236}">
                <a16:creationId xmlns:a16="http://schemas.microsoft.com/office/drawing/2014/main" id="{97B816DF-6BE4-4145-8792-BC22190F776D}"/>
              </a:ext>
            </a:extLst>
          </p:cNvPr>
          <p:cNvSpPr/>
          <p:nvPr/>
        </p:nvSpPr>
        <p:spPr>
          <a:xfrm>
            <a:off x="2879944" y="5771184"/>
            <a:ext cx="1375671" cy="307263"/>
          </a:xfrm>
          <a:prstGeom prst="roundRect">
            <a:avLst>
              <a:gd name="adj" fmla="val 3470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8" name="Rectángulo redondeado 87">
            <a:extLst>
              <a:ext uri="{FF2B5EF4-FFF2-40B4-BE49-F238E27FC236}">
                <a16:creationId xmlns:a16="http://schemas.microsoft.com/office/drawing/2014/main" id="{7BEAE26F-B58F-B646-8A09-68BA0575E3C2}"/>
              </a:ext>
            </a:extLst>
          </p:cNvPr>
          <p:cNvSpPr/>
          <p:nvPr/>
        </p:nvSpPr>
        <p:spPr>
          <a:xfrm>
            <a:off x="3402703" y="6323971"/>
            <a:ext cx="1375671" cy="307263"/>
          </a:xfrm>
          <a:prstGeom prst="roundRect">
            <a:avLst>
              <a:gd name="adj" fmla="val 3470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18696E8C-D301-B243-B915-4D9B4B7BDBF8}"/>
              </a:ext>
            </a:extLst>
          </p:cNvPr>
          <p:cNvSpPr/>
          <p:nvPr/>
        </p:nvSpPr>
        <p:spPr>
          <a:xfrm>
            <a:off x="3025834" y="5252680"/>
            <a:ext cx="240466" cy="24046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83F44665-C580-5148-B5DE-0BC0B40D2C63}"/>
              </a:ext>
            </a:extLst>
          </p:cNvPr>
          <p:cNvSpPr/>
          <p:nvPr/>
        </p:nvSpPr>
        <p:spPr>
          <a:xfrm>
            <a:off x="3297208" y="5252680"/>
            <a:ext cx="240466" cy="24046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46525AC7-B934-6B44-8BE9-95E9ED357658}"/>
              </a:ext>
            </a:extLst>
          </p:cNvPr>
          <p:cNvSpPr/>
          <p:nvPr/>
        </p:nvSpPr>
        <p:spPr>
          <a:xfrm>
            <a:off x="3591078" y="5804582"/>
            <a:ext cx="240466" cy="24046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7394FDEB-8214-AC4B-9720-35DF4E910454}"/>
              </a:ext>
            </a:extLst>
          </p:cNvPr>
          <p:cNvSpPr/>
          <p:nvPr/>
        </p:nvSpPr>
        <p:spPr>
          <a:xfrm>
            <a:off x="3856375" y="5804582"/>
            <a:ext cx="240466" cy="24046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3385B18D-1E5E-DF4E-8FF6-74F0BA460C3F}"/>
              </a:ext>
            </a:extLst>
          </p:cNvPr>
          <p:cNvSpPr/>
          <p:nvPr/>
        </p:nvSpPr>
        <p:spPr>
          <a:xfrm>
            <a:off x="4047223" y="6357369"/>
            <a:ext cx="240466" cy="24046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7E08182B-0EFA-6945-992E-CB5E682713D6}"/>
              </a:ext>
            </a:extLst>
          </p:cNvPr>
          <p:cNvSpPr/>
          <p:nvPr/>
        </p:nvSpPr>
        <p:spPr>
          <a:xfrm>
            <a:off x="4429835" y="6357369"/>
            <a:ext cx="240466" cy="24046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CC52C8-0E81-954C-9724-B59D62BC0B17}"/>
              </a:ext>
            </a:extLst>
          </p:cNvPr>
          <p:cNvSpPr txBox="1"/>
          <p:nvPr/>
        </p:nvSpPr>
        <p:spPr>
          <a:xfrm>
            <a:off x="2288856" y="5188247"/>
            <a:ext cx="1439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suma(2,5)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CCB6525-F60B-0A45-B59E-75F9DEF5894B}"/>
              </a:ext>
            </a:extLst>
          </p:cNvPr>
          <p:cNvSpPr txBox="1"/>
          <p:nvPr/>
        </p:nvSpPr>
        <p:spPr>
          <a:xfrm>
            <a:off x="2847871" y="5740149"/>
            <a:ext cx="1439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suma(7,1)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CB97CAC-3081-9444-88FF-0F70AF3F9CBE}"/>
              </a:ext>
            </a:extLst>
          </p:cNvPr>
          <p:cNvSpPr txBox="1"/>
          <p:nvPr/>
        </p:nvSpPr>
        <p:spPr>
          <a:xfrm>
            <a:off x="3313772" y="6292936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suma(8, 4)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FB43870-D847-BC43-8259-1E261161626E}"/>
              </a:ext>
            </a:extLst>
          </p:cNvPr>
          <p:cNvSpPr txBox="1"/>
          <p:nvPr/>
        </p:nvSpPr>
        <p:spPr>
          <a:xfrm>
            <a:off x="1792902" y="4620846"/>
            <a:ext cx="3201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0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lista</a:t>
            </a:r>
            <a:r>
              <a:rPr lang="es-CL" sz="2000" dirty="0">
                <a:latin typeface="Calibri" panose="020F0502020204030204" pitchFamily="34" charset="0"/>
                <a:cs typeface="Calibri" panose="020F0502020204030204" pitchFamily="34" charset="0"/>
              </a:rPr>
              <a:t> = [                                      ]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0032DFE-8E69-6D4B-9CA2-8C1871F5F5B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71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72CE3E7-EE45-1149-BAD5-C3B2DBD55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1D0BED-9C27-874E-BC7B-06186CD7F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Reduce</a:t>
            </a:r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97D020E8-A794-FB4F-97DB-1D74AA32E660}"/>
              </a:ext>
            </a:extLst>
          </p:cNvPr>
          <p:cNvSpPr txBox="1">
            <a:spLocks/>
          </p:cNvSpPr>
          <p:nvPr/>
        </p:nvSpPr>
        <p:spPr>
          <a:xfrm>
            <a:off x="1665288" y="1359911"/>
            <a:ext cx="6622598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La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función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reduce </a:t>
            </a:r>
            <a:r>
              <a:rPr lang="en-US" altLang="x-none" sz="1800" dirty="0" err="1">
                <a:latin typeface="Calibri"/>
                <a:cs typeface="Calibri"/>
              </a:rPr>
              <a:t>nos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permite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aplicar</a:t>
            </a:r>
            <a:r>
              <a:rPr lang="en-US" altLang="x-none" sz="1800" dirty="0">
                <a:latin typeface="Calibri"/>
                <a:cs typeface="Calibri"/>
              </a:rPr>
              <a:t> el </a:t>
            </a:r>
            <a:r>
              <a:rPr lang="en-US" altLang="x-none" sz="1800" dirty="0" err="1">
                <a:latin typeface="Calibri"/>
                <a:cs typeface="Calibri"/>
              </a:rPr>
              <a:t>resultado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parcial</a:t>
            </a:r>
            <a:r>
              <a:rPr lang="en-US" altLang="x-none" sz="1800" dirty="0">
                <a:latin typeface="Calibri"/>
                <a:cs typeface="Calibri"/>
              </a:rPr>
              <a:t> de una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una y </a:t>
            </a:r>
            <a:r>
              <a:rPr lang="en-US" altLang="x-none" sz="1800" dirty="0" err="1">
                <a:latin typeface="Calibri"/>
                <a:cs typeface="Calibri"/>
              </a:rPr>
              <a:t>otra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vez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empleando</a:t>
            </a:r>
            <a:r>
              <a:rPr lang="en-US" altLang="x-none" sz="1800" dirty="0">
                <a:latin typeface="Calibri"/>
                <a:cs typeface="Calibri"/>
              </a:rPr>
              <a:t> los </a:t>
            </a:r>
            <a:r>
              <a:rPr lang="en-US" altLang="x-none" sz="1800" dirty="0" err="1">
                <a:latin typeface="Calibri"/>
                <a:cs typeface="Calibri"/>
              </a:rPr>
              <a:t>resultados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parciales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anteriores</a:t>
            </a:r>
            <a:r>
              <a:rPr lang="en-US" altLang="x-none" sz="1800" dirty="0">
                <a:latin typeface="Calibri"/>
                <a:cs typeface="Calibri"/>
              </a:rPr>
              <a:t>.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Esta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función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recibe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dos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argumentos</a:t>
            </a:r>
            <a:endParaRPr lang="en-US" altLang="x-none" sz="1800" dirty="0">
              <a:solidFill>
                <a:srgbClr val="1800FF"/>
              </a:solidFill>
              <a:latin typeface="Calibri"/>
              <a:cs typeface="Calibri"/>
            </a:endParaRP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2F59C11B-BA6F-2B4D-9B8B-B43FCEB5D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31" y="143048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65D16143-A06D-E447-980B-866459C9EA5F}"/>
              </a:ext>
            </a:extLst>
          </p:cNvPr>
          <p:cNvSpPr/>
          <p:nvPr/>
        </p:nvSpPr>
        <p:spPr>
          <a:xfrm>
            <a:off x="1813461" y="2766155"/>
            <a:ext cx="3419551" cy="1815882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436563" algn="l"/>
              </a:tabLst>
            </a:pP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from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functools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import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B1022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reduce</a:t>
            </a:r>
          </a:p>
          <a:p>
            <a:pPr>
              <a:tabLst>
                <a:tab pos="436563" algn="l"/>
              </a:tabLst>
            </a:pPr>
            <a:b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def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suma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(a,b):</a:t>
            </a:r>
          </a:p>
          <a:p>
            <a:pPr>
              <a:tabLst>
                <a:tab pos="436563" algn="l"/>
              </a:tabLst>
            </a:pP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return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(a+b)</a:t>
            </a:r>
          </a:p>
          <a:p>
            <a:pPr>
              <a:tabLst>
                <a:tab pos="436563" algn="l"/>
              </a:tabLst>
            </a:pPr>
            <a:b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lista =[2,5,1,4]</a:t>
            </a:r>
          </a:p>
          <a:p>
            <a:pPr>
              <a:tabLst>
                <a:tab pos="436563" algn="l"/>
              </a:tabLst>
            </a:pPr>
            <a:b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reduce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(suma, lista))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1C9196B-A7CB-3C46-916F-1E6ED94A2A1B}"/>
              </a:ext>
            </a:extLst>
          </p:cNvPr>
          <p:cNvSpPr txBox="1"/>
          <p:nvPr/>
        </p:nvSpPr>
        <p:spPr>
          <a:xfrm>
            <a:off x="5233012" y="2766155"/>
            <a:ext cx="1975221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s-CL" b="1" i="1" dirty="0">
                <a:solidFill>
                  <a:schemeClr val="bg1"/>
                </a:solidFill>
                <a:latin typeface="Candara" panose="020E0502030303020204" pitchFamily="34" charset="0"/>
              </a:rPr>
              <a:t>versión sin lambda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847010-C15F-9145-AEBA-7893B7DF38EA}"/>
              </a:ext>
            </a:extLst>
          </p:cNvPr>
          <p:cNvSpPr txBox="1"/>
          <p:nvPr/>
        </p:nvSpPr>
        <p:spPr>
          <a:xfrm>
            <a:off x="2684413" y="4659655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D4011F9-440B-C244-85F2-D4DFA24BC94E}"/>
              </a:ext>
            </a:extLst>
          </p:cNvPr>
          <p:cNvSpPr txBox="1"/>
          <p:nvPr/>
        </p:nvSpPr>
        <p:spPr>
          <a:xfrm>
            <a:off x="3250980" y="4659655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5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1FE0FA3-BD6F-8843-8D4A-7421A77495B0}"/>
              </a:ext>
            </a:extLst>
          </p:cNvPr>
          <p:cNvSpPr txBox="1"/>
          <p:nvPr/>
        </p:nvSpPr>
        <p:spPr>
          <a:xfrm>
            <a:off x="3817547" y="4659655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A530335-F1F9-4847-8972-468DC54EB19F}"/>
              </a:ext>
            </a:extLst>
          </p:cNvPr>
          <p:cNvSpPr txBox="1"/>
          <p:nvPr/>
        </p:nvSpPr>
        <p:spPr>
          <a:xfrm>
            <a:off x="4384115" y="4659655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4</a:t>
            </a: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CFF3E661-2F34-8F44-8914-32AAF57A8B3F}"/>
              </a:ext>
            </a:extLst>
          </p:cNvPr>
          <p:cNvCxnSpPr>
            <a:cxnSpLocks/>
            <a:stCxn id="21" idx="2"/>
            <a:endCxn id="42" idx="0"/>
          </p:cNvCxnSpPr>
          <p:nvPr/>
        </p:nvCxnSpPr>
        <p:spPr>
          <a:xfrm>
            <a:off x="4546179" y="5028987"/>
            <a:ext cx="3889" cy="1328382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1D339AE9-DF22-114E-9DF3-31E93C54E612}"/>
              </a:ext>
            </a:extLst>
          </p:cNvPr>
          <p:cNvCxnSpPr>
            <a:cxnSpLocks/>
            <a:stCxn id="20" idx="2"/>
            <a:endCxn id="40" idx="0"/>
          </p:cNvCxnSpPr>
          <p:nvPr/>
        </p:nvCxnSpPr>
        <p:spPr>
          <a:xfrm flipH="1">
            <a:off x="3976608" y="5028987"/>
            <a:ext cx="3003" cy="775595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45ADE5E4-9BB2-9B44-B42F-1209CB333FAA}"/>
              </a:ext>
            </a:extLst>
          </p:cNvPr>
          <p:cNvCxnSpPr>
            <a:cxnSpLocks/>
            <a:stCxn id="19" idx="2"/>
            <a:endCxn id="38" idx="0"/>
          </p:cNvCxnSpPr>
          <p:nvPr/>
        </p:nvCxnSpPr>
        <p:spPr>
          <a:xfrm>
            <a:off x="3413044" y="5028987"/>
            <a:ext cx="4397" cy="223693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D66E9089-9E40-D445-9233-CA3333ED17CD}"/>
              </a:ext>
            </a:extLst>
          </p:cNvPr>
          <p:cNvCxnSpPr>
            <a:cxnSpLocks/>
            <a:stCxn id="18" idx="2"/>
            <a:endCxn id="37" idx="0"/>
          </p:cNvCxnSpPr>
          <p:nvPr/>
        </p:nvCxnSpPr>
        <p:spPr>
          <a:xfrm rot="16200000" flipH="1">
            <a:off x="2884426" y="4991038"/>
            <a:ext cx="223693" cy="29959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de flecha 32">
            <a:extLst>
              <a:ext uri="{FF2B5EF4-FFF2-40B4-BE49-F238E27FC236}">
                <a16:creationId xmlns:a16="http://schemas.microsoft.com/office/drawing/2014/main" id="{F2312376-BC3D-384B-931B-FB9EB47FD28B}"/>
              </a:ext>
            </a:extLst>
          </p:cNvPr>
          <p:cNvCxnSpPr>
            <a:cxnSpLocks/>
            <a:stCxn id="81" idx="2"/>
            <a:endCxn id="39" idx="0"/>
          </p:cNvCxnSpPr>
          <p:nvPr/>
        </p:nvCxnSpPr>
        <p:spPr>
          <a:xfrm rot="16200000" flipH="1">
            <a:off x="3208253" y="5301523"/>
            <a:ext cx="278037" cy="72808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de flecha 32">
            <a:extLst>
              <a:ext uri="{FF2B5EF4-FFF2-40B4-BE49-F238E27FC236}">
                <a16:creationId xmlns:a16="http://schemas.microsoft.com/office/drawing/2014/main" id="{5CB80446-B2B9-BF47-8DFE-7E8C52E7F3D1}"/>
              </a:ext>
            </a:extLst>
          </p:cNvPr>
          <p:cNvCxnSpPr>
            <a:cxnSpLocks/>
            <a:stCxn id="13" idx="2"/>
            <a:endCxn id="41" idx="0"/>
          </p:cNvCxnSpPr>
          <p:nvPr/>
        </p:nvCxnSpPr>
        <p:spPr>
          <a:xfrm rot="16200000" flipH="1">
            <a:off x="3743674" y="5933587"/>
            <a:ext cx="247888" cy="59967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de flecha 88">
            <a:extLst>
              <a:ext uri="{FF2B5EF4-FFF2-40B4-BE49-F238E27FC236}">
                <a16:creationId xmlns:a16="http://schemas.microsoft.com/office/drawing/2014/main" id="{9FC00FF2-4906-3C47-B0CD-2979842EDBC3}"/>
              </a:ext>
            </a:extLst>
          </p:cNvPr>
          <p:cNvCxnSpPr>
            <a:cxnSpLocks/>
          </p:cNvCxnSpPr>
          <p:nvPr/>
        </p:nvCxnSpPr>
        <p:spPr>
          <a:xfrm>
            <a:off x="4778374" y="6485966"/>
            <a:ext cx="368684" cy="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CuadroTexto 93">
            <a:extLst>
              <a:ext uri="{FF2B5EF4-FFF2-40B4-BE49-F238E27FC236}">
                <a16:creationId xmlns:a16="http://schemas.microsoft.com/office/drawing/2014/main" id="{EE3D4B31-7B1A-454F-A1C1-D6B6F051D57C}"/>
              </a:ext>
            </a:extLst>
          </p:cNvPr>
          <p:cNvSpPr txBox="1"/>
          <p:nvPr/>
        </p:nvSpPr>
        <p:spPr>
          <a:xfrm>
            <a:off x="5135490" y="6292936"/>
            <a:ext cx="46358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268471065"/>
      </p:ext>
    </p:extLst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0032DFE-8E69-6D4B-9CA2-8C1871F5F5B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72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72CE3E7-EE45-1149-BAD5-C3B2DBD55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1D0BED-9C27-874E-BC7B-06186CD7F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Reduce</a:t>
            </a:r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97D020E8-A794-FB4F-97DB-1D74AA32E660}"/>
              </a:ext>
            </a:extLst>
          </p:cNvPr>
          <p:cNvSpPr txBox="1">
            <a:spLocks/>
          </p:cNvSpPr>
          <p:nvPr/>
        </p:nvSpPr>
        <p:spPr>
          <a:xfrm>
            <a:off x="1665288" y="1359911"/>
            <a:ext cx="6622598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La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función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reduce </a:t>
            </a:r>
            <a:r>
              <a:rPr lang="en-US" altLang="x-none" sz="1800" dirty="0" err="1">
                <a:latin typeface="Calibri"/>
                <a:cs typeface="Calibri"/>
              </a:rPr>
              <a:t>nos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permite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aplicar</a:t>
            </a:r>
            <a:r>
              <a:rPr lang="en-US" altLang="x-none" sz="1800" dirty="0">
                <a:latin typeface="Calibri"/>
                <a:cs typeface="Calibri"/>
              </a:rPr>
              <a:t> el </a:t>
            </a:r>
            <a:r>
              <a:rPr lang="en-US" altLang="x-none" sz="1800" dirty="0" err="1">
                <a:latin typeface="Calibri"/>
                <a:cs typeface="Calibri"/>
              </a:rPr>
              <a:t>resultado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parcial</a:t>
            </a:r>
            <a:r>
              <a:rPr lang="en-US" altLang="x-none" sz="1800" dirty="0">
                <a:latin typeface="Calibri"/>
                <a:cs typeface="Calibri"/>
              </a:rPr>
              <a:t> de una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una y </a:t>
            </a:r>
            <a:r>
              <a:rPr lang="en-US" altLang="x-none" sz="1800" dirty="0" err="1">
                <a:latin typeface="Calibri"/>
                <a:cs typeface="Calibri"/>
              </a:rPr>
              <a:t>otra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vez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empleando</a:t>
            </a:r>
            <a:r>
              <a:rPr lang="en-US" altLang="x-none" sz="1800" dirty="0">
                <a:latin typeface="Calibri"/>
                <a:cs typeface="Calibri"/>
              </a:rPr>
              <a:t> los </a:t>
            </a:r>
            <a:r>
              <a:rPr lang="en-US" altLang="x-none" sz="1800" dirty="0" err="1">
                <a:latin typeface="Calibri"/>
                <a:cs typeface="Calibri"/>
              </a:rPr>
              <a:t>resultados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parciales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anteriores</a:t>
            </a:r>
            <a:r>
              <a:rPr lang="en-US" altLang="x-none" sz="1800" dirty="0">
                <a:latin typeface="Calibri"/>
                <a:cs typeface="Calibri"/>
              </a:rPr>
              <a:t>.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Esta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función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recibe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dos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argumentos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.</a:t>
            </a: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2F59C11B-BA6F-2B4D-9B8B-B43FCEB5D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31" y="143048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5FFA08FD-572B-994C-A762-75284CC63CC8}"/>
              </a:ext>
            </a:extLst>
          </p:cNvPr>
          <p:cNvSpPr/>
          <p:nvPr/>
        </p:nvSpPr>
        <p:spPr>
          <a:xfrm>
            <a:off x="1813460" y="2832245"/>
            <a:ext cx="4105019" cy="1169551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from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functools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import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B1022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reduce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lista =[2, 5, 7, 1, 4]</a:t>
            </a:r>
          </a:p>
          <a:p>
            <a:endParaRPr lang="es-CL" sz="1400" b="0" dirty="0">
              <a:effectLst/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reduce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lambda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i="1" dirty="0">
                <a:latin typeface="Menlo" panose="020B0609030804020204" pitchFamily="49" charset="0"/>
              </a:rPr>
              <a:t>a,b</a:t>
            </a:r>
            <a:r>
              <a:rPr lang="es-CL" sz="1400" dirty="0">
                <a:latin typeface="Menlo" panose="020B0609030804020204" pitchFamily="49" charset="0"/>
              </a:rPr>
              <a:t>:a+b, lista))</a:t>
            </a:r>
            <a:endParaRPr lang="es-CL" sz="1400" b="0" dirty="0">
              <a:effectLst/>
              <a:latin typeface="Menlo" panose="020B0609030804020204" pitchFamily="49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618DDC1-6AEC-094F-A042-A52DEE3C4077}"/>
              </a:ext>
            </a:extLst>
          </p:cNvPr>
          <p:cNvSpPr txBox="1"/>
          <p:nvPr/>
        </p:nvSpPr>
        <p:spPr>
          <a:xfrm>
            <a:off x="5918479" y="2830806"/>
            <a:ext cx="2126255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CL" b="1" i="1" dirty="0">
                <a:solidFill>
                  <a:schemeClr val="bg1"/>
                </a:solidFill>
                <a:latin typeface="Candara" panose="020E0502030303020204" pitchFamily="34" charset="0"/>
              </a:rPr>
              <a:t>versión  con lambda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8DC1A6D3-CD84-8344-81A7-68A7D80841B6}"/>
              </a:ext>
            </a:extLst>
          </p:cNvPr>
          <p:cNvSpPr txBox="1"/>
          <p:nvPr/>
        </p:nvSpPr>
        <p:spPr>
          <a:xfrm>
            <a:off x="1792902" y="4144128"/>
            <a:ext cx="48177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0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lista</a:t>
            </a:r>
            <a:r>
              <a:rPr lang="es-CL" sz="2000" dirty="0">
                <a:latin typeface="Calibri" panose="020F0502020204030204" pitchFamily="34" charset="0"/>
                <a:cs typeface="Calibri" panose="020F0502020204030204" pitchFamily="34" charset="0"/>
              </a:rPr>
              <a:t> = [                                                                  ]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EC98DA11-6EDB-A946-A9A6-38BD23C44AD9}"/>
              </a:ext>
            </a:extLst>
          </p:cNvPr>
          <p:cNvSpPr txBox="1"/>
          <p:nvPr/>
        </p:nvSpPr>
        <p:spPr>
          <a:xfrm>
            <a:off x="2684413" y="4182937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</a:t>
            </a: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143869E6-89BA-364B-9160-D38F8D25754E}"/>
              </a:ext>
            </a:extLst>
          </p:cNvPr>
          <p:cNvSpPr txBox="1"/>
          <p:nvPr/>
        </p:nvSpPr>
        <p:spPr>
          <a:xfrm>
            <a:off x="3509174" y="4182937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5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52F7E827-5C0F-7B4D-899F-644863BC35A4}"/>
              </a:ext>
            </a:extLst>
          </p:cNvPr>
          <p:cNvSpPr txBox="1"/>
          <p:nvPr/>
        </p:nvSpPr>
        <p:spPr>
          <a:xfrm>
            <a:off x="4333935" y="4182937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7</a:t>
            </a: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D7A4C20B-69DD-CA41-B03D-34474A350E22}"/>
              </a:ext>
            </a:extLst>
          </p:cNvPr>
          <p:cNvSpPr txBox="1"/>
          <p:nvPr/>
        </p:nvSpPr>
        <p:spPr>
          <a:xfrm>
            <a:off x="5158696" y="4182937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</a:p>
        </p:txBody>
      </p:sp>
      <p:cxnSp>
        <p:nvCxnSpPr>
          <p:cNvPr id="90" name="Conector recto de flecha 76">
            <a:extLst>
              <a:ext uri="{FF2B5EF4-FFF2-40B4-BE49-F238E27FC236}">
                <a16:creationId xmlns:a16="http://schemas.microsoft.com/office/drawing/2014/main" id="{B682E17A-E96F-3349-B9F1-A45852388A57}"/>
              </a:ext>
            </a:extLst>
          </p:cNvPr>
          <p:cNvCxnSpPr>
            <a:cxnSpLocks/>
            <a:stCxn id="89" idx="2"/>
            <a:endCxn id="107" idx="0"/>
          </p:cNvCxnSpPr>
          <p:nvPr/>
        </p:nvCxnSpPr>
        <p:spPr>
          <a:xfrm rot="5400000">
            <a:off x="4575058" y="4963111"/>
            <a:ext cx="1156545" cy="334860"/>
          </a:xfrm>
          <a:prstGeom prst="bentConnector3">
            <a:avLst>
              <a:gd name="adj1" fmla="val 79316"/>
            </a:avLst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de flecha 77">
            <a:extLst>
              <a:ext uri="{FF2B5EF4-FFF2-40B4-BE49-F238E27FC236}">
                <a16:creationId xmlns:a16="http://schemas.microsoft.com/office/drawing/2014/main" id="{9B7D27E5-2529-C648-9DD5-97045A1778EC}"/>
              </a:ext>
            </a:extLst>
          </p:cNvPr>
          <p:cNvCxnSpPr>
            <a:cxnSpLocks/>
            <a:stCxn id="88" idx="2"/>
            <a:endCxn id="105" idx="0"/>
          </p:cNvCxnSpPr>
          <p:nvPr/>
        </p:nvCxnSpPr>
        <p:spPr>
          <a:xfrm rot="5400000">
            <a:off x="3922882" y="4708856"/>
            <a:ext cx="729705" cy="416531"/>
          </a:xfrm>
          <a:prstGeom prst="bentConnector3">
            <a:avLst>
              <a:gd name="adj1" fmla="val 58293"/>
            </a:avLst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de flecha 78">
            <a:extLst>
              <a:ext uri="{FF2B5EF4-FFF2-40B4-BE49-F238E27FC236}">
                <a16:creationId xmlns:a16="http://schemas.microsoft.com/office/drawing/2014/main" id="{A7C9B97B-49AA-1840-8607-4673C7A4F14E}"/>
              </a:ext>
            </a:extLst>
          </p:cNvPr>
          <p:cNvCxnSpPr>
            <a:cxnSpLocks/>
            <a:stCxn id="87" idx="2"/>
            <a:endCxn id="103" idx="0"/>
          </p:cNvCxnSpPr>
          <p:nvPr/>
        </p:nvCxnSpPr>
        <p:spPr>
          <a:xfrm rot="5400000">
            <a:off x="3329592" y="4450223"/>
            <a:ext cx="239600" cy="44369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ector recto de flecha 32">
            <a:extLst>
              <a:ext uri="{FF2B5EF4-FFF2-40B4-BE49-F238E27FC236}">
                <a16:creationId xmlns:a16="http://schemas.microsoft.com/office/drawing/2014/main" id="{6C856B3D-5008-4B4B-9076-01126F19C8A0}"/>
              </a:ext>
            </a:extLst>
          </p:cNvPr>
          <p:cNvCxnSpPr>
            <a:cxnSpLocks/>
            <a:stCxn id="86" idx="2"/>
            <a:endCxn id="103" idx="0"/>
          </p:cNvCxnSpPr>
          <p:nvPr/>
        </p:nvCxnSpPr>
        <p:spPr>
          <a:xfrm rot="16200000" flipH="1">
            <a:off x="2917211" y="4481535"/>
            <a:ext cx="239600" cy="381068"/>
          </a:xfrm>
          <a:prstGeom prst="bentConnector3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CuadroTexto 93">
            <a:extLst>
              <a:ext uri="{FF2B5EF4-FFF2-40B4-BE49-F238E27FC236}">
                <a16:creationId xmlns:a16="http://schemas.microsoft.com/office/drawing/2014/main" id="{4C00A4F3-59E2-B24F-BE04-B6F7AAAEE6A4}"/>
              </a:ext>
            </a:extLst>
          </p:cNvPr>
          <p:cNvSpPr txBox="1"/>
          <p:nvPr/>
        </p:nvSpPr>
        <p:spPr>
          <a:xfrm>
            <a:off x="5983455" y="4182937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4</a:t>
            </a:r>
          </a:p>
        </p:txBody>
      </p:sp>
      <p:sp>
        <p:nvSpPr>
          <p:cNvPr id="95" name="CuadroTexto 94">
            <a:extLst>
              <a:ext uri="{FF2B5EF4-FFF2-40B4-BE49-F238E27FC236}">
                <a16:creationId xmlns:a16="http://schemas.microsoft.com/office/drawing/2014/main" id="{AAB1247B-919E-3348-A3E2-BC2CAB7A2EC7}"/>
              </a:ext>
            </a:extLst>
          </p:cNvPr>
          <p:cNvSpPr txBox="1"/>
          <p:nvPr/>
        </p:nvSpPr>
        <p:spPr>
          <a:xfrm>
            <a:off x="3511586" y="4797705"/>
            <a:ext cx="324128" cy="36000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7</a:t>
            </a:r>
          </a:p>
        </p:txBody>
      </p:sp>
      <p:sp>
        <p:nvSpPr>
          <p:cNvPr id="96" name="CuadroTexto 95">
            <a:extLst>
              <a:ext uri="{FF2B5EF4-FFF2-40B4-BE49-F238E27FC236}">
                <a16:creationId xmlns:a16="http://schemas.microsoft.com/office/drawing/2014/main" id="{4C697F4A-6DED-874B-8C4F-D09E1D8542A7}"/>
              </a:ext>
            </a:extLst>
          </p:cNvPr>
          <p:cNvSpPr txBox="1"/>
          <p:nvPr/>
        </p:nvSpPr>
        <p:spPr>
          <a:xfrm flipH="1">
            <a:off x="4386391" y="5287810"/>
            <a:ext cx="354324" cy="360000"/>
          </a:xfrm>
          <a:prstGeom prst="rect">
            <a:avLst/>
          </a:prstGeom>
          <a:solidFill>
            <a:srgbClr val="00B0F0"/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14</a:t>
            </a:r>
          </a:p>
        </p:txBody>
      </p:sp>
      <p:cxnSp>
        <p:nvCxnSpPr>
          <p:cNvPr id="97" name="Conector recto de flecha 78">
            <a:extLst>
              <a:ext uri="{FF2B5EF4-FFF2-40B4-BE49-F238E27FC236}">
                <a16:creationId xmlns:a16="http://schemas.microsoft.com/office/drawing/2014/main" id="{45EF588C-C702-204D-B48C-D5A901354131}"/>
              </a:ext>
            </a:extLst>
          </p:cNvPr>
          <p:cNvCxnSpPr>
            <a:cxnSpLocks/>
            <a:stCxn id="95" idx="3"/>
            <a:endCxn id="105" idx="0"/>
          </p:cNvCxnSpPr>
          <p:nvPr/>
        </p:nvCxnSpPr>
        <p:spPr>
          <a:xfrm>
            <a:off x="3835714" y="4977705"/>
            <a:ext cx="243754" cy="304269"/>
          </a:xfrm>
          <a:prstGeom prst="bentConnector2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CuadroTexto 97">
            <a:extLst>
              <a:ext uri="{FF2B5EF4-FFF2-40B4-BE49-F238E27FC236}">
                <a16:creationId xmlns:a16="http://schemas.microsoft.com/office/drawing/2014/main" id="{1E0DC359-6AF5-BF4A-9915-9B4E739E066A}"/>
              </a:ext>
            </a:extLst>
          </p:cNvPr>
          <p:cNvSpPr txBox="1"/>
          <p:nvPr/>
        </p:nvSpPr>
        <p:spPr>
          <a:xfrm>
            <a:off x="5264194" y="5711154"/>
            <a:ext cx="374819" cy="369332"/>
          </a:xfrm>
          <a:prstGeom prst="rect">
            <a:avLst/>
          </a:prstGeom>
          <a:solidFill>
            <a:srgbClr val="00B0F0"/>
          </a:solidFill>
        </p:spPr>
        <p:txBody>
          <a:bodyPr wrap="square" lIns="36000" rIns="36000" rtlCol="0">
            <a:spAutoFit/>
          </a:bodyPr>
          <a:lstStyle>
            <a:defPPr>
              <a:defRPr lang="es-ES"/>
            </a:defPPr>
            <a:lvl1pPr algn="ctr">
              <a:defRPr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defRPr>
            </a:lvl1pPr>
          </a:lstStyle>
          <a:p>
            <a:r>
              <a:rPr lang="es-CL" dirty="0"/>
              <a:t>15</a:t>
            </a:r>
          </a:p>
        </p:txBody>
      </p:sp>
      <p:cxnSp>
        <p:nvCxnSpPr>
          <p:cNvPr id="99" name="Conector recto de flecha 78">
            <a:extLst>
              <a:ext uri="{FF2B5EF4-FFF2-40B4-BE49-F238E27FC236}">
                <a16:creationId xmlns:a16="http://schemas.microsoft.com/office/drawing/2014/main" id="{7A539E25-EAC1-7744-BEA9-2215B61F5726}"/>
              </a:ext>
            </a:extLst>
          </p:cNvPr>
          <p:cNvCxnSpPr>
            <a:cxnSpLocks/>
            <a:stCxn id="96" idx="1"/>
            <a:endCxn id="107" idx="0"/>
          </p:cNvCxnSpPr>
          <p:nvPr/>
        </p:nvCxnSpPr>
        <p:spPr>
          <a:xfrm>
            <a:off x="4740715" y="5467810"/>
            <a:ext cx="245185" cy="241004"/>
          </a:xfrm>
          <a:prstGeom prst="bentConnector2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AE608255-F15A-E94E-BE9C-1EA20BC2D54A}"/>
              </a:ext>
            </a:extLst>
          </p:cNvPr>
          <p:cNvSpPr txBox="1"/>
          <p:nvPr/>
        </p:nvSpPr>
        <p:spPr>
          <a:xfrm>
            <a:off x="6376604" y="6111084"/>
            <a:ext cx="463588" cy="369332"/>
          </a:xfrm>
          <a:prstGeom prst="rect">
            <a:avLst/>
          </a:prstGeom>
          <a:solidFill>
            <a:srgbClr val="1800FF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19</a:t>
            </a:r>
          </a:p>
        </p:txBody>
      </p:sp>
      <p:cxnSp>
        <p:nvCxnSpPr>
          <p:cNvPr id="101" name="Conector recto de flecha 85">
            <a:extLst>
              <a:ext uri="{FF2B5EF4-FFF2-40B4-BE49-F238E27FC236}">
                <a16:creationId xmlns:a16="http://schemas.microsoft.com/office/drawing/2014/main" id="{6E15522C-F4CD-984D-B67D-EDDFAD2C8272}"/>
              </a:ext>
            </a:extLst>
          </p:cNvPr>
          <p:cNvCxnSpPr>
            <a:cxnSpLocks/>
            <a:stCxn id="94" idx="2"/>
            <a:endCxn id="109" idx="0"/>
          </p:cNvCxnSpPr>
          <p:nvPr/>
        </p:nvCxnSpPr>
        <p:spPr>
          <a:xfrm rot="5400000">
            <a:off x="5251740" y="5214964"/>
            <a:ext cx="1556475" cy="231084"/>
          </a:xfrm>
          <a:prstGeom prst="bentConnector3">
            <a:avLst>
              <a:gd name="adj1" fmla="val 85975"/>
            </a:avLst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de flecha 78">
            <a:extLst>
              <a:ext uri="{FF2B5EF4-FFF2-40B4-BE49-F238E27FC236}">
                <a16:creationId xmlns:a16="http://schemas.microsoft.com/office/drawing/2014/main" id="{F8DA1C3E-ABF3-9F44-A1AC-07081D50EEAF}"/>
              </a:ext>
            </a:extLst>
          </p:cNvPr>
          <p:cNvCxnSpPr>
            <a:cxnSpLocks/>
            <a:stCxn id="98" idx="3"/>
            <a:endCxn id="109" idx="0"/>
          </p:cNvCxnSpPr>
          <p:nvPr/>
        </p:nvCxnSpPr>
        <p:spPr>
          <a:xfrm>
            <a:off x="5639013" y="5895820"/>
            <a:ext cx="275422" cy="212924"/>
          </a:xfrm>
          <a:prstGeom prst="bentConnector2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" name="Picture 4">
            <a:extLst>
              <a:ext uri="{FF2B5EF4-FFF2-40B4-BE49-F238E27FC236}">
                <a16:creationId xmlns:a16="http://schemas.microsoft.com/office/drawing/2014/main" id="{3A4DF709-18FA-1544-AA16-7C3E09EE7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739" y="4791869"/>
            <a:ext cx="253612" cy="371672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cxnSp>
        <p:nvCxnSpPr>
          <p:cNvPr id="104" name="Conector recto de flecha 32">
            <a:extLst>
              <a:ext uri="{FF2B5EF4-FFF2-40B4-BE49-F238E27FC236}">
                <a16:creationId xmlns:a16="http://schemas.microsoft.com/office/drawing/2014/main" id="{8885E7A0-16EE-EF45-B8EE-F72746C3F0D6}"/>
              </a:ext>
            </a:extLst>
          </p:cNvPr>
          <p:cNvCxnSpPr>
            <a:cxnSpLocks/>
            <a:stCxn id="103" idx="3"/>
            <a:endCxn id="95" idx="1"/>
          </p:cNvCxnSpPr>
          <p:nvPr/>
        </p:nvCxnSpPr>
        <p:spPr>
          <a:xfrm>
            <a:off x="3354351" y="4977705"/>
            <a:ext cx="157235" cy="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5" name="Picture 4">
            <a:extLst>
              <a:ext uri="{FF2B5EF4-FFF2-40B4-BE49-F238E27FC236}">
                <a16:creationId xmlns:a16="http://schemas.microsoft.com/office/drawing/2014/main" id="{EFC2DDBE-3EA5-3F4C-B83A-ABDD45D5F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662" y="5281974"/>
            <a:ext cx="253612" cy="371672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cxnSp>
        <p:nvCxnSpPr>
          <p:cNvPr id="106" name="Conector recto de flecha 32">
            <a:extLst>
              <a:ext uri="{FF2B5EF4-FFF2-40B4-BE49-F238E27FC236}">
                <a16:creationId xmlns:a16="http://schemas.microsoft.com/office/drawing/2014/main" id="{246D0317-62F4-6E4B-A4C4-F50F4C8D23BD}"/>
              </a:ext>
            </a:extLst>
          </p:cNvPr>
          <p:cNvCxnSpPr>
            <a:cxnSpLocks/>
            <a:stCxn id="105" idx="3"/>
            <a:endCxn id="96" idx="3"/>
          </p:cNvCxnSpPr>
          <p:nvPr/>
        </p:nvCxnSpPr>
        <p:spPr>
          <a:xfrm>
            <a:off x="4206274" y="5467810"/>
            <a:ext cx="180117" cy="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7" name="Picture 4">
            <a:extLst>
              <a:ext uri="{FF2B5EF4-FFF2-40B4-BE49-F238E27FC236}">
                <a16:creationId xmlns:a16="http://schemas.microsoft.com/office/drawing/2014/main" id="{063194FB-27DB-AB44-819C-7F5C63D28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094" y="5708814"/>
            <a:ext cx="253612" cy="371672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cxnSp>
        <p:nvCxnSpPr>
          <p:cNvPr id="108" name="Conector recto de flecha 32">
            <a:extLst>
              <a:ext uri="{FF2B5EF4-FFF2-40B4-BE49-F238E27FC236}">
                <a16:creationId xmlns:a16="http://schemas.microsoft.com/office/drawing/2014/main" id="{DC01CEC5-64CC-EA45-8267-6C0FCBD2D2F9}"/>
              </a:ext>
            </a:extLst>
          </p:cNvPr>
          <p:cNvCxnSpPr>
            <a:cxnSpLocks/>
            <a:stCxn id="107" idx="3"/>
            <a:endCxn id="98" idx="1"/>
          </p:cNvCxnSpPr>
          <p:nvPr/>
        </p:nvCxnSpPr>
        <p:spPr>
          <a:xfrm>
            <a:off x="5112706" y="5894650"/>
            <a:ext cx="151488" cy="117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9" name="Picture 4">
            <a:extLst>
              <a:ext uri="{FF2B5EF4-FFF2-40B4-BE49-F238E27FC236}">
                <a16:creationId xmlns:a16="http://schemas.microsoft.com/office/drawing/2014/main" id="{75DBBCEA-E3A7-0C49-9B6D-F9AE4714E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629" y="6108744"/>
            <a:ext cx="253612" cy="371672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cxnSp>
        <p:nvCxnSpPr>
          <p:cNvPr id="110" name="Conector recto de flecha 32">
            <a:extLst>
              <a:ext uri="{FF2B5EF4-FFF2-40B4-BE49-F238E27FC236}">
                <a16:creationId xmlns:a16="http://schemas.microsoft.com/office/drawing/2014/main" id="{009CAF15-89E0-D640-AFBC-240B8DD7C957}"/>
              </a:ext>
            </a:extLst>
          </p:cNvPr>
          <p:cNvCxnSpPr>
            <a:cxnSpLocks/>
            <a:stCxn id="109" idx="3"/>
            <a:endCxn id="100" idx="1"/>
          </p:cNvCxnSpPr>
          <p:nvPr/>
        </p:nvCxnSpPr>
        <p:spPr>
          <a:xfrm>
            <a:off x="6041241" y="6294580"/>
            <a:ext cx="335363" cy="117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CuadroTexto 110">
            <a:extLst>
              <a:ext uri="{FF2B5EF4-FFF2-40B4-BE49-F238E27FC236}">
                <a16:creationId xmlns:a16="http://schemas.microsoft.com/office/drawing/2014/main" id="{76ED9DBE-18CD-3242-8506-4C1D22D05AFE}"/>
              </a:ext>
            </a:extLst>
          </p:cNvPr>
          <p:cNvSpPr txBox="1"/>
          <p:nvPr/>
        </p:nvSpPr>
        <p:spPr>
          <a:xfrm>
            <a:off x="2974013" y="4519827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a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CuadroTexto 111">
            <a:extLst>
              <a:ext uri="{FF2B5EF4-FFF2-40B4-BE49-F238E27FC236}">
                <a16:creationId xmlns:a16="http://schemas.microsoft.com/office/drawing/2014/main" id="{6BF01E2A-BAA9-6A47-896A-326F2906F64C}"/>
              </a:ext>
            </a:extLst>
          </p:cNvPr>
          <p:cNvSpPr txBox="1"/>
          <p:nvPr/>
        </p:nvSpPr>
        <p:spPr>
          <a:xfrm>
            <a:off x="3386830" y="4526562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b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CuadroTexto 112">
            <a:extLst>
              <a:ext uri="{FF2B5EF4-FFF2-40B4-BE49-F238E27FC236}">
                <a16:creationId xmlns:a16="http://schemas.microsoft.com/office/drawing/2014/main" id="{31B9E1F0-927C-2442-B350-389C3668A0B5}"/>
              </a:ext>
            </a:extLst>
          </p:cNvPr>
          <p:cNvSpPr txBox="1"/>
          <p:nvPr/>
        </p:nvSpPr>
        <p:spPr>
          <a:xfrm>
            <a:off x="3865482" y="4829116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a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CuadroTexto 113">
            <a:extLst>
              <a:ext uri="{FF2B5EF4-FFF2-40B4-BE49-F238E27FC236}">
                <a16:creationId xmlns:a16="http://schemas.microsoft.com/office/drawing/2014/main" id="{2A4BF997-23CA-054A-A03E-047FBB597C3D}"/>
              </a:ext>
            </a:extLst>
          </p:cNvPr>
          <p:cNvSpPr txBox="1"/>
          <p:nvPr/>
        </p:nvSpPr>
        <p:spPr>
          <a:xfrm>
            <a:off x="4203620" y="4829116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b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CuadroTexto 114">
            <a:extLst>
              <a:ext uri="{FF2B5EF4-FFF2-40B4-BE49-F238E27FC236}">
                <a16:creationId xmlns:a16="http://schemas.microsoft.com/office/drawing/2014/main" id="{ABCE036B-E033-5645-9B65-E794A1A2B7D1}"/>
              </a:ext>
            </a:extLst>
          </p:cNvPr>
          <p:cNvSpPr txBox="1"/>
          <p:nvPr/>
        </p:nvSpPr>
        <p:spPr>
          <a:xfrm>
            <a:off x="4793129" y="5319009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a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CuadroTexto 115">
            <a:extLst>
              <a:ext uri="{FF2B5EF4-FFF2-40B4-BE49-F238E27FC236}">
                <a16:creationId xmlns:a16="http://schemas.microsoft.com/office/drawing/2014/main" id="{F56D9715-1C9A-D548-A7C3-6DF4979F84F6}"/>
              </a:ext>
            </a:extLst>
          </p:cNvPr>
          <p:cNvSpPr txBox="1"/>
          <p:nvPr/>
        </p:nvSpPr>
        <p:spPr>
          <a:xfrm>
            <a:off x="5120432" y="5313834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b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CuadroTexto 116">
            <a:extLst>
              <a:ext uri="{FF2B5EF4-FFF2-40B4-BE49-F238E27FC236}">
                <a16:creationId xmlns:a16="http://schemas.microsoft.com/office/drawing/2014/main" id="{FF081284-0C72-984C-BAD3-32899C8E6C57}"/>
              </a:ext>
            </a:extLst>
          </p:cNvPr>
          <p:cNvSpPr txBox="1"/>
          <p:nvPr/>
        </p:nvSpPr>
        <p:spPr>
          <a:xfrm>
            <a:off x="5686860" y="5739478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a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CuadroTexto 117">
            <a:extLst>
              <a:ext uri="{FF2B5EF4-FFF2-40B4-BE49-F238E27FC236}">
                <a16:creationId xmlns:a16="http://schemas.microsoft.com/office/drawing/2014/main" id="{02157B43-9432-234A-AFA0-662ABBAA5FF5}"/>
              </a:ext>
            </a:extLst>
          </p:cNvPr>
          <p:cNvSpPr txBox="1"/>
          <p:nvPr/>
        </p:nvSpPr>
        <p:spPr>
          <a:xfrm>
            <a:off x="5967095" y="5739478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b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573032"/>
      </p:ext>
    </p:extLst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0032DFE-8E69-6D4B-9CA2-8C1871F5F5B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73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72CE3E7-EE45-1149-BAD5-C3B2DBD55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1D0BED-9C27-874E-BC7B-06186CD7F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Reduce | Ejemplo</a:t>
            </a:r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97D020E8-A794-FB4F-97DB-1D74AA32E660}"/>
              </a:ext>
            </a:extLst>
          </p:cNvPr>
          <p:cNvSpPr txBox="1">
            <a:spLocks/>
          </p:cNvSpPr>
          <p:nvPr/>
        </p:nvSpPr>
        <p:spPr>
          <a:xfrm>
            <a:off x="1665288" y="1359911"/>
            <a:ext cx="6622598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La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función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reduce </a:t>
            </a:r>
            <a:r>
              <a:rPr lang="en-US" altLang="x-none" sz="1800" dirty="0" err="1">
                <a:latin typeface="Calibri"/>
                <a:cs typeface="Calibri"/>
              </a:rPr>
              <a:t>nos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permite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aplicar</a:t>
            </a:r>
            <a:r>
              <a:rPr lang="en-US" altLang="x-none" sz="1800" dirty="0">
                <a:latin typeface="Calibri"/>
                <a:cs typeface="Calibri"/>
              </a:rPr>
              <a:t> el </a:t>
            </a:r>
            <a:r>
              <a:rPr lang="en-US" altLang="x-none" sz="1800" dirty="0" err="1">
                <a:latin typeface="Calibri"/>
                <a:cs typeface="Calibri"/>
              </a:rPr>
              <a:t>resultado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parcial</a:t>
            </a:r>
            <a:r>
              <a:rPr lang="en-US" altLang="x-none" sz="1800" dirty="0">
                <a:latin typeface="Calibri"/>
                <a:cs typeface="Calibri"/>
              </a:rPr>
              <a:t> de una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una y </a:t>
            </a:r>
            <a:r>
              <a:rPr lang="en-US" altLang="x-none" sz="1800" dirty="0" err="1">
                <a:latin typeface="Calibri"/>
                <a:cs typeface="Calibri"/>
              </a:rPr>
              <a:t>otra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vez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empleando</a:t>
            </a:r>
            <a:r>
              <a:rPr lang="en-US" altLang="x-none" sz="1800" dirty="0">
                <a:latin typeface="Calibri"/>
                <a:cs typeface="Calibri"/>
              </a:rPr>
              <a:t> los </a:t>
            </a:r>
            <a:r>
              <a:rPr lang="en-US" altLang="x-none" sz="1800" dirty="0" err="1">
                <a:latin typeface="Calibri"/>
                <a:cs typeface="Calibri"/>
              </a:rPr>
              <a:t>resultados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parciales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anteriores</a:t>
            </a:r>
            <a:r>
              <a:rPr lang="en-US" altLang="x-none" sz="1800" dirty="0">
                <a:latin typeface="Calibri"/>
                <a:cs typeface="Calibri"/>
              </a:rPr>
              <a:t>.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Esta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función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recibe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 dos </a:t>
            </a:r>
            <a:r>
              <a:rPr lang="en-US" altLang="x-none" sz="1800" dirty="0" err="1">
                <a:solidFill>
                  <a:srgbClr val="1800FF"/>
                </a:solidFill>
                <a:latin typeface="Calibri"/>
                <a:cs typeface="Calibri"/>
              </a:rPr>
              <a:t>argumentos</a:t>
            </a:r>
            <a:r>
              <a:rPr lang="en-US" altLang="x-none" sz="1800" dirty="0">
                <a:solidFill>
                  <a:srgbClr val="1800FF"/>
                </a:solidFill>
                <a:latin typeface="Calibri"/>
                <a:cs typeface="Calibri"/>
              </a:rPr>
              <a:t>.</a:t>
            </a: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2F59C11B-BA6F-2B4D-9B8B-B43FCEB5D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31" y="143048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5FFA08FD-572B-994C-A762-75284CC63CC8}"/>
              </a:ext>
            </a:extLst>
          </p:cNvPr>
          <p:cNvSpPr/>
          <p:nvPr/>
        </p:nvSpPr>
        <p:spPr>
          <a:xfrm>
            <a:off x="1813460" y="2832245"/>
            <a:ext cx="5401072" cy="1169551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from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functools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import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B1022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reduce</a:t>
            </a:r>
            <a:endParaRPr lang="es-CL" sz="1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b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lista =[2, 5, 7, 1, 4]</a:t>
            </a:r>
          </a:p>
          <a:p>
            <a:endParaRPr lang="es-CL" sz="1400" dirty="0">
              <a:solidFill>
                <a:srgbClr val="1800FF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B1022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reduce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lambda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s-CL" sz="14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a,b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a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a&gt;b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else</a:t>
            </a:r>
            <a:r>
              <a:rPr lang="es-C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b, lista))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4DC008D8-111C-414E-823E-A91B56292C05}"/>
              </a:ext>
            </a:extLst>
          </p:cNvPr>
          <p:cNvSpPr txBox="1"/>
          <p:nvPr/>
        </p:nvSpPr>
        <p:spPr>
          <a:xfrm>
            <a:off x="1792902" y="4144128"/>
            <a:ext cx="48177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0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lista</a:t>
            </a:r>
            <a:r>
              <a:rPr lang="es-CL" sz="2000" dirty="0">
                <a:latin typeface="Calibri" panose="020F0502020204030204" pitchFamily="34" charset="0"/>
                <a:cs typeface="Calibri" panose="020F0502020204030204" pitchFamily="34" charset="0"/>
              </a:rPr>
              <a:t> = [                                                                  ]</a:t>
            </a: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0EC1AF71-7200-5E45-B5A1-50F9C63F81E0}"/>
              </a:ext>
            </a:extLst>
          </p:cNvPr>
          <p:cNvSpPr txBox="1"/>
          <p:nvPr/>
        </p:nvSpPr>
        <p:spPr>
          <a:xfrm>
            <a:off x="2684413" y="4182937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90642FDE-D145-C148-822C-3CC8E383B5B2}"/>
              </a:ext>
            </a:extLst>
          </p:cNvPr>
          <p:cNvSpPr txBox="1"/>
          <p:nvPr/>
        </p:nvSpPr>
        <p:spPr>
          <a:xfrm>
            <a:off x="3509174" y="4182937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5</a:t>
            </a: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08AD7153-A85D-AB4A-87EB-B091DEAF3FE8}"/>
              </a:ext>
            </a:extLst>
          </p:cNvPr>
          <p:cNvSpPr txBox="1"/>
          <p:nvPr/>
        </p:nvSpPr>
        <p:spPr>
          <a:xfrm>
            <a:off x="4333935" y="4182937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7</a:t>
            </a: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CFB32075-4262-2741-852C-2A9B49F6C362}"/>
              </a:ext>
            </a:extLst>
          </p:cNvPr>
          <p:cNvSpPr txBox="1"/>
          <p:nvPr/>
        </p:nvSpPr>
        <p:spPr>
          <a:xfrm>
            <a:off x="5158696" y="4182937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</a:p>
        </p:txBody>
      </p:sp>
      <p:cxnSp>
        <p:nvCxnSpPr>
          <p:cNvPr id="77" name="Conector recto de flecha 76">
            <a:extLst>
              <a:ext uri="{FF2B5EF4-FFF2-40B4-BE49-F238E27FC236}">
                <a16:creationId xmlns:a16="http://schemas.microsoft.com/office/drawing/2014/main" id="{2D3D0F4A-53D5-FB46-B972-3C7BFB6992BE}"/>
              </a:ext>
            </a:extLst>
          </p:cNvPr>
          <p:cNvCxnSpPr>
            <a:cxnSpLocks/>
            <a:stCxn id="76" idx="2"/>
            <a:endCxn id="119" idx="0"/>
          </p:cNvCxnSpPr>
          <p:nvPr/>
        </p:nvCxnSpPr>
        <p:spPr>
          <a:xfrm rot="5400000">
            <a:off x="4575058" y="4963111"/>
            <a:ext cx="1156545" cy="334860"/>
          </a:xfrm>
          <a:prstGeom prst="bentConnector3">
            <a:avLst>
              <a:gd name="adj1" fmla="val 79316"/>
            </a:avLst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de flecha 77">
            <a:extLst>
              <a:ext uri="{FF2B5EF4-FFF2-40B4-BE49-F238E27FC236}">
                <a16:creationId xmlns:a16="http://schemas.microsoft.com/office/drawing/2014/main" id="{E1ADA8C0-1C2F-EF49-BEE3-2EFF57B8382C}"/>
              </a:ext>
            </a:extLst>
          </p:cNvPr>
          <p:cNvCxnSpPr>
            <a:cxnSpLocks/>
            <a:stCxn id="75" idx="2"/>
            <a:endCxn id="99" idx="0"/>
          </p:cNvCxnSpPr>
          <p:nvPr/>
        </p:nvCxnSpPr>
        <p:spPr>
          <a:xfrm rot="5400000">
            <a:off x="3957006" y="4744304"/>
            <a:ext cx="731028" cy="346958"/>
          </a:xfrm>
          <a:prstGeom prst="bentConnector3">
            <a:avLst>
              <a:gd name="adj1" fmla="val 57730"/>
            </a:avLst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de flecha 78">
            <a:extLst>
              <a:ext uri="{FF2B5EF4-FFF2-40B4-BE49-F238E27FC236}">
                <a16:creationId xmlns:a16="http://schemas.microsoft.com/office/drawing/2014/main" id="{74C224E4-20C7-B54E-AF8D-BE5FF8977AB0}"/>
              </a:ext>
            </a:extLst>
          </p:cNvPr>
          <p:cNvCxnSpPr>
            <a:cxnSpLocks/>
            <a:stCxn id="74" idx="2"/>
            <a:endCxn id="88" idx="0"/>
          </p:cNvCxnSpPr>
          <p:nvPr/>
        </p:nvCxnSpPr>
        <p:spPr>
          <a:xfrm rot="5400000">
            <a:off x="3329592" y="4450223"/>
            <a:ext cx="239600" cy="44369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cto de flecha 32">
            <a:extLst>
              <a:ext uri="{FF2B5EF4-FFF2-40B4-BE49-F238E27FC236}">
                <a16:creationId xmlns:a16="http://schemas.microsoft.com/office/drawing/2014/main" id="{B9165A1B-2FDE-F245-911A-ED9582DF5D68}"/>
              </a:ext>
            </a:extLst>
          </p:cNvPr>
          <p:cNvCxnSpPr>
            <a:cxnSpLocks/>
            <a:stCxn id="73" idx="2"/>
            <a:endCxn id="88" idx="0"/>
          </p:cNvCxnSpPr>
          <p:nvPr/>
        </p:nvCxnSpPr>
        <p:spPr>
          <a:xfrm rot="16200000" flipH="1">
            <a:off x="2917211" y="4481535"/>
            <a:ext cx="239600" cy="381068"/>
          </a:xfrm>
          <a:prstGeom prst="bentConnector3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5B8A2038-2CA2-6D44-9910-459ED418E277}"/>
              </a:ext>
            </a:extLst>
          </p:cNvPr>
          <p:cNvSpPr txBox="1"/>
          <p:nvPr/>
        </p:nvSpPr>
        <p:spPr>
          <a:xfrm>
            <a:off x="5983455" y="4182937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4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5874A87-FEE3-E649-9C6F-46A8D762E09F}"/>
              </a:ext>
            </a:extLst>
          </p:cNvPr>
          <p:cNvSpPr txBox="1"/>
          <p:nvPr/>
        </p:nvSpPr>
        <p:spPr>
          <a:xfrm>
            <a:off x="3511586" y="4791869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5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C7924ADF-DBB8-6946-8C48-2867C5896E8C}"/>
              </a:ext>
            </a:extLst>
          </p:cNvPr>
          <p:cNvSpPr txBox="1"/>
          <p:nvPr/>
        </p:nvSpPr>
        <p:spPr>
          <a:xfrm flipH="1">
            <a:off x="4420011" y="5280651"/>
            <a:ext cx="354324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7</a:t>
            </a:r>
          </a:p>
        </p:txBody>
      </p:sp>
      <p:cxnSp>
        <p:nvCxnSpPr>
          <p:cNvPr id="42" name="Conector recto de flecha 78">
            <a:extLst>
              <a:ext uri="{FF2B5EF4-FFF2-40B4-BE49-F238E27FC236}">
                <a16:creationId xmlns:a16="http://schemas.microsoft.com/office/drawing/2014/main" id="{DB125BCE-C1BA-1144-BEAF-BCC1A9D57E7C}"/>
              </a:ext>
            </a:extLst>
          </p:cNvPr>
          <p:cNvCxnSpPr>
            <a:cxnSpLocks/>
            <a:stCxn id="32" idx="3"/>
            <a:endCxn id="99" idx="0"/>
          </p:cNvCxnSpPr>
          <p:nvPr/>
        </p:nvCxnSpPr>
        <p:spPr>
          <a:xfrm>
            <a:off x="3835714" y="4976535"/>
            <a:ext cx="313327" cy="306762"/>
          </a:xfrm>
          <a:prstGeom prst="bentConnector2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uadroTexto 53">
            <a:extLst>
              <a:ext uri="{FF2B5EF4-FFF2-40B4-BE49-F238E27FC236}">
                <a16:creationId xmlns:a16="http://schemas.microsoft.com/office/drawing/2014/main" id="{FE196FF8-F63D-EE41-93CB-829712FF3F82}"/>
              </a:ext>
            </a:extLst>
          </p:cNvPr>
          <p:cNvSpPr txBox="1"/>
          <p:nvPr/>
        </p:nvSpPr>
        <p:spPr>
          <a:xfrm>
            <a:off x="5250747" y="5711154"/>
            <a:ext cx="3241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7</a:t>
            </a:r>
          </a:p>
        </p:txBody>
      </p:sp>
      <p:cxnSp>
        <p:nvCxnSpPr>
          <p:cNvPr id="61" name="Conector recto de flecha 78">
            <a:extLst>
              <a:ext uri="{FF2B5EF4-FFF2-40B4-BE49-F238E27FC236}">
                <a16:creationId xmlns:a16="http://schemas.microsoft.com/office/drawing/2014/main" id="{3CC93839-3709-2943-A5B0-CB4F09F9FEAD}"/>
              </a:ext>
            </a:extLst>
          </p:cNvPr>
          <p:cNvCxnSpPr>
            <a:cxnSpLocks/>
            <a:stCxn id="40" idx="1"/>
            <a:endCxn id="119" idx="0"/>
          </p:cNvCxnSpPr>
          <p:nvPr/>
        </p:nvCxnSpPr>
        <p:spPr>
          <a:xfrm>
            <a:off x="4774335" y="5465317"/>
            <a:ext cx="211565" cy="243497"/>
          </a:xfrm>
          <a:prstGeom prst="bentConnector2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CuadroTexto 84">
            <a:extLst>
              <a:ext uri="{FF2B5EF4-FFF2-40B4-BE49-F238E27FC236}">
                <a16:creationId xmlns:a16="http://schemas.microsoft.com/office/drawing/2014/main" id="{2FAA57B4-02AB-AA4D-87B2-A363F93DA1D5}"/>
              </a:ext>
            </a:extLst>
          </p:cNvPr>
          <p:cNvSpPr txBox="1"/>
          <p:nvPr/>
        </p:nvSpPr>
        <p:spPr>
          <a:xfrm>
            <a:off x="6376604" y="6111084"/>
            <a:ext cx="324128" cy="369332"/>
          </a:xfrm>
          <a:prstGeom prst="rect">
            <a:avLst/>
          </a:prstGeom>
          <a:solidFill>
            <a:srgbClr val="1800FF"/>
          </a:solidFill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7</a:t>
            </a:r>
          </a:p>
        </p:txBody>
      </p:sp>
      <p:cxnSp>
        <p:nvCxnSpPr>
          <p:cNvPr id="86" name="Conector recto de flecha 85">
            <a:extLst>
              <a:ext uri="{FF2B5EF4-FFF2-40B4-BE49-F238E27FC236}">
                <a16:creationId xmlns:a16="http://schemas.microsoft.com/office/drawing/2014/main" id="{8461976C-9DFB-F24C-9D5B-4AF111DDC989}"/>
              </a:ext>
            </a:extLst>
          </p:cNvPr>
          <p:cNvCxnSpPr>
            <a:cxnSpLocks/>
            <a:stCxn id="31" idx="2"/>
            <a:endCxn id="134" idx="0"/>
          </p:cNvCxnSpPr>
          <p:nvPr/>
        </p:nvCxnSpPr>
        <p:spPr>
          <a:xfrm rot="5400000">
            <a:off x="5251740" y="5214964"/>
            <a:ext cx="1556475" cy="231084"/>
          </a:xfrm>
          <a:prstGeom prst="bentConnector3">
            <a:avLst>
              <a:gd name="adj1" fmla="val 85975"/>
            </a:avLst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de flecha 78">
            <a:extLst>
              <a:ext uri="{FF2B5EF4-FFF2-40B4-BE49-F238E27FC236}">
                <a16:creationId xmlns:a16="http://schemas.microsoft.com/office/drawing/2014/main" id="{AB68C1F5-C26A-5147-AF22-185B20A17357}"/>
              </a:ext>
            </a:extLst>
          </p:cNvPr>
          <p:cNvCxnSpPr>
            <a:cxnSpLocks/>
            <a:stCxn id="54" idx="3"/>
            <a:endCxn id="134" idx="0"/>
          </p:cNvCxnSpPr>
          <p:nvPr/>
        </p:nvCxnSpPr>
        <p:spPr>
          <a:xfrm>
            <a:off x="5574875" y="5895820"/>
            <a:ext cx="339560" cy="212924"/>
          </a:xfrm>
          <a:prstGeom prst="bentConnector2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8" name="Picture 4">
            <a:extLst>
              <a:ext uri="{FF2B5EF4-FFF2-40B4-BE49-F238E27FC236}">
                <a16:creationId xmlns:a16="http://schemas.microsoft.com/office/drawing/2014/main" id="{5934583B-1025-3B49-9CA0-37D17E187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739" y="4791869"/>
            <a:ext cx="253612" cy="371672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cxnSp>
        <p:nvCxnSpPr>
          <p:cNvPr id="95" name="Conector recto de flecha 32">
            <a:extLst>
              <a:ext uri="{FF2B5EF4-FFF2-40B4-BE49-F238E27FC236}">
                <a16:creationId xmlns:a16="http://schemas.microsoft.com/office/drawing/2014/main" id="{BE74B53C-0FFF-3F44-8057-9C87B5678655}"/>
              </a:ext>
            </a:extLst>
          </p:cNvPr>
          <p:cNvCxnSpPr>
            <a:cxnSpLocks/>
            <a:stCxn id="88" idx="3"/>
            <a:endCxn id="32" idx="1"/>
          </p:cNvCxnSpPr>
          <p:nvPr/>
        </p:nvCxnSpPr>
        <p:spPr>
          <a:xfrm flipV="1">
            <a:off x="3354351" y="4976535"/>
            <a:ext cx="157235" cy="117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9" name="Picture 4">
            <a:extLst>
              <a:ext uri="{FF2B5EF4-FFF2-40B4-BE49-F238E27FC236}">
                <a16:creationId xmlns:a16="http://schemas.microsoft.com/office/drawing/2014/main" id="{83AD5150-3304-2F46-B149-C784A79BD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235" y="5283297"/>
            <a:ext cx="253612" cy="371672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cxnSp>
        <p:nvCxnSpPr>
          <p:cNvPr id="107" name="Conector recto de flecha 32">
            <a:extLst>
              <a:ext uri="{FF2B5EF4-FFF2-40B4-BE49-F238E27FC236}">
                <a16:creationId xmlns:a16="http://schemas.microsoft.com/office/drawing/2014/main" id="{5EC0D6A1-6647-5C4F-A2B7-CABC913951A8}"/>
              </a:ext>
            </a:extLst>
          </p:cNvPr>
          <p:cNvCxnSpPr>
            <a:cxnSpLocks/>
            <a:stCxn id="99" idx="3"/>
            <a:endCxn id="40" idx="3"/>
          </p:cNvCxnSpPr>
          <p:nvPr/>
        </p:nvCxnSpPr>
        <p:spPr>
          <a:xfrm flipV="1">
            <a:off x="4275847" y="5465317"/>
            <a:ext cx="144164" cy="3816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9" name="Picture 4">
            <a:extLst>
              <a:ext uri="{FF2B5EF4-FFF2-40B4-BE49-F238E27FC236}">
                <a16:creationId xmlns:a16="http://schemas.microsoft.com/office/drawing/2014/main" id="{9989225F-3FC3-164B-B4CE-8709190AD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094" y="5708814"/>
            <a:ext cx="253612" cy="371672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cxnSp>
        <p:nvCxnSpPr>
          <p:cNvPr id="126" name="Conector recto de flecha 32">
            <a:extLst>
              <a:ext uri="{FF2B5EF4-FFF2-40B4-BE49-F238E27FC236}">
                <a16:creationId xmlns:a16="http://schemas.microsoft.com/office/drawing/2014/main" id="{C2CEA4FA-134D-D741-8054-FF1E202DFCE1}"/>
              </a:ext>
            </a:extLst>
          </p:cNvPr>
          <p:cNvCxnSpPr>
            <a:cxnSpLocks/>
            <a:stCxn id="119" idx="3"/>
            <a:endCxn id="54" idx="1"/>
          </p:cNvCxnSpPr>
          <p:nvPr/>
        </p:nvCxnSpPr>
        <p:spPr>
          <a:xfrm>
            <a:off x="5112706" y="5894650"/>
            <a:ext cx="138041" cy="117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4" name="Picture 4">
            <a:extLst>
              <a:ext uri="{FF2B5EF4-FFF2-40B4-BE49-F238E27FC236}">
                <a16:creationId xmlns:a16="http://schemas.microsoft.com/office/drawing/2014/main" id="{E508C163-713F-C845-B340-01FE7FA0F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629" y="6108744"/>
            <a:ext cx="253612" cy="371672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cxnSp>
        <p:nvCxnSpPr>
          <p:cNvPr id="140" name="Conector recto de flecha 32">
            <a:extLst>
              <a:ext uri="{FF2B5EF4-FFF2-40B4-BE49-F238E27FC236}">
                <a16:creationId xmlns:a16="http://schemas.microsoft.com/office/drawing/2014/main" id="{22C0F5B5-8718-5242-BF51-EE42BF80DCEA}"/>
              </a:ext>
            </a:extLst>
          </p:cNvPr>
          <p:cNvCxnSpPr>
            <a:cxnSpLocks/>
            <a:stCxn id="134" idx="3"/>
            <a:endCxn id="85" idx="1"/>
          </p:cNvCxnSpPr>
          <p:nvPr/>
        </p:nvCxnSpPr>
        <p:spPr>
          <a:xfrm>
            <a:off x="6041241" y="6294580"/>
            <a:ext cx="335363" cy="117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CuadroTexto 143">
            <a:extLst>
              <a:ext uri="{FF2B5EF4-FFF2-40B4-BE49-F238E27FC236}">
                <a16:creationId xmlns:a16="http://schemas.microsoft.com/office/drawing/2014/main" id="{FCE8119D-C8A5-054C-96FF-02D04E3F18C3}"/>
              </a:ext>
            </a:extLst>
          </p:cNvPr>
          <p:cNvSpPr txBox="1"/>
          <p:nvPr/>
        </p:nvSpPr>
        <p:spPr>
          <a:xfrm>
            <a:off x="2974013" y="4519827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a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45" name="CuadroTexto 144">
            <a:extLst>
              <a:ext uri="{FF2B5EF4-FFF2-40B4-BE49-F238E27FC236}">
                <a16:creationId xmlns:a16="http://schemas.microsoft.com/office/drawing/2014/main" id="{FDF394F9-24D8-9F45-AFA9-0ECF358431AA}"/>
              </a:ext>
            </a:extLst>
          </p:cNvPr>
          <p:cNvSpPr txBox="1"/>
          <p:nvPr/>
        </p:nvSpPr>
        <p:spPr>
          <a:xfrm>
            <a:off x="3386830" y="4526562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b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CuadroTexto 146">
            <a:extLst>
              <a:ext uri="{FF2B5EF4-FFF2-40B4-BE49-F238E27FC236}">
                <a16:creationId xmlns:a16="http://schemas.microsoft.com/office/drawing/2014/main" id="{16D265B5-8C3C-5B45-8896-86647F5DF919}"/>
              </a:ext>
            </a:extLst>
          </p:cNvPr>
          <p:cNvSpPr txBox="1"/>
          <p:nvPr/>
        </p:nvSpPr>
        <p:spPr>
          <a:xfrm>
            <a:off x="3865482" y="4822381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a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48" name="CuadroTexto 147">
            <a:extLst>
              <a:ext uri="{FF2B5EF4-FFF2-40B4-BE49-F238E27FC236}">
                <a16:creationId xmlns:a16="http://schemas.microsoft.com/office/drawing/2014/main" id="{19E5E2EA-585E-CC44-B548-A90AB73ED4D9}"/>
              </a:ext>
            </a:extLst>
          </p:cNvPr>
          <p:cNvSpPr txBox="1"/>
          <p:nvPr/>
        </p:nvSpPr>
        <p:spPr>
          <a:xfrm>
            <a:off x="4278299" y="4829116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b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49" name="CuadroTexto 148">
            <a:extLst>
              <a:ext uri="{FF2B5EF4-FFF2-40B4-BE49-F238E27FC236}">
                <a16:creationId xmlns:a16="http://schemas.microsoft.com/office/drawing/2014/main" id="{E6FACE28-EC98-DC42-90E8-E7DEF1B681B0}"/>
              </a:ext>
            </a:extLst>
          </p:cNvPr>
          <p:cNvSpPr txBox="1"/>
          <p:nvPr/>
        </p:nvSpPr>
        <p:spPr>
          <a:xfrm>
            <a:off x="4793129" y="5319009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a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50" name="CuadroTexto 149">
            <a:extLst>
              <a:ext uri="{FF2B5EF4-FFF2-40B4-BE49-F238E27FC236}">
                <a16:creationId xmlns:a16="http://schemas.microsoft.com/office/drawing/2014/main" id="{D42BF829-83AB-444D-BE96-D5A2595562EC}"/>
              </a:ext>
            </a:extLst>
          </p:cNvPr>
          <p:cNvSpPr txBox="1"/>
          <p:nvPr/>
        </p:nvSpPr>
        <p:spPr>
          <a:xfrm>
            <a:off x="5120432" y="5313834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b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51" name="CuadroTexto 150">
            <a:extLst>
              <a:ext uri="{FF2B5EF4-FFF2-40B4-BE49-F238E27FC236}">
                <a16:creationId xmlns:a16="http://schemas.microsoft.com/office/drawing/2014/main" id="{4A1C64BF-4AC4-434F-881E-607E554BBEF2}"/>
              </a:ext>
            </a:extLst>
          </p:cNvPr>
          <p:cNvSpPr txBox="1"/>
          <p:nvPr/>
        </p:nvSpPr>
        <p:spPr>
          <a:xfrm>
            <a:off x="5639792" y="5739478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a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52" name="CuadroTexto 151">
            <a:extLst>
              <a:ext uri="{FF2B5EF4-FFF2-40B4-BE49-F238E27FC236}">
                <a16:creationId xmlns:a16="http://schemas.microsoft.com/office/drawing/2014/main" id="{7046FF28-4665-7F47-9648-4467AF4049BC}"/>
              </a:ext>
            </a:extLst>
          </p:cNvPr>
          <p:cNvSpPr txBox="1"/>
          <p:nvPr/>
        </p:nvSpPr>
        <p:spPr>
          <a:xfrm>
            <a:off x="5967095" y="5739478"/>
            <a:ext cx="130315" cy="17692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s-CL" sz="1000" i="1" dirty="0">
                <a:latin typeface="Candara" panose="020E0502030303020204" pitchFamily="34" charset="0"/>
                <a:cs typeface="Calibri" panose="020F0502020204030204" pitchFamily="34" charset="0"/>
              </a:rPr>
              <a:t>b</a:t>
            </a:r>
            <a:endParaRPr lang="es-CL" i="1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837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5FD7CB8-E3F9-3B40-91AE-C746452AED8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74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3FC3C40-5DDC-3F4B-99CC-5D4A90A32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827088" y="1557338"/>
            <a:ext cx="3878263" cy="2541587"/>
          </a:xfrm>
          <a:prstGeom prst="rect">
            <a:avLst/>
          </a:prstGeom>
        </p:spPr>
        <p:txBody>
          <a:bodyPr wrap="none"/>
          <a:lstStyle/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Estructuras de control</a:t>
            </a:r>
          </a:p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Listas</a:t>
            </a:r>
          </a:p>
          <a:p>
            <a:pPr>
              <a:defRPr sz="2000"/>
            </a:pPr>
            <a:r>
              <a:rPr lang="es-ES_tradnl" dirty="0">
                <a:solidFill>
                  <a:srgbClr val="BFBFBF"/>
                </a:solidFill>
              </a:rPr>
              <a:t>Funciones integradas</a:t>
            </a:r>
          </a:p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Funciones</a:t>
            </a:r>
          </a:p>
          <a:p>
            <a:pPr>
              <a:defRPr sz="2000"/>
            </a:pPr>
            <a:r>
              <a:rPr lang="es-ES_tradn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Funciones avanzadas</a:t>
            </a:r>
          </a:p>
          <a:p>
            <a:pPr>
              <a:defRPr sz="2000"/>
            </a:pPr>
            <a:r>
              <a:rPr lang="es-ES_tradnl" dirty="0" err="1"/>
              <a:t>Decorators</a:t>
            </a:r>
            <a:r>
              <a:rPr lang="es-ES_tradnl" dirty="0"/>
              <a:t> (muy avanzado     )</a:t>
            </a:r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6698E354-BF10-89E0-FD45-DFC3B0E091EB}"/>
              </a:ext>
            </a:extLst>
          </p:cNvPr>
          <p:cNvSpPr txBox="1"/>
          <p:nvPr/>
        </p:nvSpPr>
        <p:spPr>
          <a:xfrm>
            <a:off x="4077528" y="3526807"/>
            <a:ext cx="37520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s-ES_tradnl" dirty="0"/>
              <a:t>😎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544059"/>
      </p:ext>
    </p:extLst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redondeado 31">
            <a:extLst>
              <a:ext uri="{FF2B5EF4-FFF2-40B4-BE49-F238E27FC236}">
                <a16:creationId xmlns:a16="http://schemas.microsoft.com/office/drawing/2014/main" id="{B92DD791-42F4-3B44-2AC5-83FE194B5CA1}"/>
              </a:ext>
            </a:extLst>
          </p:cNvPr>
          <p:cNvSpPr/>
          <p:nvPr/>
        </p:nvSpPr>
        <p:spPr>
          <a:xfrm>
            <a:off x="1806483" y="3526039"/>
            <a:ext cx="2593091" cy="559175"/>
          </a:xfrm>
          <a:prstGeom prst="roundRect">
            <a:avLst>
              <a:gd name="adj" fmla="val 12495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31CA647-CE43-4446-CAA6-C933C61A8C5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75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815751-C757-68F8-A6EC-A4CC4C85C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607EDF-9FE2-94AC-9050-1CE57F801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Decorators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5961197-03D9-F27A-C32F-8500ED68F1B6}"/>
              </a:ext>
            </a:extLst>
          </p:cNvPr>
          <p:cNvSpPr/>
          <p:nvPr/>
        </p:nvSpPr>
        <p:spPr>
          <a:xfrm>
            <a:off x="1754223" y="3500438"/>
            <a:ext cx="4288828" cy="116955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*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=</a:t>
            </a:r>
            <a:r>
              <a:rPr lang="es-CL" sz="1400" dirty="0">
                <a:latin typeface="Menlo" panose="020B0609030804020204" pitchFamily="49" charset="0"/>
              </a:rPr>
              <a:t>  </a:t>
            </a:r>
            <a:r>
              <a:rPr lang="es-CL" sz="1400" dirty="0" err="1">
                <a:highlight>
                  <a:srgbClr val="FFFF00"/>
                </a:highlight>
                <a:latin typeface="Menlo" panose="020B0609030804020204" pitchFamily="49" charset="0"/>
              </a:rPr>
              <a:t>mifuncion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4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latin typeface="Menlo" panose="020B0609030804020204" pitchFamily="49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9E12C329-5861-1D10-6D8E-4EDD12777812}"/>
              </a:ext>
            </a:extLst>
          </p:cNvPr>
          <p:cNvGrpSpPr/>
          <p:nvPr/>
        </p:nvGrpSpPr>
        <p:grpSpPr>
          <a:xfrm>
            <a:off x="6043051" y="3938550"/>
            <a:ext cx="2337552" cy="954107"/>
            <a:chOff x="6043051" y="3938550"/>
            <a:chExt cx="2337552" cy="954107"/>
          </a:xfrm>
        </p:grpSpPr>
        <p:cxnSp>
          <p:nvCxnSpPr>
            <p:cNvPr id="11" name="Conector recto de flecha 10">
              <a:extLst>
                <a:ext uri="{FF2B5EF4-FFF2-40B4-BE49-F238E27FC236}">
                  <a16:creationId xmlns:a16="http://schemas.microsoft.com/office/drawing/2014/main" id="{EAAEF87E-BACB-B12B-63EE-B98FB2D9345F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6043051" y="4085214"/>
              <a:ext cx="69408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4">
              <a:extLst>
                <a:ext uri="{FF2B5EF4-FFF2-40B4-BE49-F238E27FC236}">
                  <a16:creationId xmlns:a16="http://schemas.microsoft.com/office/drawing/2014/main" id="{61E4EF4C-E2B9-4D80-D85C-3C73084A5338}"/>
                </a:ext>
              </a:extLst>
            </p:cNvPr>
            <p:cNvSpPr txBox="1"/>
            <p:nvPr/>
          </p:nvSpPr>
          <p:spPr>
            <a:xfrm>
              <a:off x="6737131" y="3938550"/>
              <a:ext cx="1643472" cy="954107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Toda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retorna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un valor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según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sus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argumentos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60A38627-02AF-B342-DC04-488E6CE8B828}"/>
              </a:ext>
            </a:extLst>
          </p:cNvPr>
          <p:cNvGrpSpPr/>
          <p:nvPr/>
        </p:nvGrpSpPr>
        <p:grpSpPr>
          <a:xfrm>
            <a:off x="3184172" y="4431336"/>
            <a:ext cx="1113809" cy="1688957"/>
            <a:chOff x="3184172" y="4431336"/>
            <a:chExt cx="1113809" cy="1688957"/>
          </a:xfrm>
        </p:grpSpPr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3363ED47-CB51-84EC-89D0-9B4C1E6731D2}"/>
                </a:ext>
              </a:extLst>
            </p:cNvPr>
            <p:cNvCxnSpPr>
              <a:cxnSpLocks/>
              <a:stCxn id="20" idx="0"/>
            </p:cNvCxnSpPr>
            <p:nvPr/>
          </p:nvCxnSpPr>
          <p:spPr>
            <a:xfrm flipV="1">
              <a:off x="3741077" y="4431336"/>
              <a:ext cx="0" cy="116573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52BA2DDA-21AD-A206-F904-6B95EEF22009}"/>
                </a:ext>
              </a:extLst>
            </p:cNvPr>
            <p:cNvSpPr txBox="1"/>
            <p:nvPr/>
          </p:nvSpPr>
          <p:spPr>
            <a:xfrm>
              <a:off x="3184172" y="5597073"/>
              <a:ext cx="1113809" cy="52322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argumento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o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parámetro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D47CDBC-F926-B0BA-75E3-1A5C091F4B90}"/>
              </a:ext>
            </a:extLst>
          </p:cNvPr>
          <p:cNvGrpSpPr/>
          <p:nvPr/>
        </p:nvGrpSpPr>
        <p:grpSpPr>
          <a:xfrm>
            <a:off x="2497544" y="4416984"/>
            <a:ext cx="1113809" cy="1009377"/>
            <a:chOff x="2497544" y="4416984"/>
            <a:chExt cx="1113809" cy="1009377"/>
          </a:xfrm>
        </p:grpSpPr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33754217-C56D-F817-1C07-EBDC1CDD68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54449" y="4416984"/>
              <a:ext cx="0" cy="47677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14">
              <a:extLst>
                <a:ext uri="{FF2B5EF4-FFF2-40B4-BE49-F238E27FC236}">
                  <a16:creationId xmlns:a16="http://schemas.microsoft.com/office/drawing/2014/main" id="{D1B85D9A-7EF4-4843-5040-51216FC2EA5E}"/>
                </a:ext>
              </a:extLst>
            </p:cNvPr>
            <p:cNvSpPr txBox="1"/>
            <p:nvPr/>
          </p:nvSpPr>
          <p:spPr>
            <a:xfrm>
              <a:off x="2497544" y="4903141"/>
              <a:ext cx="1113809" cy="52322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llamado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a la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8" name="Shape 158">
            <a:extLst>
              <a:ext uri="{FF2B5EF4-FFF2-40B4-BE49-F238E27FC236}">
                <a16:creationId xmlns:a16="http://schemas.microsoft.com/office/drawing/2014/main" id="{C2326005-3377-5010-CDEE-3B1DE17ECF5E}"/>
              </a:ext>
            </a:extLst>
          </p:cNvPr>
          <p:cNvSpPr txBox="1">
            <a:spLocks/>
          </p:cNvSpPr>
          <p:nvPr/>
        </p:nvSpPr>
        <p:spPr>
          <a:xfrm>
            <a:off x="1685925" y="1310487"/>
            <a:ext cx="6050794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Los decorators </a:t>
            </a:r>
            <a:r>
              <a:rPr lang="en-US" altLang="x-none" sz="1800" dirty="0" err="1">
                <a:latin typeface="Calibri"/>
                <a:cs typeface="Calibri"/>
              </a:rPr>
              <a:t>corresponde</a:t>
            </a:r>
            <a:r>
              <a:rPr lang="en-US" altLang="x-none" sz="1800" dirty="0">
                <a:latin typeface="Calibri"/>
                <a:cs typeface="Calibri"/>
              </a:rPr>
              <a:t> a </a:t>
            </a:r>
            <a:r>
              <a:rPr lang="en-US" altLang="x-none" sz="1800" dirty="0" err="1">
                <a:latin typeface="Calibri"/>
                <a:cs typeface="Calibri"/>
              </a:rPr>
              <a:t>una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que </a:t>
            </a:r>
            <a:r>
              <a:rPr lang="en-US" altLang="x-none" sz="1800" dirty="0" err="1">
                <a:latin typeface="Calibri"/>
                <a:cs typeface="Calibri"/>
              </a:rPr>
              <a:t>utiliza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otra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y </a:t>
            </a:r>
            <a:r>
              <a:rPr lang="en-US" altLang="x-none" sz="1800" dirty="0" err="1">
                <a:latin typeface="Calibri"/>
                <a:cs typeface="Calibri"/>
              </a:rPr>
              <a:t>extiende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su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comportamiento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agregando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una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nueva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funcionalidad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sin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modificar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su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estructura</a:t>
            </a:r>
            <a:r>
              <a:rPr lang="en-US" altLang="x-none" sz="1800" dirty="0">
                <a:latin typeface="Calibri"/>
                <a:cs typeface="Calibri"/>
              </a:rPr>
              <a:t>.</a:t>
            </a:r>
            <a:endParaRPr lang="en-US" altLang="x-none"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endParaRPr lang="en-US" altLang="x-none" sz="1800" dirty="0">
              <a:latin typeface="Calibri"/>
              <a:cs typeface="Calibri"/>
            </a:endParaRPr>
          </a:p>
        </p:txBody>
      </p:sp>
      <p:pic>
        <p:nvPicPr>
          <p:cNvPr id="29" name="Picture 5" descr="Picture 5">
            <a:extLst>
              <a:ext uri="{FF2B5EF4-FFF2-40B4-BE49-F238E27FC236}">
                <a16:creationId xmlns:a16="http://schemas.microsoft.com/office/drawing/2014/main" id="{B543A706-9981-1D61-AB89-E2EDACFC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843" y="1401408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pic>
        <p:nvPicPr>
          <p:cNvPr id="30" name="Picture 15" descr="brainstorm (1).png">
            <a:extLst>
              <a:ext uri="{FF2B5EF4-FFF2-40B4-BE49-F238E27FC236}">
                <a16:creationId xmlns:a16="http://schemas.microsoft.com/office/drawing/2014/main" id="{AC899479-5CAF-3764-F8AE-61AC905C8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56" y="2672669"/>
            <a:ext cx="480116" cy="480116"/>
          </a:xfrm>
          <a:prstGeom prst="rect">
            <a:avLst/>
          </a:prstGeom>
        </p:spPr>
      </p:pic>
      <p:sp>
        <p:nvSpPr>
          <p:cNvPr id="31" name="Shape 158">
            <a:extLst>
              <a:ext uri="{FF2B5EF4-FFF2-40B4-BE49-F238E27FC236}">
                <a16:creationId xmlns:a16="http://schemas.microsoft.com/office/drawing/2014/main" id="{AE8636DC-D4AB-C1CC-90FB-5FADF280BF01}"/>
              </a:ext>
            </a:extLst>
          </p:cNvPr>
          <p:cNvSpPr txBox="1">
            <a:spLocks/>
          </p:cNvSpPr>
          <p:nvPr/>
        </p:nvSpPr>
        <p:spPr bwMode="auto">
          <a:xfrm>
            <a:off x="1685925" y="2515208"/>
            <a:ext cx="53833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Font typeface="Wingdings" charset="2"/>
              <a:buNone/>
            </a:pPr>
            <a:r>
              <a:rPr lang="en-US" kern="0" dirty="0" err="1">
                <a:latin typeface="Calibri" charset="0"/>
                <a:cs typeface="Calibri"/>
              </a:rPr>
              <a:t>Comencemos</a:t>
            </a:r>
            <a:r>
              <a:rPr lang="en-US" kern="0" dirty="0">
                <a:latin typeface="Calibri" charset="0"/>
                <a:cs typeface="Calibri"/>
              </a:rPr>
              <a:t> por una </a:t>
            </a:r>
            <a:r>
              <a:rPr lang="en-US" kern="0" dirty="0" err="1">
                <a:latin typeface="Calibri" charset="0"/>
                <a:cs typeface="Calibri"/>
              </a:rPr>
              <a:t>función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ya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conocida</a:t>
            </a:r>
            <a:r>
              <a:rPr lang="en-US" kern="0" dirty="0">
                <a:latin typeface="Calibri" charset="0"/>
                <a:cs typeface="Calibri"/>
              </a:rPr>
              <a:t> y </a:t>
            </a:r>
            <a:r>
              <a:rPr lang="en-US" kern="0" dirty="0" err="1">
                <a:latin typeface="Calibri" charset="0"/>
                <a:cs typeface="Calibri"/>
              </a:rPr>
              <a:t>analicemos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su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uso</a:t>
            </a:r>
            <a:r>
              <a:rPr lang="en-US" kern="0" dirty="0">
                <a:latin typeface="Calibri" charset="0"/>
                <a:cs typeface="Calibri"/>
              </a:rPr>
              <a:t> ... </a:t>
            </a:r>
            <a:endParaRPr lang="en-US" kern="0" dirty="0">
              <a:solidFill>
                <a:srgbClr val="0733FF"/>
              </a:solidFill>
              <a:latin typeface="Calibri" charset="0"/>
              <a:cs typeface="Calibri" charset="0"/>
            </a:endParaRPr>
          </a:p>
          <a:p>
            <a:pPr marL="0" indent="0">
              <a:buFont typeface="Wingdings 3" charset="0"/>
              <a:buNone/>
            </a:pPr>
            <a:endParaRPr lang="en-US" altLang="x-none" kern="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27059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unctional Programming for Android Developers — Part 3 | by Anup Cowkur |  We've moved to freeCodeCamp.org/news | Medium">
            <a:extLst>
              <a:ext uri="{FF2B5EF4-FFF2-40B4-BE49-F238E27FC236}">
                <a16:creationId xmlns:a16="http://schemas.microsoft.com/office/drawing/2014/main" id="{C005D6BF-5B33-3076-C062-949683D2D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982274"/>
            <a:ext cx="6079210" cy="505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055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2835E0D2-E3F2-E82B-8AE6-6AFC36383277}"/>
              </a:ext>
            </a:extLst>
          </p:cNvPr>
          <p:cNvSpPr/>
          <p:nvPr/>
        </p:nvSpPr>
        <p:spPr>
          <a:xfrm>
            <a:off x="1789043" y="3521427"/>
            <a:ext cx="4079021" cy="755280"/>
          </a:xfrm>
          <a:prstGeom prst="roundRect">
            <a:avLst>
              <a:gd name="adj" fmla="val 10602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49485F51-7F1E-7A13-ECD8-1F613806A24D}"/>
              </a:ext>
            </a:extLst>
          </p:cNvPr>
          <p:cNvSpPr/>
          <p:nvPr/>
        </p:nvSpPr>
        <p:spPr>
          <a:xfrm>
            <a:off x="2882944" y="3954226"/>
            <a:ext cx="1123917" cy="251733"/>
          </a:xfrm>
          <a:prstGeom prst="roundRect">
            <a:avLst>
              <a:gd name="adj" fmla="val 36035"/>
            </a:avLst>
          </a:prstGeom>
          <a:solidFill>
            <a:schemeClr val="bg1"/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D89E32A8-1139-93CE-1DAD-FE9C292D2265}"/>
              </a:ext>
            </a:extLst>
          </p:cNvPr>
          <p:cNvSpPr/>
          <p:nvPr/>
        </p:nvSpPr>
        <p:spPr>
          <a:xfrm>
            <a:off x="4049614" y="3536319"/>
            <a:ext cx="811881" cy="217059"/>
          </a:xfrm>
          <a:prstGeom prst="roundRect">
            <a:avLst>
              <a:gd name="adj" fmla="val 36035"/>
            </a:avLst>
          </a:prstGeom>
          <a:solidFill>
            <a:schemeClr val="bg1"/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31CA647-CE43-4446-CAA6-C933C61A8C5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77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815751-C757-68F8-A6EC-A4CC4C85C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607EDF-9FE2-94AC-9050-1CE57F801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Preliminar</a:t>
            </a:r>
            <a:endParaRPr lang="en-US" dirty="0"/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F917C00E-49B7-230C-5BB2-B41DC599D181}"/>
              </a:ext>
            </a:extLst>
          </p:cNvPr>
          <p:cNvSpPr txBox="1">
            <a:spLocks/>
          </p:cNvSpPr>
          <p:nvPr/>
        </p:nvSpPr>
        <p:spPr>
          <a:xfrm>
            <a:off x="1685925" y="1310487"/>
            <a:ext cx="6050794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Los decorators </a:t>
            </a:r>
            <a:r>
              <a:rPr lang="en-US" altLang="x-none" sz="1800" dirty="0" err="1">
                <a:latin typeface="Calibri"/>
                <a:cs typeface="Calibri"/>
              </a:rPr>
              <a:t>corresponden</a:t>
            </a:r>
            <a:r>
              <a:rPr lang="en-US" altLang="x-none" sz="1800" dirty="0">
                <a:latin typeface="Calibri"/>
                <a:cs typeface="Calibri"/>
              </a:rPr>
              <a:t> a </a:t>
            </a:r>
            <a:r>
              <a:rPr lang="en-US" altLang="x-none" sz="1800" dirty="0" err="1">
                <a:latin typeface="Calibri"/>
                <a:cs typeface="Calibri"/>
              </a:rPr>
              <a:t>una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que </a:t>
            </a:r>
            <a:r>
              <a:rPr lang="en-US" altLang="x-none" sz="1800" dirty="0" err="1">
                <a:latin typeface="Calibri"/>
                <a:cs typeface="Calibri"/>
              </a:rPr>
              <a:t>utiliza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otra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función</a:t>
            </a:r>
            <a:r>
              <a:rPr lang="en-US" altLang="x-none" sz="1800" dirty="0">
                <a:latin typeface="Calibri"/>
                <a:cs typeface="Calibri"/>
              </a:rPr>
              <a:t> y </a:t>
            </a:r>
            <a:r>
              <a:rPr lang="en-US" altLang="x-none" sz="1800" dirty="0" err="1">
                <a:latin typeface="Calibri"/>
                <a:cs typeface="Calibri"/>
              </a:rPr>
              <a:t>extiende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su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comportamiento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agregando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una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nueva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funcionalidad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sin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modificar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su</a:t>
            </a:r>
            <a:r>
              <a:rPr lang="en-US" altLang="x-none" sz="1800" dirty="0">
                <a:solidFill>
                  <a:srgbClr val="0733FF"/>
                </a:solidFill>
                <a:latin typeface="Calibri"/>
                <a:cs typeface="Calibri"/>
              </a:rPr>
              <a:t> </a:t>
            </a:r>
            <a:r>
              <a:rPr lang="en-US" altLang="x-none" sz="1800" dirty="0" err="1">
                <a:solidFill>
                  <a:srgbClr val="0733FF"/>
                </a:solidFill>
                <a:latin typeface="Calibri"/>
                <a:cs typeface="Calibri"/>
              </a:rPr>
              <a:t>estructura</a:t>
            </a:r>
            <a:r>
              <a:rPr lang="en-US" altLang="x-none" sz="1800" dirty="0">
                <a:latin typeface="Calibri"/>
                <a:cs typeface="Calibri"/>
              </a:rPr>
              <a:t>.</a:t>
            </a:r>
            <a:endParaRPr lang="en-US" altLang="x-none"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endParaRPr lang="en-US" altLang="x-none" sz="1800" dirty="0">
              <a:latin typeface="Calibri"/>
              <a:cs typeface="Calibri"/>
            </a:endParaRPr>
          </a:p>
        </p:txBody>
      </p:sp>
      <p:pic>
        <p:nvPicPr>
          <p:cNvPr id="8" name="Picture 15" descr="brainstorm (1).png">
            <a:extLst>
              <a:ext uri="{FF2B5EF4-FFF2-40B4-BE49-F238E27FC236}">
                <a16:creationId xmlns:a16="http://schemas.microsoft.com/office/drawing/2014/main" id="{DED9C460-2C8A-F8AC-9018-4E436249B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56" y="2672669"/>
            <a:ext cx="480116" cy="480116"/>
          </a:xfrm>
          <a:prstGeom prst="rect">
            <a:avLst/>
          </a:prstGeom>
        </p:spPr>
      </p:pic>
      <p:sp>
        <p:nvSpPr>
          <p:cNvPr id="9" name="Shape 158">
            <a:extLst>
              <a:ext uri="{FF2B5EF4-FFF2-40B4-BE49-F238E27FC236}">
                <a16:creationId xmlns:a16="http://schemas.microsoft.com/office/drawing/2014/main" id="{1475A98E-6F92-4FDF-82CF-465CC9F0B9CF}"/>
              </a:ext>
            </a:extLst>
          </p:cNvPr>
          <p:cNvSpPr txBox="1">
            <a:spLocks/>
          </p:cNvSpPr>
          <p:nvPr/>
        </p:nvSpPr>
        <p:spPr bwMode="auto">
          <a:xfrm>
            <a:off x="1685925" y="2515208"/>
            <a:ext cx="53833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Font typeface="Wingdings" charset="2"/>
              <a:buNone/>
            </a:pPr>
            <a:r>
              <a:rPr lang="en-US" kern="0" dirty="0" err="1">
                <a:latin typeface="Calibri" charset="0"/>
                <a:cs typeface="Calibri"/>
              </a:rPr>
              <a:t>Comencemos</a:t>
            </a:r>
            <a:r>
              <a:rPr lang="en-US" kern="0" dirty="0">
                <a:latin typeface="Calibri" charset="0"/>
                <a:cs typeface="Calibri"/>
              </a:rPr>
              <a:t> por una </a:t>
            </a:r>
            <a:r>
              <a:rPr lang="en-US" kern="0" dirty="0" err="1">
                <a:latin typeface="Calibri" charset="0"/>
                <a:cs typeface="Calibri"/>
              </a:rPr>
              <a:t>función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ya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conocida</a:t>
            </a:r>
            <a:r>
              <a:rPr lang="en-US" kern="0" dirty="0">
                <a:latin typeface="Calibri" charset="0"/>
                <a:cs typeface="Calibri"/>
              </a:rPr>
              <a:t> y </a:t>
            </a:r>
            <a:r>
              <a:rPr lang="en-US" kern="0" dirty="0" err="1">
                <a:latin typeface="Calibri" charset="0"/>
                <a:cs typeface="Calibri"/>
              </a:rPr>
              <a:t>analicemos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su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uso</a:t>
            </a:r>
            <a:r>
              <a:rPr lang="en-US" kern="0" dirty="0">
                <a:latin typeface="Calibri" charset="0"/>
                <a:cs typeface="Calibri"/>
              </a:rPr>
              <a:t> ... </a:t>
            </a:r>
            <a:r>
              <a:rPr lang="en-US" kern="0" dirty="0">
                <a:solidFill>
                  <a:srgbClr val="0733FF"/>
                </a:solidFill>
                <a:latin typeface="Calibri" charset="0"/>
                <a:cs typeface="Calibri"/>
              </a:rPr>
              <a:t>y </a:t>
            </a:r>
            <a:r>
              <a:rPr lang="en-US" kern="0" dirty="0" err="1">
                <a:solidFill>
                  <a:srgbClr val="0733FF"/>
                </a:solidFill>
                <a:latin typeface="Calibri" charset="0"/>
                <a:cs typeface="Calibri"/>
              </a:rPr>
              <a:t>extendamos</a:t>
            </a:r>
            <a:r>
              <a:rPr lang="en-US" kern="0" dirty="0">
                <a:solidFill>
                  <a:srgbClr val="0733FF"/>
                </a:solidFill>
                <a:latin typeface="Calibri" charset="0"/>
                <a:cs typeface="Calibri"/>
              </a:rPr>
              <a:t> </a:t>
            </a:r>
            <a:r>
              <a:rPr lang="en-US" kern="0" dirty="0" err="1">
                <a:solidFill>
                  <a:srgbClr val="0733FF"/>
                </a:solidFill>
                <a:latin typeface="Calibri" charset="0"/>
                <a:cs typeface="Calibri"/>
              </a:rPr>
              <a:t>su</a:t>
            </a:r>
            <a:r>
              <a:rPr lang="en-US" kern="0" dirty="0">
                <a:solidFill>
                  <a:srgbClr val="0733FF"/>
                </a:solidFill>
                <a:latin typeface="Calibri" charset="0"/>
                <a:cs typeface="Calibri"/>
              </a:rPr>
              <a:t> </a:t>
            </a:r>
            <a:r>
              <a:rPr lang="en-US" kern="0" dirty="0" err="1">
                <a:solidFill>
                  <a:srgbClr val="0733FF"/>
                </a:solidFill>
                <a:latin typeface="Calibri" charset="0"/>
                <a:cs typeface="Calibri"/>
              </a:rPr>
              <a:t>funcionalidad</a:t>
            </a:r>
            <a:endParaRPr lang="en-US" kern="0" dirty="0">
              <a:solidFill>
                <a:srgbClr val="0733FF"/>
              </a:solidFill>
              <a:latin typeface="Calibri" charset="0"/>
              <a:cs typeface="Calibri" charset="0"/>
            </a:endParaRPr>
          </a:p>
          <a:p>
            <a:pPr marL="0" indent="0">
              <a:buFont typeface="Wingdings 3" charset="0"/>
              <a:buNone/>
            </a:pPr>
            <a:endParaRPr lang="en-US" altLang="x-none" kern="0" dirty="0">
              <a:cs typeface="Calibri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5961197-03D9-F27A-C32F-8500ED68F1B6}"/>
              </a:ext>
            </a:extLst>
          </p:cNvPr>
          <p:cNvSpPr/>
          <p:nvPr/>
        </p:nvSpPr>
        <p:spPr>
          <a:xfrm>
            <a:off x="1754223" y="3500438"/>
            <a:ext cx="4288828" cy="2246769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funcion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funcion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4</a:t>
            </a:r>
            <a:r>
              <a:rPr lang="es-CL" sz="1400" dirty="0">
                <a:latin typeface="Menlo" panose="020B0609030804020204" pitchFamily="49" charset="0"/>
              </a:rPr>
              <a:t>))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endParaRPr lang="es-CL" sz="1400" dirty="0">
              <a:latin typeface="Menlo" panose="020B0609030804020204" pitchFamily="49" charset="0"/>
            </a:endParaRP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*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=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 err="1">
                <a:highlight>
                  <a:srgbClr val="FFFF00"/>
                </a:highlight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1800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mifuncion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88ADF323-B6D9-BF9A-0296-A7B59B765D4D}"/>
              </a:ext>
            </a:extLst>
          </p:cNvPr>
          <p:cNvGrpSpPr/>
          <p:nvPr/>
        </p:nvGrpSpPr>
        <p:grpSpPr>
          <a:xfrm>
            <a:off x="5891918" y="3577443"/>
            <a:ext cx="2371948" cy="954107"/>
            <a:chOff x="5891918" y="3577443"/>
            <a:chExt cx="2371948" cy="954107"/>
          </a:xfrm>
        </p:grpSpPr>
        <p:sp>
          <p:nvSpPr>
            <p:cNvPr id="12" name="TextBox 14">
              <a:extLst>
                <a:ext uri="{FF2B5EF4-FFF2-40B4-BE49-F238E27FC236}">
                  <a16:creationId xmlns:a16="http://schemas.microsoft.com/office/drawing/2014/main" id="{61E4EF4C-E2B9-4D80-D85C-3C73084A5338}"/>
                </a:ext>
              </a:extLst>
            </p:cNvPr>
            <p:cNvSpPr txBox="1"/>
            <p:nvPr/>
          </p:nvSpPr>
          <p:spPr>
            <a:xfrm>
              <a:off x="6318804" y="3577443"/>
              <a:ext cx="1945062" cy="954107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Esta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recibe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como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argumento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otra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Esto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se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conoce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como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i="1" dirty="0">
                  <a:solidFill>
                    <a:srgbClr val="0733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First-Class Object</a:t>
              </a:r>
            </a:p>
          </p:txBody>
        </p:sp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C3DF7D47-7800-ADC4-2879-DC4CD8D02EFD}"/>
                </a:ext>
              </a:extLst>
            </p:cNvPr>
            <p:cNvCxnSpPr>
              <a:cxnSpLocks/>
            </p:cNvCxnSpPr>
            <p:nvPr/>
          </p:nvCxnSpPr>
          <p:spPr>
            <a:xfrm>
              <a:off x="5891918" y="3934348"/>
              <a:ext cx="42635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98FC0C87-B7F9-E14F-EC26-D569A1E01C68}"/>
              </a:ext>
            </a:extLst>
          </p:cNvPr>
          <p:cNvGrpSpPr/>
          <p:nvPr/>
        </p:nvGrpSpPr>
        <p:grpSpPr>
          <a:xfrm>
            <a:off x="3444904" y="4205959"/>
            <a:ext cx="2407258" cy="589650"/>
            <a:chOff x="3444904" y="4205959"/>
            <a:chExt cx="2407258" cy="589650"/>
          </a:xfrm>
        </p:grpSpPr>
        <p:cxnSp>
          <p:nvCxnSpPr>
            <p:cNvPr id="19" name="Conector recto de flecha 18">
              <a:extLst>
                <a:ext uri="{FF2B5EF4-FFF2-40B4-BE49-F238E27FC236}">
                  <a16:creationId xmlns:a16="http://schemas.microsoft.com/office/drawing/2014/main" id="{AD8E007E-F9FF-B44F-ACAF-5651C2E91D39}"/>
                </a:ext>
              </a:extLst>
            </p:cNvPr>
            <p:cNvCxnSpPr>
              <a:cxnSpLocks/>
              <a:stCxn id="20" idx="1"/>
              <a:endCxn id="18" idx="2"/>
            </p:cNvCxnSpPr>
            <p:nvPr/>
          </p:nvCxnSpPr>
          <p:spPr>
            <a:xfrm rot="10800000">
              <a:off x="3444904" y="4205959"/>
              <a:ext cx="1524663" cy="358818"/>
            </a:xfrm>
            <a:prstGeom prst="bentConnector2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5771A2B4-D50B-C380-108F-815236C9E913}"/>
                </a:ext>
              </a:extLst>
            </p:cNvPr>
            <p:cNvSpPr txBox="1"/>
            <p:nvPr/>
          </p:nvSpPr>
          <p:spPr>
            <a:xfrm>
              <a:off x="4969566" y="4333944"/>
              <a:ext cx="882596" cy="46166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sz="12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llamado</a:t>
              </a:r>
              <a:r>
                <a:rPr lang="en-US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 a la </a:t>
              </a:r>
              <a:r>
                <a:rPr lang="en-US" sz="12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endParaRPr lang="en-US" sz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D080FD3-7CC0-76A4-5F94-E1D25F5570C9}"/>
              </a:ext>
            </a:extLst>
          </p:cNvPr>
          <p:cNvGrpSpPr/>
          <p:nvPr/>
        </p:nvGrpSpPr>
        <p:grpSpPr>
          <a:xfrm>
            <a:off x="4735229" y="5689716"/>
            <a:ext cx="1307822" cy="679914"/>
            <a:chOff x="4735229" y="5689716"/>
            <a:chExt cx="1307822" cy="679914"/>
          </a:xfrm>
        </p:grpSpPr>
        <p:cxnSp>
          <p:nvCxnSpPr>
            <p:cNvPr id="26" name="Conector recto de flecha 18">
              <a:extLst>
                <a:ext uri="{FF2B5EF4-FFF2-40B4-BE49-F238E27FC236}">
                  <a16:creationId xmlns:a16="http://schemas.microsoft.com/office/drawing/2014/main" id="{1849E0B1-FCB5-767C-8F2C-6F478E11597A}"/>
                </a:ext>
              </a:extLst>
            </p:cNvPr>
            <p:cNvCxnSpPr>
              <a:cxnSpLocks/>
              <a:stCxn id="27" idx="1"/>
            </p:cNvCxnSpPr>
            <p:nvPr/>
          </p:nvCxnSpPr>
          <p:spPr>
            <a:xfrm rot="10800000">
              <a:off x="4735229" y="5689716"/>
              <a:ext cx="86510" cy="418304"/>
            </a:xfrm>
            <a:prstGeom prst="bentConnector2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14">
              <a:extLst>
                <a:ext uri="{FF2B5EF4-FFF2-40B4-BE49-F238E27FC236}">
                  <a16:creationId xmlns:a16="http://schemas.microsoft.com/office/drawing/2014/main" id="{F91D9AE4-4A96-5803-BB9E-1199C47F047A}"/>
                </a:ext>
              </a:extLst>
            </p:cNvPr>
            <p:cNvSpPr txBox="1"/>
            <p:nvPr/>
          </p:nvSpPr>
          <p:spPr>
            <a:xfrm>
              <a:off x="4821739" y="5846410"/>
              <a:ext cx="1221312" cy="52322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argumento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es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una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Picture 5" descr="Picture 5">
            <a:extLst>
              <a:ext uri="{FF2B5EF4-FFF2-40B4-BE49-F238E27FC236}">
                <a16:creationId xmlns:a16="http://schemas.microsoft.com/office/drawing/2014/main" id="{FB3447A2-DFA9-54F1-8E95-F0525B375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43" y="1401408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512621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2835E0D2-E3F2-E82B-8AE6-6AFC36383277}"/>
              </a:ext>
            </a:extLst>
          </p:cNvPr>
          <p:cNvSpPr/>
          <p:nvPr/>
        </p:nvSpPr>
        <p:spPr>
          <a:xfrm>
            <a:off x="1789043" y="2576672"/>
            <a:ext cx="3329609" cy="755280"/>
          </a:xfrm>
          <a:prstGeom prst="roundRect">
            <a:avLst>
              <a:gd name="adj" fmla="val 10602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49485F51-7F1E-7A13-ECD8-1F613806A24D}"/>
              </a:ext>
            </a:extLst>
          </p:cNvPr>
          <p:cNvSpPr/>
          <p:nvPr/>
        </p:nvSpPr>
        <p:spPr>
          <a:xfrm>
            <a:off x="2894276" y="3024267"/>
            <a:ext cx="1115582" cy="236490"/>
          </a:xfrm>
          <a:prstGeom prst="roundRect">
            <a:avLst>
              <a:gd name="adj" fmla="val 36035"/>
            </a:avLst>
          </a:prstGeom>
          <a:solidFill>
            <a:schemeClr val="bg1"/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D89E32A8-1139-93CE-1DAD-FE9C292D2265}"/>
              </a:ext>
            </a:extLst>
          </p:cNvPr>
          <p:cNvSpPr/>
          <p:nvPr/>
        </p:nvSpPr>
        <p:spPr>
          <a:xfrm>
            <a:off x="4029736" y="2591564"/>
            <a:ext cx="850377" cy="236490"/>
          </a:xfrm>
          <a:prstGeom prst="roundRect">
            <a:avLst>
              <a:gd name="adj" fmla="val 36035"/>
            </a:avLst>
          </a:prstGeom>
          <a:solidFill>
            <a:schemeClr val="bg1"/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31CA647-CE43-4446-CAA6-C933C61A8C5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78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815751-C757-68F8-A6EC-A4CC4C85C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607EDF-9FE2-94AC-9050-1CE57F801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Preliminar</a:t>
            </a:r>
            <a:endParaRPr lang="en-US" dirty="0"/>
          </a:p>
        </p:txBody>
      </p:sp>
      <p:pic>
        <p:nvPicPr>
          <p:cNvPr id="8" name="Picture 15" descr="brainstorm (1).png">
            <a:extLst>
              <a:ext uri="{FF2B5EF4-FFF2-40B4-BE49-F238E27FC236}">
                <a16:creationId xmlns:a16="http://schemas.microsoft.com/office/drawing/2014/main" id="{DED9C460-2C8A-F8AC-9018-4E436249B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56" y="1754621"/>
            <a:ext cx="480116" cy="480116"/>
          </a:xfrm>
          <a:prstGeom prst="rect">
            <a:avLst/>
          </a:prstGeom>
        </p:spPr>
      </p:pic>
      <p:sp>
        <p:nvSpPr>
          <p:cNvPr id="9" name="Shape 158">
            <a:extLst>
              <a:ext uri="{FF2B5EF4-FFF2-40B4-BE49-F238E27FC236}">
                <a16:creationId xmlns:a16="http://schemas.microsoft.com/office/drawing/2014/main" id="{1475A98E-6F92-4FDF-82CF-465CC9F0B9CF}"/>
              </a:ext>
            </a:extLst>
          </p:cNvPr>
          <p:cNvSpPr txBox="1">
            <a:spLocks/>
          </p:cNvSpPr>
          <p:nvPr/>
        </p:nvSpPr>
        <p:spPr bwMode="auto">
          <a:xfrm>
            <a:off x="1685925" y="1597160"/>
            <a:ext cx="53833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Font typeface="Wingdings" charset="2"/>
              <a:buNone/>
            </a:pPr>
            <a:r>
              <a:rPr lang="en-US" kern="0" dirty="0" err="1">
                <a:latin typeface="Calibri" charset="0"/>
                <a:cs typeface="Calibri"/>
              </a:rPr>
              <a:t>Comencemos</a:t>
            </a:r>
            <a:r>
              <a:rPr lang="en-US" kern="0" dirty="0">
                <a:latin typeface="Calibri" charset="0"/>
                <a:cs typeface="Calibri"/>
              </a:rPr>
              <a:t> por una </a:t>
            </a:r>
            <a:r>
              <a:rPr lang="en-US" kern="0" dirty="0" err="1">
                <a:latin typeface="Calibri" charset="0"/>
                <a:cs typeface="Calibri"/>
              </a:rPr>
              <a:t>función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ya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conocida</a:t>
            </a:r>
            <a:r>
              <a:rPr lang="en-US" kern="0" dirty="0">
                <a:latin typeface="Calibri" charset="0"/>
                <a:cs typeface="Calibri"/>
              </a:rPr>
              <a:t> y </a:t>
            </a:r>
            <a:r>
              <a:rPr lang="en-US" kern="0" dirty="0" err="1">
                <a:latin typeface="Calibri" charset="0"/>
                <a:cs typeface="Calibri"/>
              </a:rPr>
              <a:t>analicemos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su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uso</a:t>
            </a:r>
            <a:r>
              <a:rPr lang="en-US" kern="0" dirty="0">
                <a:latin typeface="Calibri" charset="0"/>
                <a:cs typeface="Calibri"/>
              </a:rPr>
              <a:t> ... </a:t>
            </a:r>
            <a:r>
              <a:rPr lang="en-US" kern="0" dirty="0">
                <a:solidFill>
                  <a:srgbClr val="0733FF"/>
                </a:solidFill>
                <a:latin typeface="Calibri" charset="0"/>
                <a:cs typeface="Calibri"/>
              </a:rPr>
              <a:t>y </a:t>
            </a:r>
            <a:r>
              <a:rPr lang="en-US" kern="0" dirty="0" err="1">
                <a:solidFill>
                  <a:srgbClr val="0733FF"/>
                </a:solidFill>
                <a:latin typeface="Calibri" charset="0"/>
                <a:cs typeface="Calibri"/>
              </a:rPr>
              <a:t>extendamos</a:t>
            </a:r>
            <a:r>
              <a:rPr lang="en-US" kern="0" dirty="0">
                <a:solidFill>
                  <a:srgbClr val="0733FF"/>
                </a:solidFill>
                <a:latin typeface="Calibri" charset="0"/>
                <a:cs typeface="Calibri"/>
              </a:rPr>
              <a:t> </a:t>
            </a:r>
            <a:r>
              <a:rPr lang="en-US" kern="0" dirty="0" err="1">
                <a:solidFill>
                  <a:srgbClr val="0733FF"/>
                </a:solidFill>
                <a:latin typeface="Calibri" charset="0"/>
                <a:cs typeface="Calibri"/>
              </a:rPr>
              <a:t>su</a:t>
            </a:r>
            <a:r>
              <a:rPr lang="en-US" kern="0" dirty="0">
                <a:solidFill>
                  <a:srgbClr val="0733FF"/>
                </a:solidFill>
                <a:latin typeface="Calibri" charset="0"/>
                <a:cs typeface="Calibri"/>
              </a:rPr>
              <a:t> </a:t>
            </a:r>
            <a:r>
              <a:rPr lang="en-US" kern="0" dirty="0" err="1">
                <a:solidFill>
                  <a:srgbClr val="0733FF"/>
                </a:solidFill>
                <a:latin typeface="Calibri" charset="0"/>
                <a:cs typeface="Calibri"/>
              </a:rPr>
              <a:t>funcionalidad</a:t>
            </a:r>
            <a:endParaRPr lang="en-US" kern="0" dirty="0">
              <a:solidFill>
                <a:srgbClr val="0733FF"/>
              </a:solidFill>
              <a:latin typeface="Calibri" charset="0"/>
              <a:cs typeface="Calibri" charset="0"/>
            </a:endParaRPr>
          </a:p>
          <a:p>
            <a:pPr marL="0" indent="0">
              <a:buFont typeface="Wingdings 3" charset="0"/>
              <a:buNone/>
            </a:pPr>
            <a:endParaRPr lang="en-US" altLang="x-none" kern="0" dirty="0">
              <a:cs typeface="Calibri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5961197-03D9-F27A-C32F-8500ED68F1B6}"/>
              </a:ext>
            </a:extLst>
          </p:cNvPr>
          <p:cNvSpPr/>
          <p:nvPr/>
        </p:nvSpPr>
        <p:spPr>
          <a:xfrm>
            <a:off x="1754223" y="2555683"/>
            <a:ext cx="4288828" cy="353943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funcion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funcion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4</a:t>
            </a:r>
            <a:r>
              <a:rPr lang="es-CL" sz="1400" dirty="0">
                <a:latin typeface="Menlo" panose="020B0609030804020204" pitchFamily="49" charset="0"/>
              </a:rPr>
              <a:t>))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mifuncion_A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*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mifuncion_B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/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2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latin typeface="Menlo" panose="020B0609030804020204" pitchFamily="49" charset="0"/>
              </a:rPr>
              <a:t>val_A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=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 err="1">
                <a:highlight>
                  <a:srgbClr val="FFFF00"/>
                </a:highlight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1800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mifuncion_A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 err="1">
                <a:latin typeface="Menlo" panose="020B0609030804020204" pitchFamily="49" charset="0"/>
              </a:rPr>
              <a:t>val_B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=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 err="1">
                <a:highlight>
                  <a:srgbClr val="FFFF00"/>
                </a:highlight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1800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mifuncion_B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latin typeface="Menlo" panose="020B0609030804020204" pitchFamily="49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85A38EFF-C354-21F0-3122-41BD91526696}"/>
              </a:ext>
            </a:extLst>
          </p:cNvPr>
          <p:cNvGrpSpPr/>
          <p:nvPr/>
        </p:nvGrpSpPr>
        <p:grpSpPr>
          <a:xfrm>
            <a:off x="3452068" y="3024267"/>
            <a:ext cx="4475381" cy="954107"/>
            <a:chOff x="3452068" y="3024267"/>
            <a:chExt cx="4475381" cy="954107"/>
          </a:xfrm>
        </p:grpSpPr>
        <p:cxnSp>
          <p:nvCxnSpPr>
            <p:cNvPr id="19" name="Conector recto de flecha 18">
              <a:extLst>
                <a:ext uri="{FF2B5EF4-FFF2-40B4-BE49-F238E27FC236}">
                  <a16:creationId xmlns:a16="http://schemas.microsoft.com/office/drawing/2014/main" id="{AD8E007E-F9FF-B44F-ACAF-5651C2E91D39}"/>
                </a:ext>
              </a:extLst>
            </p:cNvPr>
            <p:cNvCxnSpPr>
              <a:cxnSpLocks/>
              <a:stCxn id="20" idx="1"/>
              <a:endCxn id="18" idx="2"/>
            </p:cNvCxnSpPr>
            <p:nvPr/>
          </p:nvCxnSpPr>
          <p:spPr>
            <a:xfrm rot="10800000">
              <a:off x="3452068" y="3260757"/>
              <a:ext cx="2630355" cy="240564"/>
            </a:xfrm>
            <a:prstGeom prst="bentConnector2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5771A2B4-D50B-C380-108F-815236C9E913}"/>
                </a:ext>
              </a:extLst>
            </p:cNvPr>
            <p:cNvSpPr txBox="1"/>
            <p:nvPr/>
          </p:nvSpPr>
          <p:spPr>
            <a:xfrm>
              <a:off x="6082422" y="3024267"/>
              <a:ext cx="1845027" cy="954107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llamado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a la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Puede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ser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cualquiera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pero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debe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recibir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un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sólo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parámetro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FD1E5036-0EC0-B81D-7AA9-D5454D6F88D3}"/>
              </a:ext>
            </a:extLst>
          </p:cNvPr>
          <p:cNvGrpSpPr/>
          <p:nvPr/>
        </p:nvGrpSpPr>
        <p:grpSpPr>
          <a:xfrm>
            <a:off x="5749329" y="5000505"/>
            <a:ext cx="1423726" cy="387973"/>
            <a:chOff x="5749329" y="5000505"/>
            <a:chExt cx="1423726" cy="387973"/>
          </a:xfrm>
        </p:grpSpPr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33308013-8F88-4552-F5DC-1C8C4D43F57E}"/>
                </a:ext>
              </a:extLst>
            </p:cNvPr>
            <p:cNvSpPr>
              <a:spLocks/>
            </p:cNvSpPr>
            <p:nvPr/>
          </p:nvSpPr>
          <p:spPr bwMode="auto">
            <a:xfrm rot="10613225" flipH="1" flipV="1">
              <a:off x="5749329" y="5103568"/>
              <a:ext cx="974725" cy="284910"/>
            </a:xfrm>
            <a:custGeom>
              <a:avLst/>
              <a:gdLst>
                <a:gd name="T0" fmla="*/ 0 w 429975"/>
                <a:gd name="T1" fmla="*/ 55695 h 534608"/>
                <a:gd name="T2" fmla="*/ 48803047 w 429975"/>
                <a:gd name="T3" fmla="*/ 82616 h 534608"/>
                <a:gd name="T4" fmla="*/ 88824003 w 429975"/>
                <a:gd name="T5" fmla="*/ 1655 h 534608"/>
                <a:gd name="T6" fmla="*/ 132364234 w 429975"/>
                <a:gd name="T7" fmla="*/ 34666 h 5346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29975" h="534608">
                  <a:moveTo>
                    <a:pt x="0" y="360232"/>
                  </a:moveTo>
                  <a:cubicBezTo>
                    <a:pt x="86980" y="486123"/>
                    <a:pt x="74574" y="488801"/>
                    <a:pt x="158533" y="534366"/>
                  </a:cubicBezTo>
                  <a:cubicBezTo>
                    <a:pt x="244026" y="548847"/>
                    <a:pt x="160608" y="-89639"/>
                    <a:pt x="288538" y="10705"/>
                  </a:cubicBezTo>
                  <a:cubicBezTo>
                    <a:pt x="346201" y="154032"/>
                    <a:pt x="350172" y="186925"/>
                    <a:pt x="429975" y="224223"/>
                  </a:cubicBezTo>
                </a:path>
              </a:pathLst>
            </a:custGeom>
            <a:noFill/>
            <a:ln w="28575" cap="rnd" cmpd="sng">
              <a:solidFill>
                <a:srgbClr val="FF0000"/>
              </a:solidFill>
              <a:prstDash val="sysDot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s-CL"/>
            </a:p>
          </p:txBody>
        </p:sp>
        <p:sp>
          <p:nvSpPr>
            <p:cNvPr id="11" name="Rectángulo redondeado 10">
              <a:extLst>
                <a:ext uri="{FF2B5EF4-FFF2-40B4-BE49-F238E27FC236}">
                  <a16:creationId xmlns:a16="http://schemas.microsoft.com/office/drawing/2014/main" id="{5D21119B-9339-0C27-4D5F-7AD48557DAE0}"/>
                </a:ext>
              </a:extLst>
            </p:cNvPr>
            <p:cNvSpPr/>
            <p:nvPr/>
          </p:nvSpPr>
          <p:spPr>
            <a:xfrm>
              <a:off x="6731071" y="5000505"/>
              <a:ext cx="441984" cy="346938"/>
            </a:xfrm>
            <a:prstGeom prst="roundRect">
              <a:avLst/>
            </a:prstGeom>
            <a:solidFill>
              <a:srgbClr val="18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600" dirty="0">
                  <a:solidFill>
                    <a:schemeClr val="bg1"/>
                  </a:solidFill>
                </a:rPr>
                <a:t>16</a:t>
              </a: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22DCB85D-A05C-3488-DD60-7AB6ABC4EF53}"/>
              </a:ext>
            </a:extLst>
          </p:cNvPr>
          <p:cNvGrpSpPr/>
          <p:nvPr/>
        </p:nvGrpSpPr>
        <p:grpSpPr>
          <a:xfrm>
            <a:off x="5766393" y="5482923"/>
            <a:ext cx="1402396" cy="346938"/>
            <a:chOff x="5766393" y="5482923"/>
            <a:chExt cx="1402396" cy="346938"/>
          </a:xfrm>
        </p:grpSpPr>
        <p:sp>
          <p:nvSpPr>
            <p:cNvPr id="16" name="Rectángulo redondeado 15">
              <a:extLst>
                <a:ext uri="{FF2B5EF4-FFF2-40B4-BE49-F238E27FC236}">
                  <a16:creationId xmlns:a16="http://schemas.microsoft.com/office/drawing/2014/main" id="{3CB8E711-E648-064D-C26D-0F75EAAD5CD9}"/>
                </a:ext>
              </a:extLst>
            </p:cNvPr>
            <p:cNvSpPr/>
            <p:nvPr/>
          </p:nvSpPr>
          <p:spPr>
            <a:xfrm>
              <a:off x="6726805" y="5482923"/>
              <a:ext cx="441984" cy="346938"/>
            </a:xfrm>
            <a:prstGeom prst="roundRect">
              <a:avLst/>
            </a:prstGeom>
            <a:solidFill>
              <a:srgbClr val="1800FF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sz="1600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7138F9C8-0A62-8109-1491-272CA95E8FA8}"/>
                </a:ext>
              </a:extLst>
            </p:cNvPr>
            <p:cNvSpPr>
              <a:spLocks/>
            </p:cNvSpPr>
            <p:nvPr/>
          </p:nvSpPr>
          <p:spPr bwMode="auto">
            <a:xfrm rot="10613225" flipH="1" flipV="1">
              <a:off x="5766393" y="5517814"/>
              <a:ext cx="974725" cy="261681"/>
            </a:xfrm>
            <a:custGeom>
              <a:avLst/>
              <a:gdLst>
                <a:gd name="T0" fmla="*/ 0 w 429975"/>
                <a:gd name="T1" fmla="*/ 55695 h 534608"/>
                <a:gd name="T2" fmla="*/ 48803047 w 429975"/>
                <a:gd name="T3" fmla="*/ 82616 h 534608"/>
                <a:gd name="T4" fmla="*/ 88824003 w 429975"/>
                <a:gd name="T5" fmla="*/ 1655 h 534608"/>
                <a:gd name="T6" fmla="*/ 132364234 w 429975"/>
                <a:gd name="T7" fmla="*/ 34666 h 5346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29975" h="534608">
                  <a:moveTo>
                    <a:pt x="0" y="360232"/>
                  </a:moveTo>
                  <a:cubicBezTo>
                    <a:pt x="86980" y="486123"/>
                    <a:pt x="74574" y="488801"/>
                    <a:pt x="158533" y="534366"/>
                  </a:cubicBezTo>
                  <a:cubicBezTo>
                    <a:pt x="244026" y="548847"/>
                    <a:pt x="160608" y="-89639"/>
                    <a:pt x="288538" y="10705"/>
                  </a:cubicBezTo>
                  <a:cubicBezTo>
                    <a:pt x="346201" y="154032"/>
                    <a:pt x="350172" y="186925"/>
                    <a:pt x="429975" y="224223"/>
                  </a:cubicBezTo>
                </a:path>
              </a:pathLst>
            </a:custGeom>
            <a:noFill/>
            <a:ln w="28575" cap="rnd" cmpd="sng">
              <a:solidFill>
                <a:srgbClr val="FF0000"/>
              </a:solidFill>
              <a:prstDash val="sysDot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13515390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F1E2C355-7560-0316-EBC9-8242DBFCAE82}"/>
              </a:ext>
            </a:extLst>
          </p:cNvPr>
          <p:cNvSpPr/>
          <p:nvPr/>
        </p:nvSpPr>
        <p:spPr>
          <a:xfrm>
            <a:off x="1800220" y="2316893"/>
            <a:ext cx="2978460" cy="2345170"/>
          </a:xfrm>
          <a:prstGeom prst="roundRect">
            <a:avLst>
              <a:gd name="adj" fmla="val 3535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AF4299AE-A3C0-38D1-CC8E-8729DEF201A6}"/>
              </a:ext>
            </a:extLst>
          </p:cNvPr>
          <p:cNvSpPr/>
          <p:nvPr/>
        </p:nvSpPr>
        <p:spPr>
          <a:xfrm>
            <a:off x="2107154" y="2661917"/>
            <a:ext cx="2552311" cy="1223164"/>
          </a:xfrm>
          <a:prstGeom prst="roundRect">
            <a:avLst>
              <a:gd name="adj" fmla="val 9143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31CA647-CE43-4446-CAA6-C933C61A8C5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79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815751-C757-68F8-A6EC-A4CC4C85C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607EDF-9FE2-94AC-9050-1CE57F801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Preliminar</a:t>
            </a:r>
            <a:endParaRPr lang="en-US" dirty="0"/>
          </a:p>
        </p:txBody>
      </p:sp>
      <p:pic>
        <p:nvPicPr>
          <p:cNvPr id="8" name="Picture 15" descr="brainstorm (1).png">
            <a:extLst>
              <a:ext uri="{FF2B5EF4-FFF2-40B4-BE49-F238E27FC236}">
                <a16:creationId xmlns:a16="http://schemas.microsoft.com/office/drawing/2014/main" id="{DED9C460-2C8A-F8AC-9018-4E436249B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56" y="1410582"/>
            <a:ext cx="480116" cy="480116"/>
          </a:xfrm>
          <a:prstGeom prst="rect">
            <a:avLst/>
          </a:prstGeom>
        </p:spPr>
      </p:pic>
      <p:sp>
        <p:nvSpPr>
          <p:cNvPr id="9" name="Shape 158">
            <a:extLst>
              <a:ext uri="{FF2B5EF4-FFF2-40B4-BE49-F238E27FC236}">
                <a16:creationId xmlns:a16="http://schemas.microsoft.com/office/drawing/2014/main" id="{1475A98E-6F92-4FDF-82CF-465CC9F0B9CF}"/>
              </a:ext>
            </a:extLst>
          </p:cNvPr>
          <p:cNvSpPr txBox="1">
            <a:spLocks/>
          </p:cNvSpPr>
          <p:nvPr/>
        </p:nvSpPr>
        <p:spPr bwMode="auto">
          <a:xfrm>
            <a:off x="1685925" y="1253121"/>
            <a:ext cx="53833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Font typeface="Wingdings" charset="2"/>
              <a:buNone/>
            </a:pPr>
            <a:r>
              <a:rPr lang="en-US" kern="0" dirty="0" err="1">
                <a:latin typeface="Calibri" charset="0"/>
                <a:cs typeface="Calibri"/>
              </a:rPr>
              <a:t>Ahora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agrupemos</a:t>
            </a:r>
            <a:r>
              <a:rPr lang="en-US" kern="0" dirty="0">
                <a:latin typeface="Calibri" charset="0"/>
                <a:cs typeface="Calibri"/>
              </a:rPr>
              <a:t> ambas </a:t>
            </a:r>
            <a:r>
              <a:rPr lang="en-US" kern="0" dirty="0" err="1">
                <a:latin typeface="Calibri" charset="0"/>
                <a:cs typeface="Calibri"/>
              </a:rPr>
              <a:t>funciones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en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una</a:t>
            </a:r>
            <a:r>
              <a:rPr lang="en-US" kern="0" dirty="0">
                <a:latin typeface="Calibri" charset="0"/>
                <a:cs typeface="Calibri"/>
              </a:rPr>
              <a:t> sola (</a:t>
            </a:r>
            <a:r>
              <a:rPr lang="en-US" kern="0" dirty="0" err="1">
                <a:latin typeface="Calibri" charset="0"/>
                <a:cs typeface="Calibri"/>
              </a:rPr>
              <a:t>conocido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como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i="1" kern="0" dirty="0">
                <a:solidFill>
                  <a:srgbClr val="0733FF"/>
                </a:solidFill>
                <a:latin typeface="Calibri" charset="0"/>
                <a:cs typeface="Calibri"/>
              </a:rPr>
              <a:t>inner function</a:t>
            </a:r>
            <a:r>
              <a:rPr lang="en-US" kern="0" dirty="0">
                <a:latin typeface="Calibri" charset="0"/>
                <a:cs typeface="Calibri"/>
              </a:rPr>
              <a:t>)</a:t>
            </a:r>
            <a:endParaRPr lang="en-US" kern="0" dirty="0">
              <a:solidFill>
                <a:srgbClr val="0733FF"/>
              </a:solidFill>
              <a:latin typeface="Calibri" charset="0"/>
              <a:cs typeface="Calibri" charset="0"/>
            </a:endParaRPr>
          </a:p>
          <a:p>
            <a:pPr marL="0" indent="0">
              <a:buFont typeface="Wingdings 3" charset="0"/>
              <a:buNone/>
            </a:pPr>
            <a:endParaRPr lang="en-US" altLang="x-none" kern="0" dirty="0">
              <a:cs typeface="Calibri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5961197-03D9-F27A-C32F-8500ED68F1B6}"/>
              </a:ext>
            </a:extLst>
          </p:cNvPr>
          <p:cNvSpPr/>
          <p:nvPr/>
        </p:nvSpPr>
        <p:spPr>
          <a:xfrm>
            <a:off x="1754223" y="2289615"/>
            <a:ext cx="4288828" cy="3108543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():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mifuncion_A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*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</a:p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mifuncion_B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/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2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highlight>
                  <a:srgbClr val="00FFFF"/>
                </a:highlight>
                <a:latin typeface="Menlo" panose="020B0609030804020204" pitchFamily="49" charset="0"/>
              </a:rPr>
              <a:t>mifuncion_A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4</a:t>
            </a:r>
            <a:r>
              <a:rPr lang="es-CL" sz="1400" dirty="0">
                <a:latin typeface="Menlo" panose="020B0609030804020204" pitchFamily="49" charset="0"/>
              </a:rPr>
              <a:t>))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highlight>
                  <a:srgbClr val="00FFFF"/>
                </a:highlight>
                <a:latin typeface="Menlo" panose="020B0609030804020204" pitchFamily="49" charset="0"/>
              </a:rPr>
              <a:t>mifuncion_B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4</a:t>
            </a:r>
            <a:r>
              <a:rPr lang="es-CL" sz="1400" dirty="0">
                <a:latin typeface="Menlo" panose="020B0609030804020204" pitchFamily="49" charset="0"/>
              </a:rPr>
              <a:t>))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endParaRPr lang="es-CL" sz="1400" dirty="0">
              <a:solidFill>
                <a:srgbClr val="0733FF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0733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()</a:t>
            </a:r>
            <a:endParaRPr lang="es-CL" sz="1400" dirty="0">
              <a:latin typeface="Menlo" panose="020B0609030804020204" pitchFamily="49" charset="0"/>
            </a:endParaRPr>
          </a:p>
          <a:p>
            <a:endParaRPr lang="es-CL" sz="1400" dirty="0">
              <a:latin typeface="Menlo" panose="020B0609030804020204" pitchFamily="49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E79E4E7-6A98-92FA-DA0F-9CECAB051634}"/>
              </a:ext>
            </a:extLst>
          </p:cNvPr>
          <p:cNvGrpSpPr/>
          <p:nvPr/>
        </p:nvGrpSpPr>
        <p:grpSpPr>
          <a:xfrm>
            <a:off x="4659465" y="2784311"/>
            <a:ext cx="3156595" cy="738664"/>
            <a:chOff x="4659465" y="2784311"/>
            <a:chExt cx="3156595" cy="738664"/>
          </a:xfrm>
        </p:grpSpPr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62327A95-9744-857F-B544-FF90373E4834}"/>
                </a:ext>
              </a:extLst>
            </p:cNvPr>
            <p:cNvCxnSpPr>
              <a:cxnSpLocks/>
            </p:cNvCxnSpPr>
            <p:nvPr/>
          </p:nvCxnSpPr>
          <p:spPr>
            <a:xfrm>
              <a:off x="4659465" y="2930975"/>
              <a:ext cx="1513123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4">
              <a:extLst>
                <a:ext uri="{FF2B5EF4-FFF2-40B4-BE49-F238E27FC236}">
                  <a16:creationId xmlns:a16="http://schemas.microsoft.com/office/drawing/2014/main" id="{2132D186-A60C-A22D-D4F9-3CBA896CF67D}"/>
                </a:ext>
              </a:extLst>
            </p:cNvPr>
            <p:cNvSpPr txBox="1"/>
            <p:nvPr/>
          </p:nvSpPr>
          <p:spPr>
            <a:xfrm>
              <a:off x="6172588" y="2784311"/>
              <a:ext cx="1643472" cy="738664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Dentro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de la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puedo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definir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funciones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B9B0D17-D226-9B6B-47DA-F34799B09F50}"/>
              </a:ext>
            </a:extLst>
          </p:cNvPr>
          <p:cNvGrpSpPr/>
          <p:nvPr/>
        </p:nvGrpSpPr>
        <p:grpSpPr>
          <a:xfrm>
            <a:off x="2247023" y="5147886"/>
            <a:ext cx="1113809" cy="1009377"/>
            <a:chOff x="2247023" y="5147886"/>
            <a:chExt cx="1113809" cy="1009377"/>
          </a:xfrm>
        </p:grpSpPr>
        <p:cxnSp>
          <p:nvCxnSpPr>
            <p:cNvPr id="22" name="Conector recto de flecha 21">
              <a:extLst>
                <a:ext uri="{FF2B5EF4-FFF2-40B4-BE49-F238E27FC236}">
                  <a16:creationId xmlns:a16="http://schemas.microsoft.com/office/drawing/2014/main" id="{8DAD837B-7B3A-2B8A-A21F-1F4489BD6B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03928" y="5147886"/>
              <a:ext cx="0" cy="47677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53C4FD0A-2CD1-F224-17BA-F4707AB4D53E}"/>
                </a:ext>
              </a:extLst>
            </p:cNvPr>
            <p:cNvSpPr txBox="1"/>
            <p:nvPr/>
          </p:nvSpPr>
          <p:spPr>
            <a:xfrm>
              <a:off x="2247023" y="5634043"/>
              <a:ext cx="1113809" cy="52322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llamado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a la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02522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F1E2C355-7560-0316-EBC9-8242DBFCAE82}"/>
              </a:ext>
            </a:extLst>
          </p:cNvPr>
          <p:cNvSpPr/>
          <p:nvPr/>
        </p:nvSpPr>
        <p:spPr>
          <a:xfrm>
            <a:off x="1800219" y="2316892"/>
            <a:ext cx="3624517" cy="2676347"/>
          </a:xfrm>
          <a:prstGeom prst="roundRect">
            <a:avLst>
              <a:gd name="adj" fmla="val 3535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12B3C843-FCA3-DE46-94D0-9D8D3E831AC7}"/>
              </a:ext>
            </a:extLst>
          </p:cNvPr>
          <p:cNvSpPr/>
          <p:nvPr/>
        </p:nvSpPr>
        <p:spPr>
          <a:xfrm>
            <a:off x="2433885" y="4045827"/>
            <a:ext cx="1048178" cy="214991"/>
          </a:xfrm>
          <a:prstGeom prst="roundRect">
            <a:avLst>
              <a:gd name="adj" fmla="val 36035"/>
            </a:avLst>
          </a:prstGeom>
          <a:solidFill>
            <a:schemeClr val="bg1"/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AF4299AE-A3C0-38D1-CC8E-8729DEF201A6}"/>
              </a:ext>
            </a:extLst>
          </p:cNvPr>
          <p:cNvSpPr/>
          <p:nvPr/>
        </p:nvSpPr>
        <p:spPr>
          <a:xfrm>
            <a:off x="2107154" y="2661917"/>
            <a:ext cx="2552311" cy="1223164"/>
          </a:xfrm>
          <a:prstGeom prst="roundRect">
            <a:avLst>
              <a:gd name="adj" fmla="val 9143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31CA647-CE43-4446-CAA6-C933C61A8C5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80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815751-C757-68F8-A6EC-A4CC4C85C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607EDF-9FE2-94AC-9050-1CE57F801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Preliminar</a:t>
            </a:r>
            <a:endParaRPr lang="en-US" dirty="0"/>
          </a:p>
        </p:txBody>
      </p:sp>
      <p:pic>
        <p:nvPicPr>
          <p:cNvPr id="8" name="Picture 15" descr="brainstorm (1).png">
            <a:extLst>
              <a:ext uri="{FF2B5EF4-FFF2-40B4-BE49-F238E27FC236}">
                <a16:creationId xmlns:a16="http://schemas.microsoft.com/office/drawing/2014/main" id="{DED9C460-2C8A-F8AC-9018-4E436249B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56" y="1410582"/>
            <a:ext cx="480116" cy="480116"/>
          </a:xfrm>
          <a:prstGeom prst="rect">
            <a:avLst/>
          </a:prstGeom>
        </p:spPr>
      </p:pic>
      <p:sp>
        <p:nvSpPr>
          <p:cNvPr id="9" name="Shape 158">
            <a:extLst>
              <a:ext uri="{FF2B5EF4-FFF2-40B4-BE49-F238E27FC236}">
                <a16:creationId xmlns:a16="http://schemas.microsoft.com/office/drawing/2014/main" id="{1475A98E-6F92-4FDF-82CF-465CC9F0B9CF}"/>
              </a:ext>
            </a:extLst>
          </p:cNvPr>
          <p:cNvSpPr txBox="1">
            <a:spLocks/>
          </p:cNvSpPr>
          <p:nvPr/>
        </p:nvSpPr>
        <p:spPr bwMode="auto">
          <a:xfrm>
            <a:off x="1685925" y="1253121"/>
            <a:ext cx="5947774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Font typeface="Wingdings" charset="2"/>
              <a:buNone/>
            </a:pPr>
            <a:r>
              <a:rPr lang="en-US" kern="0" dirty="0" err="1">
                <a:latin typeface="Calibri" charset="0"/>
                <a:cs typeface="Calibri"/>
              </a:rPr>
              <a:t>Agregemos</a:t>
            </a:r>
            <a:r>
              <a:rPr lang="en-US" kern="0" dirty="0">
                <a:latin typeface="Calibri" charset="0"/>
                <a:cs typeface="Calibri"/>
              </a:rPr>
              <a:t> un </a:t>
            </a:r>
            <a:r>
              <a:rPr lang="en-US" kern="0" dirty="0" err="1">
                <a:latin typeface="Calibri" charset="0"/>
                <a:cs typeface="Calibri"/>
              </a:rPr>
              <a:t>argumento</a:t>
            </a:r>
            <a:r>
              <a:rPr lang="en-US" kern="0" dirty="0">
                <a:latin typeface="Calibri" charset="0"/>
                <a:cs typeface="Calibri"/>
              </a:rPr>
              <a:t> a </a:t>
            </a:r>
            <a:r>
              <a:rPr lang="en-US" kern="0" dirty="0" err="1">
                <a:latin typeface="Calibri" charset="0"/>
                <a:cs typeface="Calibri"/>
              </a:rPr>
              <a:t>nuestra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función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genérica</a:t>
            </a:r>
            <a:r>
              <a:rPr lang="en-US" kern="0" dirty="0">
                <a:latin typeface="Calibri" charset="0"/>
                <a:cs typeface="Calibri"/>
              </a:rPr>
              <a:t> para que </a:t>
            </a:r>
            <a:r>
              <a:rPr lang="en-US" kern="0" dirty="0" err="1">
                <a:latin typeface="Calibri" charset="0"/>
                <a:cs typeface="Calibri"/>
              </a:rPr>
              <a:t>podamos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interactuar</a:t>
            </a:r>
            <a:r>
              <a:rPr lang="en-US" kern="0" dirty="0">
                <a:latin typeface="Calibri" charset="0"/>
                <a:cs typeface="Calibri"/>
              </a:rPr>
              <a:t> con </a:t>
            </a:r>
            <a:r>
              <a:rPr lang="en-US" kern="0" dirty="0" err="1">
                <a:latin typeface="Calibri" charset="0"/>
                <a:cs typeface="Calibri"/>
              </a:rPr>
              <a:t>nuestras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funciones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internas</a:t>
            </a:r>
            <a:endParaRPr lang="en-US" kern="0" dirty="0">
              <a:solidFill>
                <a:srgbClr val="0733FF"/>
              </a:solidFill>
              <a:latin typeface="Calibri" charset="0"/>
              <a:cs typeface="Calibri" charset="0"/>
            </a:endParaRPr>
          </a:p>
          <a:p>
            <a:pPr marL="0" indent="0">
              <a:buFont typeface="Wingdings 3" charset="0"/>
              <a:buNone/>
            </a:pPr>
            <a:endParaRPr lang="en-US" altLang="x-none" kern="0" dirty="0">
              <a:cs typeface="Calibri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5961197-03D9-F27A-C32F-8500ED68F1B6}"/>
              </a:ext>
            </a:extLst>
          </p:cNvPr>
          <p:cNvSpPr/>
          <p:nvPr/>
        </p:nvSpPr>
        <p:spPr>
          <a:xfrm>
            <a:off x="1754223" y="2289615"/>
            <a:ext cx="4288828" cy="3323987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args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mifuncion_A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*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</a:p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mifuncion_B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/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2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if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args</a:t>
            </a:r>
            <a:r>
              <a:rPr lang="es-CL" sz="1400" dirty="0">
                <a:latin typeface="Menlo" panose="020B0609030804020204" pitchFamily="49" charset="0"/>
              </a:rPr>
              <a:t> &gt; 4: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highlight>
                  <a:srgbClr val="00FFFF"/>
                </a:highlight>
                <a:latin typeface="Menlo" panose="020B0609030804020204" pitchFamily="49" charset="0"/>
              </a:rPr>
              <a:t>mifuncion_A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args</a:t>
            </a:r>
            <a:r>
              <a:rPr lang="es-CL" sz="1400" dirty="0">
                <a:latin typeface="Menlo" panose="020B0609030804020204" pitchFamily="49" charset="0"/>
              </a:rPr>
              <a:t>))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else</a:t>
            </a:r>
            <a:r>
              <a:rPr lang="es-CL" sz="1400" dirty="0">
                <a:latin typeface="Menlo" panose="020B0609030804020204" pitchFamily="49" charset="0"/>
              </a:rPr>
              <a:t>: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highlight>
                  <a:srgbClr val="00FFFF"/>
                </a:highlight>
                <a:latin typeface="Menlo" panose="020B0609030804020204" pitchFamily="49" charset="0"/>
              </a:rPr>
              <a:t>mifuncion_B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args</a:t>
            </a:r>
            <a:r>
              <a:rPr lang="es-CL" sz="1400" dirty="0">
                <a:latin typeface="Menlo" panose="020B0609030804020204" pitchFamily="49" charset="0"/>
              </a:rPr>
              <a:t>))</a:t>
            </a:r>
          </a:p>
          <a:p>
            <a:endParaRPr lang="es-CL" sz="1400" dirty="0">
              <a:solidFill>
                <a:srgbClr val="0733FF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0733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6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latin typeface="Menlo" panose="020B0609030804020204" pitchFamily="49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B126CE41-897D-E673-1B10-722DA8539B66}"/>
              </a:ext>
            </a:extLst>
          </p:cNvPr>
          <p:cNvGrpSpPr/>
          <p:nvPr/>
        </p:nvGrpSpPr>
        <p:grpSpPr>
          <a:xfrm>
            <a:off x="3482062" y="3916777"/>
            <a:ext cx="4322847" cy="954107"/>
            <a:chOff x="3493213" y="3905626"/>
            <a:chExt cx="4322847" cy="954107"/>
          </a:xfrm>
        </p:grpSpPr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62327A95-9744-857F-B544-FF90373E4834}"/>
                </a:ext>
              </a:extLst>
            </p:cNvPr>
            <p:cNvCxnSpPr>
              <a:cxnSpLocks/>
            </p:cNvCxnSpPr>
            <p:nvPr/>
          </p:nvCxnSpPr>
          <p:spPr>
            <a:xfrm>
              <a:off x="3493213" y="4143324"/>
              <a:ext cx="267937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4">
              <a:extLst>
                <a:ext uri="{FF2B5EF4-FFF2-40B4-BE49-F238E27FC236}">
                  <a16:creationId xmlns:a16="http://schemas.microsoft.com/office/drawing/2014/main" id="{2132D186-A60C-A22D-D4F9-3CBA896CF67D}"/>
                </a:ext>
              </a:extLst>
            </p:cNvPr>
            <p:cNvSpPr txBox="1"/>
            <p:nvPr/>
          </p:nvSpPr>
          <p:spPr>
            <a:xfrm>
              <a:off x="6172588" y="3905626"/>
              <a:ext cx="1643472" cy="954107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Puedo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cambiar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el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curso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de la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según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el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argumento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indicado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F1F6A6A7-5FF2-25D1-A53E-1D44858057C4}"/>
              </a:ext>
            </a:extLst>
          </p:cNvPr>
          <p:cNvGrpSpPr/>
          <p:nvPr/>
        </p:nvGrpSpPr>
        <p:grpSpPr>
          <a:xfrm>
            <a:off x="2216200" y="5372006"/>
            <a:ext cx="1113809" cy="1009377"/>
            <a:chOff x="2216200" y="5372006"/>
            <a:chExt cx="1113809" cy="1009377"/>
          </a:xfrm>
        </p:grpSpPr>
        <p:cxnSp>
          <p:nvCxnSpPr>
            <p:cNvPr id="22" name="Conector recto de flecha 21">
              <a:extLst>
                <a:ext uri="{FF2B5EF4-FFF2-40B4-BE49-F238E27FC236}">
                  <a16:creationId xmlns:a16="http://schemas.microsoft.com/office/drawing/2014/main" id="{8DAD837B-7B3A-2B8A-A21F-1F4489BD6B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73105" y="5372006"/>
              <a:ext cx="0" cy="47677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53C4FD0A-2CD1-F224-17BA-F4707AB4D53E}"/>
                </a:ext>
              </a:extLst>
            </p:cNvPr>
            <p:cNvSpPr txBox="1"/>
            <p:nvPr/>
          </p:nvSpPr>
          <p:spPr>
            <a:xfrm>
              <a:off x="2216200" y="5858163"/>
              <a:ext cx="1113809" cy="52322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llamado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a la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4388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A132C532-F922-76E8-AA40-94216658F23A}"/>
              </a:ext>
            </a:extLst>
          </p:cNvPr>
          <p:cNvSpPr/>
          <p:nvPr/>
        </p:nvSpPr>
        <p:spPr>
          <a:xfrm>
            <a:off x="2422734" y="4056978"/>
            <a:ext cx="1048178" cy="214991"/>
          </a:xfrm>
          <a:prstGeom prst="roundRect">
            <a:avLst>
              <a:gd name="adj" fmla="val 36035"/>
            </a:avLst>
          </a:prstGeom>
          <a:solidFill>
            <a:schemeClr val="accent5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F1E2C355-7560-0316-EBC9-8242DBFCAE82}"/>
              </a:ext>
            </a:extLst>
          </p:cNvPr>
          <p:cNvSpPr/>
          <p:nvPr/>
        </p:nvSpPr>
        <p:spPr>
          <a:xfrm>
            <a:off x="1800219" y="5039145"/>
            <a:ext cx="3624517" cy="625362"/>
          </a:xfrm>
          <a:prstGeom prst="roundRect">
            <a:avLst>
              <a:gd name="adj" fmla="val 3535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31CA647-CE43-4446-CAA6-C933C61A8C5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81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815751-C757-68F8-A6EC-A4CC4C85C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607EDF-9FE2-94AC-9050-1CE57F801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Preliminar</a:t>
            </a:r>
            <a:endParaRPr lang="en-US" dirty="0"/>
          </a:p>
        </p:txBody>
      </p:sp>
      <p:pic>
        <p:nvPicPr>
          <p:cNvPr id="8" name="Picture 15" descr="brainstorm (1).png">
            <a:extLst>
              <a:ext uri="{FF2B5EF4-FFF2-40B4-BE49-F238E27FC236}">
                <a16:creationId xmlns:a16="http://schemas.microsoft.com/office/drawing/2014/main" id="{DED9C460-2C8A-F8AC-9018-4E436249B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56" y="1410582"/>
            <a:ext cx="480116" cy="480116"/>
          </a:xfrm>
          <a:prstGeom prst="rect">
            <a:avLst/>
          </a:prstGeom>
        </p:spPr>
      </p:pic>
      <p:sp>
        <p:nvSpPr>
          <p:cNvPr id="9" name="Shape 158">
            <a:extLst>
              <a:ext uri="{FF2B5EF4-FFF2-40B4-BE49-F238E27FC236}">
                <a16:creationId xmlns:a16="http://schemas.microsoft.com/office/drawing/2014/main" id="{1475A98E-6F92-4FDF-82CF-465CC9F0B9CF}"/>
              </a:ext>
            </a:extLst>
          </p:cNvPr>
          <p:cNvSpPr txBox="1">
            <a:spLocks/>
          </p:cNvSpPr>
          <p:nvPr/>
        </p:nvSpPr>
        <p:spPr bwMode="auto">
          <a:xfrm>
            <a:off x="1685925" y="1253121"/>
            <a:ext cx="5947774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Font typeface="Wingdings" charset="2"/>
              <a:buNone/>
            </a:pPr>
            <a:r>
              <a:rPr lang="en-US" kern="0" dirty="0" err="1">
                <a:latin typeface="Calibri" charset="0"/>
                <a:cs typeface="Calibri"/>
              </a:rPr>
              <a:t>Agregemos</a:t>
            </a:r>
            <a:r>
              <a:rPr lang="en-US" kern="0" dirty="0">
                <a:latin typeface="Calibri" charset="0"/>
                <a:cs typeface="Calibri"/>
              </a:rPr>
              <a:t> un </a:t>
            </a:r>
            <a:r>
              <a:rPr lang="en-US" kern="0" dirty="0" err="1">
                <a:latin typeface="Calibri" charset="0"/>
                <a:cs typeface="Calibri"/>
              </a:rPr>
              <a:t>argumento</a:t>
            </a:r>
            <a:r>
              <a:rPr lang="en-US" kern="0" dirty="0">
                <a:latin typeface="Calibri" charset="0"/>
                <a:cs typeface="Calibri"/>
              </a:rPr>
              <a:t> a </a:t>
            </a:r>
            <a:r>
              <a:rPr lang="en-US" kern="0" dirty="0" err="1">
                <a:latin typeface="Calibri" charset="0"/>
                <a:cs typeface="Calibri"/>
              </a:rPr>
              <a:t>nuestra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función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genérica</a:t>
            </a:r>
            <a:r>
              <a:rPr lang="en-US" kern="0" dirty="0">
                <a:latin typeface="Calibri" charset="0"/>
                <a:cs typeface="Calibri"/>
              </a:rPr>
              <a:t> para que </a:t>
            </a:r>
            <a:r>
              <a:rPr lang="en-US" kern="0" dirty="0" err="1">
                <a:latin typeface="Calibri" charset="0"/>
                <a:cs typeface="Calibri"/>
              </a:rPr>
              <a:t>podamos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interactuar</a:t>
            </a:r>
            <a:r>
              <a:rPr lang="en-US" kern="0" dirty="0">
                <a:latin typeface="Calibri" charset="0"/>
                <a:cs typeface="Calibri"/>
              </a:rPr>
              <a:t> con </a:t>
            </a:r>
            <a:r>
              <a:rPr lang="en-US" kern="0" dirty="0" err="1">
                <a:latin typeface="Calibri" charset="0"/>
                <a:cs typeface="Calibri"/>
              </a:rPr>
              <a:t>nuestras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funciones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internas</a:t>
            </a:r>
            <a:endParaRPr lang="en-US" kern="0" dirty="0">
              <a:solidFill>
                <a:srgbClr val="0733FF"/>
              </a:solidFill>
              <a:latin typeface="Calibri" charset="0"/>
              <a:cs typeface="Calibri" charset="0"/>
            </a:endParaRPr>
          </a:p>
          <a:p>
            <a:pPr marL="0" indent="0">
              <a:buFont typeface="Wingdings 3" charset="0"/>
              <a:buNone/>
            </a:pPr>
            <a:endParaRPr lang="en-US" altLang="x-none" kern="0" dirty="0">
              <a:cs typeface="Calibri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5961197-03D9-F27A-C32F-8500ED68F1B6}"/>
              </a:ext>
            </a:extLst>
          </p:cNvPr>
          <p:cNvSpPr/>
          <p:nvPr/>
        </p:nvSpPr>
        <p:spPr>
          <a:xfrm>
            <a:off x="1754223" y="2289615"/>
            <a:ext cx="4288828" cy="353943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args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mifuncion_A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*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</a:p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mifuncion_B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/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2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if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 err="1">
                <a:latin typeface="Menlo" panose="020B0609030804020204" pitchFamily="49" charset="0"/>
              </a:rPr>
              <a:t>args</a:t>
            </a:r>
            <a:r>
              <a:rPr lang="es-CL" sz="1400" dirty="0">
                <a:latin typeface="Menlo" panose="020B0609030804020204" pitchFamily="49" charset="0"/>
              </a:rPr>
              <a:t> &gt; 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4</a:t>
            </a:r>
            <a:r>
              <a:rPr lang="es-CL" sz="1400" dirty="0">
                <a:latin typeface="Menlo" panose="020B0609030804020204" pitchFamily="49" charset="0"/>
              </a:rPr>
              <a:t>: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highlight>
                  <a:srgbClr val="FFFF00"/>
                </a:highlight>
                <a:latin typeface="Menlo" panose="020B0609030804020204" pitchFamily="49" charset="0"/>
              </a:rPr>
              <a:t>mifuncion_A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else</a:t>
            </a:r>
            <a:r>
              <a:rPr lang="es-CL" sz="1400" dirty="0">
                <a:latin typeface="Menlo" panose="020B0609030804020204" pitchFamily="49" charset="0"/>
              </a:rPr>
              <a:t>: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highlight>
                  <a:srgbClr val="FFFF00"/>
                </a:highlight>
                <a:latin typeface="Menlo" panose="020B0609030804020204" pitchFamily="49" charset="0"/>
              </a:rPr>
              <a:t>mifuncion_B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solidFill>
                <a:srgbClr val="0733FF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f1 =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6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latin typeface="Menlo" panose="020B0609030804020204" pitchFamily="49" charset="0"/>
              </a:rPr>
              <a:t>f2 =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3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latin typeface="Menlo" panose="020B0609030804020204" pitchFamily="49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A9C1002-B43A-6145-B632-4E0084A7147D}"/>
              </a:ext>
            </a:extLst>
          </p:cNvPr>
          <p:cNvGrpSpPr/>
          <p:nvPr/>
        </p:nvGrpSpPr>
        <p:grpSpPr>
          <a:xfrm>
            <a:off x="5424736" y="5090216"/>
            <a:ext cx="2769526" cy="523220"/>
            <a:chOff x="5424736" y="5090216"/>
            <a:chExt cx="2769526" cy="523220"/>
          </a:xfrm>
        </p:grpSpPr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62327A95-9744-857F-B544-FF90373E4834}"/>
                </a:ext>
              </a:extLst>
            </p:cNvPr>
            <p:cNvCxnSpPr>
              <a:cxnSpLocks/>
              <a:stCxn id="21" idx="3"/>
              <a:endCxn id="12" idx="1"/>
            </p:cNvCxnSpPr>
            <p:nvPr/>
          </p:nvCxnSpPr>
          <p:spPr>
            <a:xfrm>
              <a:off x="5424736" y="5351826"/>
              <a:ext cx="74785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4">
              <a:extLst>
                <a:ext uri="{FF2B5EF4-FFF2-40B4-BE49-F238E27FC236}">
                  <a16:creationId xmlns:a16="http://schemas.microsoft.com/office/drawing/2014/main" id="{2132D186-A60C-A22D-D4F9-3CBA896CF67D}"/>
                </a:ext>
              </a:extLst>
            </p:cNvPr>
            <p:cNvSpPr txBox="1"/>
            <p:nvPr/>
          </p:nvSpPr>
          <p:spPr>
            <a:xfrm>
              <a:off x="6172588" y="5090216"/>
              <a:ext cx="2021674" cy="52322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Es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posible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asignar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a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una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variable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una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64FCB5CA-37C4-39D5-38EA-4CC4ACE8AD93}"/>
              </a:ext>
            </a:extLst>
          </p:cNvPr>
          <p:cNvGrpSpPr/>
          <p:nvPr/>
        </p:nvGrpSpPr>
        <p:grpSpPr>
          <a:xfrm>
            <a:off x="4572000" y="4169303"/>
            <a:ext cx="3622261" cy="523220"/>
            <a:chOff x="4572000" y="4169303"/>
            <a:chExt cx="3622261" cy="523220"/>
          </a:xfrm>
        </p:grpSpPr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BF7D8C3D-70B4-593B-B668-28B6C31AE232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4375602"/>
              <a:ext cx="1600587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id="{5D4B8238-809E-0060-89DC-6E1F8F689556}"/>
                </a:ext>
              </a:extLst>
            </p:cNvPr>
            <p:cNvSpPr txBox="1"/>
            <p:nvPr/>
          </p:nvSpPr>
          <p:spPr>
            <a:xfrm>
              <a:off x="6172587" y="4169303"/>
              <a:ext cx="2021674" cy="52322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Observe que no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tiene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argumentos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3" name="Picture 17" descr="danger.png">
            <a:extLst>
              <a:ext uri="{FF2B5EF4-FFF2-40B4-BE49-F238E27FC236}">
                <a16:creationId xmlns:a16="http://schemas.microsoft.com/office/drawing/2014/main" id="{486C4628-4281-32D3-51F3-3A7482375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993" y="5067253"/>
            <a:ext cx="438461" cy="43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089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032EFA42-9709-D668-6083-F0ABD1F91829}"/>
              </a:ext>
            </a:extLst>
          </p:cNvPr>
          <p:cNvSpPr/>
          <p:nvPr/>
        </p:nvSpPr>
        <p:spPr>
          <a:xfrm>
            <a:off x="2422734" y="4056978"/>
            <a:ext cx="1048178" cy="214991"/>
          </a:xfrm>
          <a:prstGeom prst="roundRect">
            <a:avLst>
              <a:gd name="adj" fmla="val 36035"/>
            </a:avLst>
          </a:prstGeom>
          <a:solidFill>
            <a:schemeClr val="accent5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B7833FA0-79B9-838E-2B5B-09E76BEDD59A}"/>
              </a:ext>
            </a:extLst>
          </p:cNvPr>
          <p:cNvSpPr/>
          <p:nvPr/>
        </p:nvSpPr>
        <p:spPr>
          <a:xfrm>
            <a:off x="1800219" y="5039145"/>
            <a:ext cx="3624517" cy="625362"/>
          </a:xfrm>
          <a:prstGeom prst="roundRect">
            <a:avLst>
              <a:gd name="adj" fmla="val 3535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31CA647-CE43-4446-CAA6-C933C61A8C5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82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815751-C757-68F8-A6EC-A4CC4C85C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607EDF-9FE2-94AC-9050-1CE57F801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Preliminar</a:t>
            </a:r>
            <a:endParaRPr lang="en-US" dirty="0"/>
          </a:p>
        </p:txBody>
      </p:sp>
      <p:pic>
        <p:nvPicPr>
          <p:cNvPr id="8" name="Picture 15" descr="brainstorm (1).png">
            <a:extLst>
              <a:ext uri="{FF2B5EF4-FFF2-40B4-BE49-F238E27FC236}">
                <a16:creationId xmlns:a16="http://schemas.microsoft.com/office/drawing/2014/main" id="{DED9C460-2C8A-F8AC-9018-4E436249B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56" y="1410582"/>
            <a:ext cx="480116" cy="480116"/>
          </a:xfrm>
          <a:prstGeom prst="rect">
            <a:avLst/>
          </a:prstGeom>
        </p:spPr>
      </p:pic>
      <p:sp>
        <p:nvSpPr>
          <p:cNvPr id="9" name="Shape 158">
            <a:extLst>
              <a:ext uri="{FF2B5EF4-FFF2-40B4-BE49-F238E27FC236}">
                <a16:creationId xmlns:a16="http://schemas.microsoft.com/office/drawing/2014/main" id="{1475A98E-6F92-4FDF-82CF-465CC9F0B9CF}"/>
              </a:ext>
            </a:extLst>
          </p:cNvPr>
          <p:cNvSpPr txBox="1">
            <a:spLocks/>
          </p:cNvSpPr>
          <p:nvPr/>
        </p:nvSpPr>
        <p:spPr bwMode="auto">
          <a:xfrm>
            <a:off x="1685925" y="1253121"/>
            <a:ext cx="5947774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Font typeface="Wingdings" charset="2"/>
              <a:buNone/>
            </a:pPr>
            <a:r>
              <a:rPr lang="en-US" kern="0" dirty="0">
                <a:latin typeface="Calibri" charset="0"/>
                <a:cs typeface="Calibri"/>
              </a:rPr>
              <a:t>Como </a:t>
            </a:r>
            <a:r>
              <a:rPr lang="en-US" kern="0" dirty="0" err="1">
                <a:latin typeface="Calibri" charset="0"/>
                <a:cs typeface="Calibri"/>
              </a:rPr>
              <a:t>podemos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ver</a:t>
            </a:r>
            <a:r>
              <a:rPr lang="en-US" kern="0" dirty="0">
                <a:latin typeface="Calibri" charset="0"/>
                <a:cs typeface="Calibri"/>
              </a:rPr>
              <a:t>, </a:t>
            </a:r>
            <a:r>
              <a:rPr lang="en-US" kern="0" dirty="0" err="1">
                <a:latin typeface="Calibri" charset="0"/>
                <a:cs typeface="Calibri"/>
              </a:rPr>
              <a:t>tenemos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acceso</a:t>
            </a:r>
            <a:r>
              <a:rPr lang="en-US" kern="0" dirty="0">
                <a:latin typeface="Calibri" charset="0"/>
                <a:cs typeface="Calibri"/>
              </a:rPr>
              <a:t> a las </a:t>
            </a:r>
            <a:r>
              <a:rPr lang="en-US" kern="0" dirty="0" err="1">
                <a:latin typeface="Calibri" charset="0"/>
                <a:cs typeface="Calibri"/>
              </a:rPr>
              <a:t>funciones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internas</a:t>
            </a:r>
            <a:r>
              <a:rPr lang="en-US" kern="0" dirty="0">
                <a:latin typeface="Calibri" charset="0"/>
                <a:cs typeface="Calibri"/>
              </a:rPr>
              <a:t> de </a:t>
            </a:r>
            <a:r>
              <a:rPr lang="en-US" kern="0" dirty="0" err="1">
                <a:latin typeface="Calibri" charset="0"/>
                <a:cs typeface="Calibri"/>
              </a:rPr>
              <a:t>nuestra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función</a:t>
            </a:r>
            <a:r>
              <a:rPr lang="en-US" kern="0" dirty="0">
                <a:latin typeface="Calibri" charset="0"/>
                <a:cs typeface="Calibri"/>
              </a:rPr>
              <a:t> a </a:t>
            </a:r>
            <a:r>
              <a:rPr lang="en-US" kern="0" dirty="0" err="1">
                <a:latin typeface="Calibri" charset="0"/>
                <a:cs typeface="Calibri"/>
              </a:rPr>
              <a:t>través</a:t>
            </a:r>
            <a:r>
              <a:rPr lang="en-US" kern="0" dirty="0">
                <a:latin typeface="Calibri" charset="0"/>
                <a:cs typeface="Calibri"/>
              </a:rPr>
              <a:t> de variables</a:t>
            </a:r>
            <a:endParaRPr lang="en-US" kern="0" dirty="0">
              <a:solidFill>
                <a:srgbClr val="0733FF"/>
              </a:solidFill>
              <a:latin typeface="Calibri" charset="0"/>
              <a:cs typeface="Calibri" charset="0"/>
            </a:endParaRPr>
          </a:p>
          <a:p>
            <a:pPr marL="0" indent="0">
              <a:buFont typeface="Wingdings 3" charset="0"/>
              <a:buNone/>
            </a:pPr>
            <a:endParaRPr lang="en-US" altLang="x-none" kern="0" dirty="0">
              <a:cs typeface="Calibri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5961197-03D9-F27A-C32F-8500ED68F1B6}"/>
              </a:ext>
            </a:extLst>
          </p:cNvPr>
          <p:cNvSpPr/>
          <p:nvPr/>
        </p:nvSpPr>
        <p:spPr>
          <a:xfrm>
            <a:off x="1754223" y="2289615"/>
            <a:ext cx="4288828" cy="418576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args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mifuncion_A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*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</a:p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mifuncion_B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/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2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if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 err="1">
                <a:latin typeface="Menlo" panose="020B0609030804020204" pitchFamily="49" charset="0"/>
              </a:rPr>
              <a:t>args</a:t>
            </a:r>
            <a:r>
              <a:rPr lang="es-CL" sz="1400" dirty="0">
                <a:latin typeface="Menlo" panose="020B0609030804020204" pitchFamily="49" charset="0"/>
              </a:rPr>
              <a:t> &gt; 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4</a:t>
            </a:r>
            <a:r>
              <a:rPr lang="es-CL" sz="1400" dirty="0">
                <a:latin typeface="Menlo" panose="020B0609030804020204" pitchFamily="49" charset="0"/>
              </a:rPr>
              <a:t>: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highlight>
                  <a:srgbClr val="FFFF00"/>
                </a:highlight>
                <a:latin typeface="Menlo" panose="020B0609030804020204" pitchFamily="49" charset="0"/>
              </a:rPr>
              <a:t>mifuncion_A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else</a:t>
            </a:r>
            <a:r>
              <a:rPr lang="es-CL" sz="1400" dirty="0">
                <a:latin typeface="Menlo" panose="020B0609030804020204" pitchFamily="49" charset="0"/>
              </a:rPr>
              <a:t>: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highlight>
                  <a:srgbClr val="FFFF00"/>
                </a:highlight>
                <a:latin typeface="Menlo" panose="020B0609030804020204" pitchFamily="49" charset="0"/>
              </a:rPr>
              <a:t>mifuncion_B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solidFill>
                <a:srgbClr val="0733FF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f1 =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6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latin typeface="Menlo" panose="020B0609030804020204" pitchFamily="49" charset="0"/>
              </a:rPr>
              <a:t>f2 =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3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s-CL" sz="1400" b="0" dirty="0" err="1">
                <a:solidFill>
                  <a:srgbClr val="795E26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</a:t>
            </a:r>
            <a:r>
              <a:rPr lang="es-CL" sz="1400" b="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(f1)</a:t>
            </a:r>
          </a:p>
          <a:p>
            <a:r>
              <a:rPr lang="es-CL" sz="1400" b="0" dirty="0" err="1">
                <a:solidFill>
                  <a:srgbClr val="795E26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</a:t>
            </a:r>
            <a:r>
              <a:rPr lang="es-CL" sz="1400" b="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(f2)</a:t>
            </a:r>
          </a:p>
          <a:p>
            <a:endParaRPr lang="es-CL" sz="1400" dirty="0">
              <a:latin typeface="Menlo" panose="020B0609030804020204" pitchFamily="49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96EE2BA2-5087-6956-E841-41F5CED6CED7}"/>
              </a:ext>
            </a:extLst>
          </p:cNvPr>
          <p:cNvGrpSpPr/>
          <p:nvPr/>
        </p:nvGrpSpPr>
        <p:grpSpPr>
          <a:xfrm>
            <a:off x="2833290" y="5759673"/>
            <a:ext cx="6143231" cy="161583"/>
            <a:chOff x="2833290" y="5759673"/>
            <a:chExt cx="6143231" cy="161583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3DBD05C0-8CA9-D2B0-C743-89B62C0A1860}"/>
                </a:ext>
              </a:extLst>
            </p:cNvPr>
            <p:cNvSpPr txBox="1"/>
            <p:nvPr/>
          </p:nvSpPr>
          <p:spPr>
            <a:xfrm>
              <a:off x="3237594" y="5759673"/>
              <a:ext cx="5738927" cy="1615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tIns="0" bIns="0">
              <a:spAutoFit/>
            </a:bodyPr>
            <a:lstStyle/>
            <a:p>
              <a:r>
                <a:rPr lang="es-CL" sz="105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&lt;</a:t>
              </a:r>
              <a:r>
                <a:rPr lang="es-CL" sz="1050" dirty="0" err="1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function</a:t>
              </a:r>
              <a:r>
                <a:rPr lang="es-CL" sz="105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 </a:t>
              </a:r>
              <a:r>
                <a:rPr lang="es-CL" sz="1050" dirty="0" err="1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funcion_generica</a:t>
              </a:r>
              <a:r>
                <a:rPr lang="es-CL" sz="105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.&lt;</a:t>
              </a:r>
              <a:r>
                <a:rPr lang="es-CL" sz="1050" dirty="0" err="1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locals</a:t>
              </a:r>
              <a:r>
                <a:rPr lang="es-CL" sz="105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&gt;.</a:t>
              </a:r>
              <a:r>
                <a:rPr lang="es-CL" sz="1050" dirty="0" err="1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mifuncion_A</a:t>
              </a:r>
              <a:r>
                <a:rPr lang="es-CL" sz="105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 at 0x7f6341059d40&gt;</a:t>
              </a:r>
              <a:endParaRPr lang="en-US" sz="105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endParaRPr>
            </a:p>
          </p:txBody>
        </p:sp>
        <p:cxnSp>
          <p:nvCxnSpPr>
            <p:cNvPr id="14" name="Conector recto de flecha 13">
              <a:extLst>
                <a:ext uri="{FF2B5EF4-FFF2-40B4-BE49-F238E27FC236}">
                  <a16:creationId xmlns:a16="http://schemas.microsoft.com/office/drawing/2014/main" id="{9620DABC-241A-C6CA-5EF3-06033DB5ADC0}"/>
                </a:ext>
              </a:extLst>
            </p:cNvPr>
            <p:cNvCxnSpPr>
              <a:cxnSpLocks/>
            </p:cNvCxnSpPr>
            <p:nvPr/>
          </p:nvCxnSpPr>
          <p:spPr>
            <a:xfrm>
              <a:off x="2833290" y="5850076"/>
              <a:ext cx="42407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6AEFCF8-E921-9A6E-7A53-669542D328ED}"/>
              </a:ext>
            </a:extLst>
          </p:cNvPr>
          <p:cNvGrpSpPr/>
          <p:nvPr/>
        </p:nvGrpSpPr>
        <p:grpSpPr>
          <a:xfrm>
            <a:off x="2833290" y="6011659"/>
            <a:ext cx="6143230" cy="161583"/>
            <a:chOff x="2833290" y="6011659"/>
            <a:chExt cx="6143230" cy="161583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2D36ECC-80BD-F779-22BE-26EE0AA1EFB9}"/>
                </a:ext>
              </a:extLst>
            </p:cNvPr>
            <p:cNvSpPr txBox="1"/>
            <p:nvPr/>
          </p:nvSpPr>
          <p:spPr>
            <a:xfrm>
              <a:off x="3237593" y="6011659"/>
              <a:ext cx="5738927" cy="1615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tIns="0" bIns="0">
              <a:spAutoFit/>
            </a:bodyPr>
            <a:lstStyle/>
            <a:p>
              <a:r>
                <a:rPr lang="en-US" sz="1050" dirty="0">
                  <a:solidFill>
                    <a:prstClr val="black"/>
                  </a:solidFill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&lt;function </a:t>
              </a:r>
              <a:r>
                <a:rPr lang="en-US" sz="1050" dirty="0" err="1">
                  <a:solidFill>
                    <a:prstClr val="black"/>
                  </a:solidFill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funcion_generica</a:t>
              </a:r>
              <a:r>
                <a:rPr lang="en-US" sz="1050" dirty="0">
                  <a:solidFill>
                    <a:prstClr val="black"/>
                  </a:solidFill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.&lt;locals&gt;.</a:t>
              </a:r>
              <a:r>
                <a:rPr lang="en-US" sz="1050" dirty="0" err="1">
                  <a:solidFill>
                    <a:prstClr val="black"/>
                  </a:solidFill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mifuncion_B</a:t>
              </a:r>
              <a:r>
                <a:rPr lang="en-US" sz="1050" dirty="0">
                  <a:solidFill>
                    <a:prstClr val="black"/>
                  </a:solidFill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 at 0x7f6341059e60&gt;</a:t>
              </a:r>
              <a:endParaRPr lang="en-US" sz="105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endParaRPr>
            </a:p>
          </p:txBody>
        </p: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F616D804-DD62-1906-3FD7-E4018CF7B69A}"/>
                </a:ext>
              </a:extLst>
            </p:cNvPr>
            <p:cNvCxnSpPr>
              <a:cxnSpLocks/>
            </p:cNvCxnSpPr>
            <p:nvPr/>
          </p:nvCxnSpPr>
          <p:spPr>
            <a:xfrm>
              <a:off x="2833290" y="6065929"/>
              <a:ext cx="42407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496BC04F-E8BF-72A3-A251-01459DAA3372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5424736" y="5244104"/>
            <a:ext cx="747852" cy="0"/>
          </a:xfrm>
          <a:prstGeom prst="straightConnector1">
            <a:avLst/>
          </a:prstGeom>
          <a:ln>
            <a:solidFill>
              <a:srgbClr val="FF0000"/>
            </a:solidFill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14">
            <a:extLst>
              <a:ext uri="{FF2B5EF4-FFF2-40B4-BE49-F238E27FC236}">
                <a16:creationId xmlns:a16="http://schemas.microsoft.com/office/drawing/2014/main" id="{54E204AA-2CF5-FF06-B91D-216579EEF9D0}"/>
              </a:ext>
            </a:extLst>
          </p:cNvPr>
          <p:cNvSpPr txBox="1"/>
          <p:nvPr/>
        </p:nvSpPr>
        <p:spPr>
          <a:xfrm>
            <a:off x="6172588" y="4982494"/>
            <a:ext cx="1643472" cy="52322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s-ES"/>
            </a:defPPr>
            <a:lvl1pPr eaLnBrk="1" hangingPunct="1">
              <a:defRPr sz="1400">
                <a:latin typeface="Myriad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estas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dos variables son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funciones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7" descr="danger.png">
            <a:extLst>
              <a:ext uri="{FF2B5EF4-FFF2-40B4-BE49-F238E27FC236}">
                <a16:creationId xmlns:a16="http://schemas.microsoft.com/office/drawing/2014/main" id="{4DD75364-D2C1-B711-C716-5D0E4B87A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993" y="5067253"/>
            <a:ext cx="438461" cy="43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4142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57E0AEC8-7829-101A-70A0-DF59A105F28C}"/>
              </a:ext>
            </a:extLst>
          </p:cNvPr>
          <p:cNvSpPr/>
          <p:nvPr/>
        </p:nvSpPr>
        <p:spPr>
          <a:xfrm>
            <a:off x="2422734" y="4056978"/>
            <a:ext cx="1048178" cy="214991"/>
          </a:xfrm>
          <a:prstGeom prst="roundRect">
            <a:avLst>
              <a:gd name="adj" fmla="val 36035"/>
            </a:avLst>
          </a:prstGeom>
          <a:solidFill>
            <a:schemeClr val="accent5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F85CFBA6-E043-AC82-1558-F9A368511A4A}"/>
              </a:ext>
            </a:extLst>
          </p:cNvPr>
          <p:cNvSpPr/>
          <p:nvPr/>
        </p:nvSpPr>
        <p:spPr>
          <a:xfrm>
            <a:off x="1800219" y="5039145"/>
            <a:ext cx="3624517" cy="625362"/>
          </a:xfrm>
          <a:prstGeom prst="roundRect">
            <a:avLst>
              <a:gd name="adj" fmla="val 3535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31CA647-CE43-4446-CAA6-C933C61A8C5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83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815751-C757-68F8-A6EC-A4CC4C85C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607EDF-9FE2-94AC-9050-1CE57F801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Preliminar</a:t>
            </a:r>
            <a:endParaRPr lang="en-US" dirty="0"/>
          </a:p>
        </p:txBody>
      </p:sp>
      <p:pic>
        <p:nvPicPr>
          <p:cNvPr id="8" name="Picture 15" descr="brainstorm (1).png">
            <a:extLst>
              <a:ext uri="{FF2B5EF4-FFF2-40B4-BE49-F238E27FC236}">
                <a16:creationId xmlns:a16="http://schemas.microsoft.com/office/drawing/2014/main" id="{DED9C460-2C8A-F8AC-9018-4E436249B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56" y="1410582"/>
            <a:ext cx="480116" cy="480116"/>
          </a:xfrm>
          <a:prstGeom prst="rect">
            <a:avLst/>
          </a:prstGeom>
        </p:spPr>
      </p:pic>
      <p:sp>
        <p:nvSpPr>
          <p:cNvPr id="9" name="Shape 158">
            <a:extLst>
              <a:ext uri="{FF2B5EF4-FFF2-40B4-BE49-F238E27FC236}">
                <a16:creationId xmlns:a16="http://schemas.microsoft.com/office/drawing/2014/main" id="{1475A98E-6F92-4FDF-82CF-465CC9F0B9CF}"/>
              </a:ext>
            </a:extLst>
          </p:cNvPr>
          <p:cNvSpPr txBox="1">
            <a:spLocks/>
          </p:cNvSpPr>
          <p:nvPr/>
        </p:nvSpPr>
        <p:spPr bwMode="auto">
          <a:xfrm>
            <a:off x="1685925" y="1253121"/>
            <a:ext cx="5947774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Font typeface="Wingdings" charset="2"/>
              <a:buNone/>
            </a:pPr>
            <a:r>
              <a:rPr lang="en-US" kern="0" dirty="0">
                <a:latin typeface="Calibri" charset="0"/>
                <a:cs typeface="Calibri"/>
              </a:rPr>
              <a:t>Como </a:t>
            </a:r>
            <a:r>
              <a:rPr lang="en-US" kern="0" dirty="0" err="1">
                <a:latin typeface="Calibri" charset="0"/>
                <a:cs typeface="Calibri"/>
              </a:rPr>
              <a:t>podemos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ver</a:t>
            </a:r>
            <a:r>
              <a:rPr lang="en-US" kern="0" dirty="0">
                <a:latin typeface="Calibri" charset="0"/>
                <a:cs typeface="Calibri"/>
              </a:rPr>
              <a:t>, </a:t>
            </a:r>
            <a:r>
              <a:rPr lang="en-US" kern="0" dirty="0" err="1">
                <a:latin typeface="Calibri" charset="0"/>
                <a:cs typeface="Calibri"/>
              </a:rPr>
              <a:t>tenemos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acceso</a:t>
            </a:r>
            <a:r>
              <a:rPr lang="en-US" kern="0" dirty="0">
                <a:latin typeface="Calibri" charset="0"/>
                <a:cs typeface="Calibri"/>
              </a:rPr>
              <a:t> a las </a:t>
            </a:r>
            <a:r>
              <a:rPr lang="en-US" kern="0" dirty="0" err="1">
                <a:latin typeface="Calibri" charset="0"/>
                <a:cs typeface="Calibri"/>
              </a:rPr>
              <a:t>funciones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internas</a:t>
            </a:r>
            <a:r>
              <a:rPr lang="en-US" kern="0" dirty="0">
                <a:latin typeface="Calibri" charset="0"/>
                <a:cs typeface="Calibri"/>
              </a:rPr>
              <a:t> de </a:t>
            </a:r>
            <a:r>
              <a:rPr lang="en-US" kern="0" dirty="0" err="1">
                <a:latin typeface="Calibri" charset="0"/>
                <a:cs typeface="Calibri"/>
              </a:rPr>
              <a:t>nuestra</a:t>
            </a:r>
            <a:r>
              <a:rPr lang="en-US" kern="0" dirty="0">
                <a:latin typeface="Calibri" charset="0"/>
                <a:cs typeface="Calibri"/>
              </a:rPr>
              <a:t> </a:t>
            </a:r>
            <a:r>
              <a:rPr lang="en-US" kern="0" dirty="0" err="1">
                <a:latin typeface="Calibri" charset="0"/>
                <a:cs typeface="Calibri"/>
              </a:rPr>
              <a:t>función</a:t>
            </a:r>
            <a:r>
              <a:rPr lang="en-US" kern="0" dirty="0">
                <a:latin typeface="Calibri" charset="0"/>
                <a:cs typeface="Calibri"/>
              </a:rPr>
              <a:t> a </a:t>
            </a:r>
            <a:r>
              <a:rPr lang="en-US" kern="0" dirty="0" err="1">
                <a:latin typeface="Calibri" charset="0"/>
                <a:cs typeface="Calibri"/>
              </a:rPr>
              <a:t>través</a:t>
            </a:r>
            <a:r>
              <a:rPr lang="en-US" kern="0" dirty="0">
                <a:latin typeface="Calibri" charset="0"/>
                <a:cs typeface="Calibri"/>
              </a:rPr>
              <a:t> de variables</a:t>
            </a:r>
            <a:endParaRPr lang="en-US" kern="0" dirty="0">
              <a:solidFill>
                <a:srgbClr val="0733FF"/>
              </a:solidFill>
              <a:latin typeface="Calibri" charset="0"/>
              <a:cs typeface="Calibri" charset="0"/>
            </a:endParaRPr>
          </a:p>
          <a:p>
            <a:pPr marL="0" indent="0">
              <a:buFont typeface="Wingdings 3" charset="0"/>
              <a:buNone/>
            </a:pPr>
            <a:endParaRPr lang="en-US" altLang="x-none" kern="0" dirty="0">
              <a:cs typeface="Calibri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5961197-03D9-F27A-C32F-8500ED68F1B6}"/>
              </a:ext>
            </a:extLst>
          </p:cNvPr>
          <p:cNvSpPr/>
          <p:nvPr/>
        </p:nvSpPr>
        <p:spPr>
          <a:xfrm>
            <a:off x="1754223" y="2289615"/>
            <a:ext cx="4288828" cy="418576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args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mifuncion_A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(num):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*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</a:p>
          <a:p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mifuncion_B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1800FF"/>
                </a:solidFill>
                <a:latin typeface="Menlo" panose="020B0609030804020204" pitchFamily="49" charset="0"/>
              </a:rPr>
              <a:t>   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num</a:t>
            </a:r>
            <a:r>
              <a:rPr lang="es-CL" sz="1400" dirty="0">
                <a:latin typeface="Menlo" panose="020B0609030804020204" pitchFamily="49" charset="0"/>
              </a:rPr>
              <a:t>/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2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if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 err="1">
                <a:latin typeface="Menlo" panose="020B0609030804020204" pitchFamily="49" charset="0"/>
              </a:rPr>
              <a:t>args</a:t>
            </a:r>
            <a:r>
              <a:rPr lang="es-CL" sz="1400" dirty="0">
                <a:latin typeface="Menlo" panose="020B0609030804020204" pitchFamily="49" charset="0"/>
              </a:rPr>
              <a:t> &gt; 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4</a:t>
            </a:r>
            <a:r>
              <a:rPr lang="es-CL" sz="1400" dirty="0">
                <a:latin typeface="Menlo" panose="020B0609030804020204" pitchFamily="49" charset="0"/>
              </a:rPr>
              <a:t>: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highlight>
                  <a:srgbClr val="FFFF00"/>
                </a:highlight>
                <a:latin typeface="Menlo" panose="020B0609030804020204" pitchFamily="49" charset="0"/>
              </a:rPr>
              <a:t>mifuncion_A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else</a:t>
            </a:r>
            <a:r>
              <a:rPr lang="es-CL" sz="1400" dirty="0">
                <a:latin typeface="Menlo" panose="020B0609030804020204" pitchFamily="49" charset="0"/>
              </a:rPr>
              <a:t>:</a:t>
            </a:r>
          </a:p>
          <a:p>
            <a:r>
              <a:rPr lang="es-CL" sz="1400" dirty="0">
                <a:latin typeface="Menlo" panose="020B0609030804020204" pitchFamily="49" charset="0"/>
              </a:rPr>
              <a:t>   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highlight>
                  <a:srgbClr val="FFFF00"/>
                </a:highlight>
                <a:latin typeface="Menlo" panose="020B0609030804020204" pitchFamily="49" charset="0"/>
              </a:rPr>
              <a:t>mifuncion_B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solidFill>
                <a:srgbClr val="0733FF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highlight>
                  <a:srgbClr val="FFFF00"/>
                </a:highlight>
                <a:latin typeface="Menlo" panose="020B0609030804020204" pitchFamily="49" charset="0"/>
              </a:rPr>
              <a:t>f1</a:t>
            </a:r>
            <a:r>
              <a:rPr lang="es-CL" sz="1400" dirty="0">
                <a:latin typeface="Menlo" panose="020B0609030804020204" pitchFamily="49" charset="0"/>
              </a:rPr>
              <a:t> =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6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highlight>
                  <a:srgbClr val="FFFF00"/>
                </a:highlight>
                <a:latin typeface="Menlo" panose="020B0609030804020204" pitchFamily="49" charset="0"/>
              </a:rPr>
              <a:t>f2</a:t>
            </a:r>
            <a:r>
              <a:rPr lang="es-CL" sz="1400" dirty="0">
                <a:latin typeface="Menlo" panose="020B0609030804020204" pitchFamily="49" charset="0"/>
              </a:rPr>
              <a:t> =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funcion_generica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3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s-CL" sz="1400" b="0" dirty="0" err="1">
                <a:solidFill>
                  <a:srgbClr val="795E26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</a:t>
            </a:r>
            <a:r>
              <a:rPr lang="es-CL" sz="1400" b="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s-CL" sz="14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f1</a:t>
            </a:r>
            <a:r>
              <a:rPr lang="es-CL" sz="1400" b="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(10))</a:t>
            </a:r>
          </a:p>
          <a:p>
            <a:r>
              <a:rPr lang="es-CL" sz="1400" b="0" dirty="0" err="1">
                <a:solidFill>
                  <a:srgbClr val="795E26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</a:t>
            </a:r>
            <a:r>
              <a:rPr lang="es-CL" sz="1400" b="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s-CL" sz="14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f2</a:t>
            </a:r>
            <a:r>
              <a:rPr lang="es-CL" sz="1400" b="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(3))</a:t>
            </a:r>
          </a:p>
          <a:p>
            <a:endParaRPr lang="es-CL" sz="1400" dirty="0">
              <a:latin typeface="Menlo" panose="020B0609030804020204" pitchFamily="49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395965F9-A0DE-F81B-B8D1-3B7EFF1A02B5}"/>
              </a:ext>
            </a:extLst>
          </p:cNvPr>
          <p:cNvGrpSpPr/>
          <p:nvPr/>
        </p:nvGrpSpPr>
        <p:grpSpPr>
          <a:xfrm>
            <a:off x="3225495" y="5759673"/>
            <a:ext cx="1321155" cy="436652"/>
            <a:chOff x="3225495" y="5759673"/>
            <a:chExt cx="1321155" cy="436652"/>
          </a:xfrm>
        </p:grpSpPr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F616D804-DD62-1906-3FD7-E4018CF7B69A}"/>
                </a:ext>
              </a:extLst>
            </p:cNvPr>
            <p:cNvCxnSpPr>
              <a:cxnSpLocks/>
            </p:cNvCxnSpPr>
            <p:nvPr/>
          </p:nvCxnSpPr>
          <p:spPr>
            <a:xfrm>
              <a:off x="3225495" y="6065929"/>
              <a:ext cx="42407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6231F5F7-CA4E-086C-42E9-DE5480731445}"/>
                </a:ext>
              </a:extLst>
            </p:cNvPr>
            <p:cNvGrpSpPr/>
            <p:nvPr/>
          </p:nvGrpSpPr>
          <p:grpSpPr>
            <a:xfrm>
              <a:off x="3225495" y="5759673"/>
              <a:ext cx="1321155" cy="436652"/>
              <a:chOff x="3225495" y="5759673"/>
              <a:chExt cx="1321155" cy="436652"/>
            </a:xfrm>
          </p:grpSpPr>
          <p:cxnSp>
            <p:nvCxnSpPr>
              <p:cNvPr id="14" name="Conector recto de flecha 13">
                <a:extLst>
                  <a:ext uri="{FF2B5EF4-FFF2-40B4-BE49-F238E27FC236}">
                    <a16:creationId xmlns:a16="http://schemas.microsoft.com/office/drawing/2014/main" id="{9620DABC-241A-C6CA-5EF3-06033DB5AD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5495" y="5850076"/>
                <a:ext cx="424070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 w="lg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upo 11">
                <a:extLst>
                  <a:ext uri="{FF2B5EF4-FFF2-40B4-BE49-F238E27FC236}">
                    <a16:creationId xmlns:a16="http://schemas.microsoft.com/office/drawing/2014/main" id="{9CBD39FF-3AA4-228F-D19E-055DBC44BDE4}"/>
                  </a:ext>
                </a:extLst>
              </p:cNvPr>
              <p:cNvGrpSpPr/>
              <p:nvPr/>
            </p:nvGrpSpPr>
            <p:grpSpPr>
              <a:xfrm>
                <a:off x="3649565" y="5759673"/>
                <a:ext cx="897085" cy="436652"/>
                <a:chOff x="3237593" y="5759673"/>
                <a:chExt cx="5738928" cy="436652"/>
              </a:xfrm>
            </p:grpSpPr>
            <p:sp>
              <p:nvSpPr>
                <p:cNvPr id="5" name="CuadroTexto 4">
                  <a:extLst>
                    <a:ext uri="{FF2B5EF4-FFF2-40B4-BE49-F238E27FC236}">
                      <a16:creationId xmlns:a16="http://schemas.microsoft.com/office/drawing/2014/main" id="{C917E675-88E2-6679-2256-B4D3AB62C1CD}"/>
                    </a:ext>
                  </a:extLst>
                </p:cNvPr>
                <p:cNvSpPr txBox="1"/>
                <p:nvPr/>
              </p:nvSpPr>
              <p:spPr>
                <a:xfrm>
                  <a:off x="3237593" y="5759673"/>
                  <a:ext cx="5738928" cy="18466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txBody>
                <a:bodyPr wrap="square" tIns="0" bIns="0">
                  <a:spAutoFit/>
                </a:bodyPr>
                <a:lstStyle/>
                <a:p>
                  <a:pPr algn="ctr"/>
                  <a:r>
                    <a:rPr lang="es-CL" sz="12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rPr>
                    <a:t>100</a:t>
                  </a:r>
                  <a:endParaRPr lang="en-US" sz="1200" dirty="0">
                    <a:latin typeface="Menlo" panose="020B0609030804020204" pitchFamily="49" charset="0"/>
                    <a:ea typeface="Menlo" panose="020B0609030804020204" pitchFamily="49" charset="0"/>
                    <a:cs typeface="Menlo" panose="020B0609030804020204" pitchFamily="49" charset="0"/>
                  </a:endParaRPr>
                </a:p>
              </p:txBody>
            </p:sp>
            <p:sp>
              <p:nvSpPr>
                <p:cNvPr id="6" name="CuadroTexto 5">
                  <a:extLst>
                    <a:ext uri="{FF2B5EF4-FFF2-40B4-BE49-F238E27FC236}">
                      <a16:creationId xmlns:a16="http://schemas.microsoft.com/office/drawing/2014/main" id="{342F05D2-5BE0-BA4F-D07F-83D01134F3C9}"/>
                    </a:ext>
                  </a:extLst>
                </p:cNvPr>
                <p:cNvSpPr txBox="1"/>
                <p:nvPr/>
              </p:nvSpPr>
              <p:spPr>
                <a:xfrm>
                  <a:off x="3237593" y="6011659"/>
                  <a:ext cx="5738928" cy="18466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txBody>
                <a:bodyPr wrap="square" tIns="0" bIns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rPr>
                    <a:t>1.5</a:t>
                  </a:r>
                  <a:endParaRPr lang="en-US" sz="1200" dirty="0">
                    <a:latin typeface="Menlo" panose="020B0609030804020204" pitchFamily="49" charset="0"/>
                    <a:ea typeface="Menlo" panose="020B0609030804020204" pitchFamily="49" charset="0"/>
                    <a:cs typeface="Menlo" panose="020B0609030804020204" pitchFamily="49" charset="0"/>
                  </a:endParaRPr>
                </a:p>
              </p:txBody>
            </p:sp>
          </p:grpSp>
        </p:grp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0FF5ED04-A1D2-67FE-2116-B024A09A8F47}"/>
              </a:ext>
            </a:extLst>
          </p:cNvPr>
          <p:cNvGrpSpPr/>
          <p:nvPr/>
        </p:nvGrpSpPr>
        <p:grpSpPr>
          <a:xfrm>
            <a:off x="5424736" y="4982494"/>
            <a:ext cx="2391324" cy="523220"/>
            <a:chOff x="5424736" y="4982494"/>
            <a:chExt cx="2391324" cy="523220"/>
          </a:xfrm>
        </p:grpSpPr>
        <p:cxnSp>
          <p:nvCxnSpPr>
            <p:cNvPr id="19" name="Conector recto de flecha 18">
              <a:extLst>
                <a:ext uri="{FF2B5EF4-FFF2-40B4-BE49-F238E27FC236}">
                  <a16:creationId xmlns:a16="http://schemas.microsoft.com/office/drawing/2014/main" id="{E14380C6-ADF2-42B9-BED6-4A658C421D3C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>
              <a:off x="5424736" y="5244104"/>
              <a:ext cx="74785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2A9704FD-6694-623C-599F-B1D874A66AEF}"/>
                </a:ext>
              </a:extLst>
            </p:cNvPr>
            <p:cNvSpPr txBox="1"/>
            <p:nvPr/>
          </p:nvSpPr>
          <p:spPr>
            <a:xfrm>
              <a:off x="6172588" y="4982494"/>
              <a:ext cx="1643472" cy="52322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estas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dos variables son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funciones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17" descr="danger.png">
            <a:extLst>
              <a:ext uri="{FF2B5EF4-FFF2-40B4-BE49-F238E27FC236}">
                <a16:creationId xmlns:a16="http://schemas.microsoft.com/office/drawing/2014/main" id="{44679F86-2602-741B-5C9F-78B4565BF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993" y="5067253"/>
            <a:ext cx="438461" cy="43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937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419A0C0D-F9F8-4124-4340-D15C25BF1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82" y="1145761"/>
            <a:ext cx="7565887" cy="425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13075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redondeado 22">
            <a:extLst>
              <a:ext uri="{FF2B5EF4-FFF2-40B4-BE49-F238E27FC236}">
                <a16:creationId xmlns:a16="http://schemas.microsoft.com/office/drawing/2014/main" id="{0F631FBD-75D0-115E-AE7B-3FE5602DB352}"/>
              </a:ext>
            </a:extLst>
          </p:cNvPr>
          <p:cNvSpPr/>
          <p:nvPr/>
        </p:nvSpPr>
        <p:spPr>
          <a:xfrm>
            <a:off x="2468266" y="5301689"/>
            <a:ext cx="651410" cy="265324"/>
          </a:xfrm>
          <a:prstGeom prst="roundRect">
            <a:avLst>
              <a:gd name="adj" fmla="val 26778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F6B73AB5-8960-B1F7-FDBF-5DD14EF2D03C}"/>
              </a:ext>
            </a:extLst>
          </p:cNvPr>
          <p:cNvSpPr/>
          <p:nvPr/>
        </p:nvSpPr>
        <p:spPr>
          <a:xfrm>
            <a:off x="1804792" y="4852185"/>
            <a:ext cx="3624517" cy="360076"/>
          </a:xfrm>
          <a:prstGeom prst="roundRect">
            <a:avLst>
              <a:gd name="adj" fmla="val 9892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C5A1DC0B-F736-357E-DF32-7CDCFE9E5B33}"/>
              </a:ext>
            </a:extLst>
          </p:cNvPr>
          <p:cNvSpPr/>
          <p:nvPr/>
        </p:nvSpPr>
        <p:spPr>
          <a:xfrm>
            <a:off x="1800219" y="2326535"/>
            <a:ext cx="3624517" cy="1668607"/>
          </a:xfrm>
          <a:prstGeom prst="roundRect">
            <a:avLst>
              <a:gd name="adj" fmla="val 3340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7531A2C5-C9C5-5013-7497-567266B884B5}"/>
              </a:ext>
            </a:extLst>
          </p:cNvPr>
          <p:cNvSpPr/>
          <p:nvPr/>
        </p:nvSpPr>
        <p:spPr>
          <a:xfrm>
            <a:off x="1800219" y="4134684"/>
            <a:ext cx="3624517" cy="625362"/>
          </a:xfrm>
          <a:prstGeom prst="roundRect">
            <a:avLst>
              <a:gd name="adj" fmla="val 9892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B2EFD57-7FC2-CB09-A567-9B209821439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85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1451F0-16A7-3ACC-2BCA-CD2164B31C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3A8E03-ED76-43DE-4B50-031D98470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Decorator  </a:t>
            </a:r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22B50B99-2D78-803A-A899-C99E18F3FF06}"/>
              </a:ext>
            </a:extLst>
          </p:cNvPr>
          <p:cNvSpPr txBox="1">
            <a:spLocks/>
          </p:cNvSpPr>
          <p:nvPr/>
        </p:nvSpPr>
        <p:spPr>
          <a:xfrm>
            <a:off x="1685925" y="1310487"/>
            <a:ext cx="6050794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 err="1">
                <a:latin typeface="Calibri"/>
                <a:cs typeface="Calibri"/>
              </a:rPr>
              <a:t>Ahora</a:t>
            </a:r>
            <a:r>
              <a:rPr lang="en-US" altLang="x-none" sz="1800" dirty="0">
                <a:latin typeface="Calibri"/>
                <a:cs typeface="Calibri"/>
              </a:rPr>
              <a:t> que </a:t>
            </a:r>
            <a:r>
              <a:rPr lang="en-US" altLang="x-none" sz="1800" dirty="0" err="1">
                <a:latin typeface="Calibri"/>
                <a:cs typeface="Calibri"/>
              </a:rPr>
              <a:t>hemos</a:t>
            </a:r>
            <a:r>
              <a:rPr lang="en-US" altLang="x-none" sz="1800" dirty="0">
                <a:latin typeface="Calibri"/>
                <a:cs typeface="Calibri"/>
              </a:rPr>
              <a:t> visto las </a:t>
            </a:r>
            <a:r>
              <a:rPr lang="en-US" altLang="x-none" sz="1800" dirty="0" err="1">
                <a:latin typeface="Calibri"/>
                <a:cs typeface="Calibri"/>
              </a:rPr>
              <a:t>operaciones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básicas</a:t>
            </a:r>
            <a:r>
              <a:rPr lang="en-US" altLang="x-none" sz="1800" dirty="0">
                <a:latin typeface="Calibri"/>
                <a:cs typeface="Calibri"/>
              </a:rPr>
              <a:t> entre </a:t>
            </a:r>
            <a:r>
              <a:rPr lang="en-US" altLang="x-none" sz="1800" dirty="0" err="1">
                <a:latin typeface="Calibri"/>
                <a:cs typeface="Calibri"/>
              </a:rPr>
              <a:t>funciones</a:t>
            </a:r>
            <a:r>
              <a:rPr lang="en-US" altLang="x-none" sz="1800" dirty="0">
                <a:latin typeface="Calibri"/>
                <a:cs typeface="Calibri"/>
              </a:rPr>
              <a:t> y </a:t>
            </a:r>
            <a:r>
              <a:rPr lang="en-US" altLang="x-none" sz="1800" dirty="0" err="1">
                <a:latin typeface="Calibri"/>
                <a:cs typeface="Calibri"/>
              </a:rPr>
              <a:t>funciones</a:t>
            </a:r>
            <a:r>
              <a:rPr lang="en-US" altLang="x-none" sz="1800" dirty="0">
                <a:latin typeface="Calibri"/>
                <a:cs typeface="Calibri"/>
              </a:rPr>
              <a:t> con </a:t>
            </a:r>
            <a:r>
              <a:rPr lang="en-US" altLang="x-none" sz="1800" dirty="0" err="1">
                <a:latin typeface="Calibri"/>
                <a:cs typeface="Calibri"/>
              </a:rPr>
              <a:t>funciones</a:t>
            </a:r>
            <a:r>
              <a:rPr lang="en-US" altLang="x-none" sz="1800" dirty="0">
                <a:latin typeface="Calibri"/>
                <a:cs typeface="Calibri"/>
              </a:rPr>
              <a:t>, </a:t>
            </a:r>
            <a:r>
              <a:rPr lang="en-US" altLang="x-none" sz="1800" dirty="0" err="1">
                <a:latin typeface="Calibri"/>
                <a:cs typeface="Calibri"/>
              </a:rPr>
              <a:t>analicemos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los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i="1" dirty="0">
                <a:solidFill>
                  <a:srgbClr val="0733FF"/>
                </a:solidFill>
                <a:latin typeface="Calibri"/>
                <a:cs typeface="Calibri"/>
              </a:rPr>
              <a:t>decorators</a:t>
            </a: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62D85324-D12B-9E0A-CDCF-B3274EA81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216" y="1401408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B444406-8166-4E67-C231-5F95BBFB9700}"/>
              </a:ext>
            </a:extLst>
          </p:cNvPr>
          <p:cNvSpPr/>
          <p:nvPr/>
        </p:nvSpPr>
        <p:spPr>
          <a:xfrm>
            <a:off x="1754223" y="2289615"/>
            <a:ext cx="3708000" cy="353943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mi_decorador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funcion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wrapper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'El 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area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 es:'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5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wrapper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mi_area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solidFill>
                <a:srgbClr val="0733FF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latin typeface="Menlo" panose="020B0609030804020204" pitchFamily="49" charset="0"/>
              </a:rPr>
              <a:t>area</a:t>
            </a:r>
            <a:r>
              <a:rPr lang="es-CL" sz="1400" dirty="0">
                <a:latin typeface="Menlo" panose="020B0609030804020204" pitchFamily="49" charset="0"/>
              </a:rPr>
              <a:t> =  </a:t>
            </a:r>
            <a:r>
              <a:rPr lang="es-CL" sz="1400" dirty="0" err="1">
                <a:solidFill>
                  <a:srgbClr val="1800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mi_decorador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mi_area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  <a:p>
            <a:endParaRPr lang="es-CL" sz="1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s-CL" sz="1400" b="0" dirty="0" err="1">
                <a:solidFill>
                  <a:srgbClr val="1800FF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</a:t>
            </a:r>
            <a:r>
              <a:rPr lang="es-CL" sz="1400" b="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s-CL" sz="1400" b="0" dirty="0" err="1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area</a:t>
            </a:r>
            <a:r>
              <a:rPr lang="es-CL" sz="1400" b="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())</a:t>
            </a:r>
          </a:p>
          <a:p>
            <a:endParaRPr lang="es-CL" sz="1400" dirty="0">
              <a:latin typeface="Menlo" panose="020B0609030804020204" pitchFamily="49" charset="0"/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F3DA27F-3EC9-6A8A-2D6D-A578DF58F4E9}"/>
              </a:ext>
            </a:extLst>
          </p:cNvPr>
          <p:cNvGrpSpPr/>
          <p:nvPr/>
        </p:nvGrpSpPr>
        <p:grpSpPr>
          <a:xfrm>
            <a:off x="5424736" y="4185755"/>
            <a:ext cx="2769526" cy="523220"/>
            <a:chOff x="5424736" y="4185755"/>
            <a:chExt cx="2769526" cy="523220"/>
          </a:xfrm>
        </p:grpSpPr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E82453F9-791F-8796-E128-671AE293C4F0}"/>
                </a:ext>
              </a:extLst>
            </p:cNvPr>
            <p:cNvCxnSpPr>
              <a:cxnSpLocks/>
              <a:stCxn id="8" idx="3"/>
              <a:endCxn id="10" idx="1"/>
            </p:cNvCxnSpPr>
            <p:nvPr/>
          </p:nvCxnSpPr>
          <p:spPr>
            <a:xfrm>
              <a:off x="5424736" y="4447365"/>
              <a:ext cx="74785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4">
              <a:extLst>
                <a:ext uri="{FF2B5EF4-FFF2-40B4-BE49-F238E27FC236}">
                  <a16:creationId xmlns:a16="http://schemas.microsoft.com/office/drawing/2014/main" id="{CD36106F-5744-ED60-CA00-1E710F708B7E}"/>
                </a:ext>
              </a:extLst>
            </p:cNvPr>
            <p:cNvSpPr txBox="1"/>
            <p:nvPr/>
          </p:nvSpPr>
          <p:spPr>
            <a:xfrm>
              <a:off x="6172588" y="4185755"/>
              <a:ext cx="2021674" cy="52322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que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vamos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aplicar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un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decorador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B42CBFF-0DAF-5A7B-737D-99EA582EEA21}"/>
              </a:ext>
            </a:extLst>
          </p:cNvPr>
          <p:cNvGrpSpPr/>
          <p:nvPr/>
        </p:nvGrpSpPr>
        <p:grpSpPr>
          <a:xfrm>
            <a:off x="5424736" y="2806230"/>
            <a:ext cx="2769526" cy="738664"/>
            <a:chOff x="5424736" y="2806230"/>
            <a:chExt cx="2769526" cy="738664"/>
          </a:xfrm>
        </p:grpSpPr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D686913B-9954-4113-D862-D33C05CBB41C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>
              <a:off x="5424736" y="3160839"/>
              <a:ext cx="747852" cy="2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A0756E52-298B-0C41-AA1D-34A64D87F490}"/>
                </a:ext>
              </a:extLst>
            </p:cNvPr>
            <p:cNvSpPr txBox="1"/>
            <p:nvPr/>
          </p:nvSpPr>
          <p:spPr>
            <a:xfrm>
              <a:off x="6172588" y="2806230"/>
              <a:ext cx="2021674" cy="738664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El decorator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toma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la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y le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agrega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una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funcionalidad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58E0E89D-E471-5B89-8867-35D04BB556E8}"/>
              </a:ext>
            </a:extLst>
          </p:cNvPr>
          <p:cNvGrpSpPr/>
          <p:nvPr/>
        </p:nvGrpSpPr>
        <p:grpSpPr>
          <a:xfrm>
            <a:off x="5424736" y="4762225"/>
            <a:ext cx="2769526" cy="523220"/>
            <a:chOff x="5424736" y="4762225"/>
            <a:chExt cx="2769526" cy="523220"/>
          </a:xfrm>
        </p:grpSpPr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DBB5F0BF-8E30-BAA4-52BF-8E70010AD045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5424736" y="5023835"/>
              <a:ext cx="74785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347AEF9A-2C1B-15B4-CE8A-CD2E4DA9A8D4}"/>
                </a:ext>
              </a:extLst>
            </p:cNvPr>
            <p:cNvSpPr txBox="1"/>
            <p:nvPr/>
          </p:nvSpPr>
          <p:spPr>
            <a:xfrm>
              <a:off x="6172588" y="4762225"/>
              <a:ext cx="2021674" cy="52322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Recuerde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que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retornamos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una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1162939C-3197-8C67-D514-39ED3B4C5D56}"/>
              </a:ext>
            </a:extLst>
          </p:cNvPr>
          <p:cNvGrpSpPr/>
          <p:nvPr/>
        </p:nvGrpSpPr>
        <p:grpSpPr>
          <a:xfrm>
            <a:off x="2793971" y="5567013"/>
            <a:ext cx="2263018" cy="785058"/>
            <a:chOff x="2793971" y="5567013"/>
            <a:chExt cx="2263018" cy="785058"/>
          </a:xfrm>
        </p:grpSpPr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3F9D6C60-AD65-FF66-7B46-9A4F9810F362}"/>
                </a:ext>
              </a:extLst>
            </p:cNvPr>
            <p:cNvSpPr txBox="1"/>
            <p:nvPr/>
          </p:nvSpPr>
          <p:spPr>
            <a:xfrm>
              <a:off x="3354835" y="5921184"/>
              <a:ext cx="1702154" cy="4308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tIns="0" bIns="0">
              <a:spAutoFit/>
            </a:bodyPr>
            <a:lstStyle/>
            <a:p>
              <a:r>
                <a:rPr lang="es-CL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El </a:t>
              </a:r>
              <a:r>
                <a:rPr lang="es-CL" sz="1400" dirty="0" err="1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area</a:t>
              </a:r>
              <a:r>
                <a:rPr lang="es-CL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 es:</a:t>
              </a:r>
            </a:p>
            <a:p>
              <a:r>
                <a:rPr lang="es-CL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25</a:t>
              </a:r>
              <a:endPara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endParaRPr>
            </a:p>
          </p:txBody>
        </p: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B3028950-4664-E33D-6B9B-8A554B56FF16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rot="16200000" flipH="1">
              <a:off x="2851454" y="5509530"/>
              <a:ext cx="434634" cy="549600"/>
            </a:xfrm>
            <a:prstGeom prst="bentConnector2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17" descr="danger.png">
            <a:extLst>
              <a:ext uri="{FF2B5EF4-FFF2-40B4-BE49-F238E27FC236}">
                <a16:creationId xmlns:a16="http://schemas.microsoft.com/office/drawing/2014/main" id="{106FDEBE-E22D-89A1-4336-BE7B29E2E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993" y="4709233"/>
            <a:ext cx="438461" cy="43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3281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AC62BABB-F8BD-59B1-8CF0-7E81BE5724C6}"/>
              </a:ext>
            </a:extLst>
          </p:cNvPr>
          <p:cNvSpPr/>
          <p:nvPr/>
        </p:nvSpPr>
        <p:spPr>
          <a:xfrm>
            <a:off x="1800219" y="2326535"/>
            <a:ext cx="3624517" cy="1668607"/>
          </a:xfrm>
          <a:prstGeom prst="roundRect">
            <a:avLst>
              <a:gd name="adj" fmla="val 3340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12B2555A-08E1-B330-911E-B94233B37D45}"/>
              </a:ext>
            </a:extLst>
          </p:cNvPr>
          <p:cNvSpPr/>
          <p:nvPr/>
        </p:nvSpPr>
        <p:spPr>
          <a:xfrm>
            <a:off x="2479416" y="5304779"/>
            <a:ext cx="949583" cy="267311"/>
          </a:xfrm>
          <a:prstGeom prst="roundRect">
            <a:avLst>
              <a:gd name="adj" fmla="val 26778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0DD4DBEF-5DED-D90C-8729-36CCF53624CE}"/>
              </a:ext>
            </a:extLst>
          </p:cNvPr>
          <p:cNvSpPr/>
          <p:nvPr/>
        </p:nvSpPr>
        <p:spPr>
          <a:xfrm>
            <a:off x="1800220" y="4471765"/>
            <a:ext cx="2413972" cy="459992"/>
          </a:xfrm>
          <a:prstGeom prst="roundRect">
            <a:avLst>
              <a:gd name="adj" fmla="val 15739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B2EFD57-7FC2-CB09-A567-9B209821439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86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1451F0-16A7-3ACC-2BCA-CD2164B31C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3A8E03-ED76-43DE-4B50-031D98470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Decorator  </a:t>
            </a:r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22B50B99-2D78-803A-A899-C99E18F3FF06}"/>
              </a:ext>
            </a:extLst>
          </p:cNvPr>
          <p:cNvSpPr txBox="1">
            <a:spLocks/>
          </p:cNvSpPr>
          <p:nvPr/>
        </p:nvSpPr>
        <p:spPr>
          <a:xfrm>
            <a:off x="1685925" y="1310487"/>
            <a:ext cx="6050794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 err="1">
                <a:latin typeface="Calibri"/>
                <a:cs typeface="Calibri"/>
              </a:rPr>
              <a:t>Ahora</a:t>
            </a:r>
            <a:r>
              <a:rPr lang="en-US" altLang="x-none" sz="1800" dirty="0">
                <a:latin typeface="Calibri"/>
                <a:cs typeface="Calibri"/>
              </a:rPr>
              <a:t> que </a:t>
            </a:r>
            <a:r>
              <a:rPr lang="en-US" altLang="x-none" sz="1800" dirty="0" err="1">
                <a:latin typeface="Calibri"/>
                <a:cs typeface="Calibri"/>
              </a:rPr>
              <a:t>hemos</a:t>
            </a:r>
            <a:r>
              <a:rPr lang="en-US" altLang="x-none" sz="1800" dirty="0">
                <a:latin typeface="Calibri"/>
                <a:cs typeface="Calibri"/>
              </a:rPr>
              <a:t> visto las </a:t>
            </a:r>
            <a:r>
              <a:rPr lang="en-US" altLang="x-none" sz="1800" dirty="0" err="1">
                <a:latin typeface="Calibri"/>
                <a:cs typeface="Calibri"/>
              </a:rPr>
              <a:t>operaciones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básicas</a:t>
            </a:r>
            <a:r>
              <a:rPr lang="en-US" altLang="x-none" sz="1800" dirty="0">
                <a:latin typeface="Calibri"/>
                <a:cs typeface="Calibri"/>
              </a:rPr>
              <a:t> entre </a:t>
            </a:r>
            <a:r>
              <a:rPr lang="en-US" altLang="x-none" sz="1800" dirty="0" err="1">
                <a:latin typeface="Calibri"/>
                <a:cs typeface="Calibri"/>
              </a:rPr>
              <a:t>funciones</a:t>
            </a:r>
            <a:r>
              <a:rPr lang="en-US" altLang="x-none" sz="1800" dirty="0">
                <a:latin typeface="Calibri"/>
                <a:cs typeface="Calibri"/>
              </a:rPr>
              <a:t> y </a:t>
            </a:r>
            <a:r>
              <a:rPr lang="en-US" altLang="x-none" sz="1800" dirty="0" err="1">
                <a:latin typeface="Calibri"/>
                <a:cs typeface="Calibri"/>
              </a:rPr>
              <a:t>funciones</a:t>
            </a:r>
            <a:r>
              <a:rPr lang="en-US" altLang="x-none" sz="1800" dirty="0">
                <a:latin typeface="Calibri"/>
                <a:cs typeface="Calibri"/>
              </a:rPr>
              <a:t> con </a:t>
            </a:r>
            <a:r>
              <a:rPr lang="en-US" altLang="x-none" sz="1800" dirty="0" err="1">
                <a:latin typeface="Calibri"/>
                <a:cs typeface="Calibri"/>
              </a:rPr>
              <a:t>funciones</a:t>
            </a:r>
            <a:r>
              <a:rPr lang="en-US" altLang="x-none" sz="1800" dirty="0">
                <a:latin typeface="Calibri"/>
                <a:cs typeface="Calibri"/>
              </a:rPr>
              <a:t>, </a:t>
            </a:r>
            <a:r>
              <a:rPr lang="en-US" altLang="x-none" sz="1800" dirty="0" err="1">
                <a:latin typeface="Calibri"/>
                <a:cs typeface="Calibri"/>
              </a:rPr>
              <a:t>analicemos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los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i="1" dirty="0">
                <a:solidFill>
                  <a:srgbClr val="0733FF"/>
                </a:solidFill>
                <a:latin typeface="Calibri"/>
                <a:cs typeface="Calibri"/>
              </a:rPr>
              <a:t>decorators</a:t>
            </a: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62D85324-D12B-9E0A-CDCF-B3274EA81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216" y="1401408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B444406-8166-4E67-C231-5F95BBFB9700}"/>
              </a:ext>
            </a:extLst>
          </p:cNvPr>
          <p:cNvSpPr/>
          <p:nvPr/>
        </p:nvSpPr>
        <p:spPr>
          <a:xfrm>
            <a:off x="1754223" y="2289615"/>
            <a:ext cx="3708000" cy="3323987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mi_decorador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funcion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wrapper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'El 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area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 es:'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5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wrapper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@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mi_decorador</a:t>
            </a:r>
            <a:endParaRPr lang="es-CL" sz="1400" dirty="0">
              <a:solidFill>
                <a:srgbClr val="E800EB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mi_area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endParaRPr lang="es-CL" sz="1400" b="0" dirty="0">
              <a:solidFill>
                <a:srgbClr val="1800FF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s-CL" sz="1400" b="0" dirty="0">
              <a:solidFill>
                <a:srgbClr val="1800FF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mi_area</a:t>
            </a:r>
            <a:r>
              <a:rPr lang="es-CL" sz="1400" dirty="0">
                <a:latin typeface="Menlo" panose="020B0609030804020204" pitchFamily="49" charset="0"/>
              </a:rPr>
              <a:t>())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DB9889A-FCF7-AEFC-E7F6-720E999AAD45}"/>
              </a:ext>
            </a:extLst>
          </p:cNvPr>
          <p:cNvGrpSpPr/>
          <p:nvPr/>
        </p:nvGrpSpPr>
        <p:grpSpPr>
          <a:xfrm>
            <a:off x="3250096" y="4149274"/>
            <a:ext cx="5676474" cy="553998"/>
            <a:chOff x="3250096" y="4149274"/>
            <a:chExt cx="5676474" cy="553998"/>
          </a:xfrm>
        </p:grpSpPr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E82453F9-791F-8796-E128-671AE293C4F0}"/>
                </a:ext>
              </a:extLst>
            </p:cNvPr>
            <p:cNvCxnSpPr>
              <a:cxnSpLocks/>
            </p:cNvCxnSpPr>
            <p:nvPr/>
          </p:nvCxnSpPr>
          <p:spPr>
            <a:xfrm>
              <a:off x="3250096" y="4357913"/>
              <a:ext cx="251089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4">
              <a:extLst>
                <a:ext uri="{FF2B5EF4-FFF2-40B4-BE49-F238E27FC236}">
                  <a16:creationId xmlns:a16="http://schemas.microsoft.com/office/drawing/2014/main" id="{CD36106F-5744-ED60-CA00-1E710F708B7E}"/>
                </a:ext>
              </a:extLst>
            </p:cNvPr>
            <p:cNvSpPr txBox="1"/>
            <p:nvPr/>
          </p:nvSpPr>
          <p:spPr>
            <a:xfrm>
              <a:off x="5760990" y="4149274"/>
              <a:ext cx="3165580" cy="55399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es lo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mismo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que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decir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  <a:p>
              <a:r>
                <a:rPr lang="es-CL" dirty="0" err="1">
                  <a:latin typeface="Menlo" panose="020B0609030804020204" pitchFamily="49" charset="0"/>
                </a:rPr>
                <a:t>area</a:t>
              </a:r>
              <a:r>
                <a:rPr lang="es-CL" dirty="0">
                  <a:latin typeface="Menlo" panose="020B0609030804020204" pitchFamily="49" charset="0"/>
                </a:rPr>
                <a:t> = </a:t>
              </a:r>
              <a:r>
                <a:rPr lang="es-CL" dirty="0" err="1">
                  <a:solidFill>
                    <a:srgbClr val="1800FF"/>
                  </a:solidFill>
                  <a:highlight>
                    <a:srgbClr val="00FFFF"/>
                  </a:highlight>
                  <a:latin typeface="Menlo" panose="020B0609030804020204" pitchFamily="49" charset="0"/>
                </a:rPr>
                <a:t>mi_decorador</a:t>
              </a:r>
              <a:r>
                <a:rPr lang="es-CL" dirty="0">
                  <a:latin typeface="Menlo" panose="020B0609030804020204" pitchFamily="49" charset="0"/>
                </a:rPr>
                <a:t>(</a:t>
              </a:r>
              <a:r>
                <a:rPr lang="es-CL" dirty="0" err="1">
                  <a:solidFill>
                    <a:srgbClr val="1800FF"/>
                  </a:solidFill>
                  <a:latin typeface="Menlo" panose="020B0609030804020204" pitchFamily="49" charset="0"/>
                </a:rPr>
                <a:t>mi_area</a:t>
              </a:r>
              <a:r>
                <a:rPr lang="es-CL" dirty="0">
                  <a:latin typeface="Menlo" panose="020B0609030804020204" pitchFamily="49" charset="0"/>
                </a:rPr>
                <a:t>)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629FBA1A-9C2B-CBD0-F89D-B55340333DEE}"/>
              </a:ext>
            </a:extLst>
          </p:cNvPr>
          <p:cNvGrpSpPr/>
          <p:nvPr/>
        </p:nvGrpSpPr>
        <p:grpSpPr>
          <a:xfrm>
            <a:off x="4214192" y="4701761"/>
            <a:ext cx="3568472" cy="747981"/>
            <a:chOff x="4214192" y="4701761"/>
            <a:chExt cx="3568472" cy="747981"/>
          </a:xfrm>
        </p:grpSpPr>
        <p:cxnSp>
          <p:nvCxnSpPr>
            <p:cNvPr id="20" name="Conector recto de flecha 19">
              <a:extLst>
                <a:ext uri="{FF2B5EF4-FFF2-40B4-BE49-F238E27FC236}">
                  <a16:creationId xmlns:a16="http://schemas.microsoft.com/office/drawing/2014/main" id="{2898646F-952A-6856-F0C1-6BF73464E87A}"/>
                </a:ext>
              </a:extLst>
            </p:cNvPr>
            <p:cNvCxnSpPr>
              <a:cxnSpLocks/>
              <a:stCxn id="16" idx="3"/>
              <a:endCxn id="21" idx="1"/>
            </p:cNvCxnSpPr>
            <p:nvPr/>
          </p:nvCxnSpPr>
          <p:spPr>
            <a:xfrm>
              <a:off x="4214192" y="4701761"/>
              <a:ext cx="1546798" cy="48637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14">
              <a:extLst>
                <a:ext uri="{FF2B5EF4-FFF2-40B4-BE49-F238E27FC236}">
                  <a16:creationId xmlns:a16="http://schemas.microsoft.com/office/drawing/2014/main" id="{A3D4110A-14B7-30A8-CEF6-2D6DC96B6BED}"/>
                </a:ext>
              </a:extLst>
            </p:cNvPr>
            <p:cNvSpPr txBox="1"/>
            <p:nvPr/>
          </p:nvSpPr>
          <p:spPr>
            <a:xfrm>
              <a:off x="5760990" y="4926522"/>
              <a:ext cx="2021674" cy="52322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que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vamos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aplicar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un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decorador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FD3B60E-9B2B-FAD5-C45B-8926C4764D20}"/>
              </a:ext>
            </a:extLst>
          </p:cNvPr>
          <p:cNvGrpSpPr/>
          <p:nvPr/>
        </p:nvGrpSpPr>
        <p:grpSpPr>
          <a:xfrm>
            <a:off x="2954207" y="5572090"/>
            <a:ext cx="2102782" cy="779981"/>
            <a:chOff x="2954207" y="5572090"/>
            <a:chExt cx="2102782" cy="779981"/>
          </a:xfrm>
        </p:grpSpPr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C5244705-0FAD-AF17-D979-F9AB05F9CED2}"/>
                </a:ext>
              </a:extLst>
            </p:cNvPr>
            <p:cNvSpPr txBox="1"/>
            <p:nvPr/>
          </p:nvSpPr>
          <p:spPr>
            <a:xfrm>
              <a:off x="3354835" y="5921184"/>
              <a:ext cx="1702154" cy="4308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tIns="0" bIns="0">
              <a:spAutoFit/>
            </a:bodyPr>
            <a:lstStyle/>
            <a:p>
              <a:r>
                <a:rPr lang="es-CL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El </a:t>
              </a:r>
              <a:r>
                <a:rPr lang="es-CL" sz="1400" dirty="0" err="1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area</a:t>
              </a:r>
              <a:r>
                <a:rPr lang="es-CL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 es:</a:t>
              </a:r>
            </a:p>
            <a:p>
              <a:r>
                <a:rPr lang="es-CL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25</a:t>
              </a:r>
              <a:endPara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endParaRPr>
            </a:p>
          </p:txBody>
        </p:sp>
        <p:cxnSp>
          <p:nvCxnSpPr>
            <p:cNvPr id="28" name="Conector recto de flecha 20">
              <a:extLst>
                <a:ext uri="{FF2B5EF4-FFF2-40B4-BE49-F238E27FC236}">
                  <a16:creationId xmlns:a16="http://schemas.microsoft.com/office/drawing/2014/main" id="{2D06605B-3527-A0C6-D49D-0378DB004737}"/>
                </a:ext>
              </a:extLst>
            </p:cNvPr>
            <p:cNvCxnSpPr>
              <a:cxnSpLocks/>
              <a:stCxn id="26" idx="2"/>
              <a:endCxn id="27" idx="1"/>
            </p:cNvCxnSpPr>
            <p:nvPr/>
          </p:nvCxnSpPr>
          <p:spPr>
            <a:xfrm rot="16200000" flipH="1">
              <a:off x="2872252" y="5654045"/>
              <a:ext cx="564538" cy="400627"/>
            </a:xfrm>
            <a:prstGeom prst="bentConnector2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BB24C947-2F28-92AA-E64B-6547E3CAD74F}"/>
              </a:ext>
            </a:extLst>
          </p:cNvPr>
          <p:cNvGrpSpPr/>
          <p:nvPr/>
        </p:nvGrpSpPr>
        <p:grpSpPr>
          <a:xfrm>
            <a:off x="3735659" y="3524806"/>
            <a:ext cx="5190911" cy="338554"/>
            <a:chOff x="3735659" y="4149274"/>
            <a:chExt cx="5190911" cy="338554"/>
          </a:xfrm>
        </p:grpSpPr>
        <p:cxnSp>
          <p:nvCxnSpPr>
            <p:cNvPr id="22" name="Conector recto de flecha 21">
              <a:extLst>
                <a:ext uri="{FF2B5EF4-FFF2-40B4-BE49-F238E27FC236}">
                  <a16:creationId xmlns:a16="http://schemas.microsoft.com/office/drawing/2014/main" id="{0D77BDC9-DF92-5EDF-7105-06A841C8C09E}"/>
                </a:ext>
              </a:extLst>
            </p:cNvPr>
            <p:cNvCxnSpPr>
              <a:cxnSpLocks/>
            </p:cNvCxnSpPr>
            <p:nvPr/>
          </p:nvCxnSpPr>
          <p:spPr>
            <a:xfrm>
              <a:off x="3735659" y="4357913"/>
              <a:ext cx="2025331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78E57577-5C77-DF0C-3BE3-E74CEC160F9D}"/>
                </a:ext>
              </a:extLst>
            </p:cNvPr>
            <p:cNvSpPr txBox="1"/>
            <p:nvPr/>
          </p:nvSpPr>
          <p:spPr>
            <a:xfrm>
              <a:off x="5760990" y="4149274"/>
              <a:ext cx="3165580" cy="338554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s-E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Observe que se retorna una función</a:t>
              </a:r>
              <a:endParaRPr lang="es-CL" dirty="0">
                <a:latin typeface="Menlo" panose="020B060903080402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86611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018C6563-DF09-2128-2E38-97CACF037D4E}"/>
              </a:ext>
            </a:extLst>
          </p:cNvPr>
          <p:cNvSpPr/>
          <p:nvPr/>
        </p:nvSpPr>
        <p:spPr>
          <a:xfrm>
            <a:off x="1800219" y="2326535"/>
            <a:ext cx="3624517" cy="1668607"/>
          </a:xfrm>
          <a:prstGeom prst="roundRect">
            <a:avLst>
              <a:gd name="adj" fmla="val 3340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0DD4DBEF-5DED-D90C-8729-36CCF53624CE}"/>
              </a:ext>
            </a:extLst>
          </p:cNvPr>
          <p:cNvSpPr/>
          <p:nvPr/>
        </p:nvSpPr>
        <p:spPr>
          <a:xfrm>
            <a:off x="2464903" y="5290025"/>
            <a:ext cx="1093305" cy="265324"/>
          </a:xfrm>
          <a:prstGeom prst="roundRect">
            <a:avLst>
              <a:gd name="adj" fmla="val 26778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B2EFD57-7FC2-CB09-A567-9B209821439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87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1451F0-16A7-3ACC-2BCA-CD2164B31C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3A8E03-ED76-43DE-4B50-031D98470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Decorator  </a:t>
            </a:r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22B50B99-2D78-803A-A899-C99E18F3FF06}"/>
              </a:ext>
            </a:extLst>
          </p:cNvPr>
          <p:cNvSpPr txBox="1">
            <a:spLocks/>
          </p:cNvSpPr>
          <p:nvPr/>
        </p:nvSpPr>
        <p:spPr>
          <a:xfrm>
            <a:off x="1685925" y="1310487"/>
            <a:ext cx="6050794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 err="1">
                <a:latin typeface="Calibri"/>
                <a:cs typeface="Calibri"/>
              </a:rPr>
              <a:t>Ahora</a:t>
            </a:r>
            <a:r>
              <a:rPr lang="en-US" altLang="x-none" sz="1800" dirty="0">
                <a:latin typeface="Calibri"/>
                <a:cs typeface="Calibri"/>
              </a:rPr>
              <a:t> que </a:t>
            </a:r>
            <a:r>
              <a:rPr lang="en-US" altLang="x-none" sz="1800" dirty="0" err="1">
                <a:latin typeface="Calibri"/>
                <a:cs typeface="Calibri"/>
              </a:rPr>
              <a:t>hemos</a:t>
            </a:r>
            <a:r>
              <a:rPr lang="en-US" altLang="x-none" sz="1800" dirty="0">
                <a:latin typeface="Calibri"/>
                <a:cs typeface="Calibri"/>
              </a:rPr>
              <a:t> visto las </a:t>
            </a:r>
            <a:r>
              <a:rPr lang="en-US" altLang="x-none" sz="1800" dirty="0" err="1">
                <a:latin typeface="Calibri"/>
                <a:cs typeface="Calibri"/>
              </a:rPr>
              <a:t>operaciones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básicas</a:t>
            </a:r>
            <a:r>
              <a:rPr lang="en-US" altLang="x-none" sz="1800" dirty="0">
                <a:latin typeface="Calibri"/>
                <a:cs typeface="Calibri"/>
              </a:rPr>
              <a:t> entre </a:t>
            </a:r>
            <a:r>
              <a:rPr lang="en-US" altLang="x-none" sz="1800" dirty="0" err="1">
                <a:latin typeface="Calibri"/>
                <a:cs typeface="Calibri"/>
              </a:rPr>
              <a:t>funciones</a:t>
            </a:r>
            <a:r>
              <a:rPr lang="en-US" altLang="x-none" sz="1800" dirty="0">
                <a:latin typeface="Calibri"/>
                <a:cs typeface="Calibri"/>
              </a:rPr>
              <a:t> y </a:t>
            </a:r>
            <a:r>
              <a:rPr lang="en-US" altLang="x-none" sz="1800" dirty="0" err="1">
                <a:latin typeface="Calibri"/>
                <a:cs typeface="Calibri"/>
              </a:rPr>
              <a:t>funciones</a:t>
            </a:r>
            <a:r>
              <a:rPr lang="en-US" altLang="x-none" sz="1800" dirty="0">
                <a:latin typeface="Calibri"/>
                <a:cs typeface="Calibri"/>
              </a:rPr>
              <a:t> con </a:t>
            </a:r>
            <a:r>
              <a:rPr lang="en-US" altLang="x-none" sz="1800" dirty="0" err="1">
                <a:latin typeface="Calibri"/>
                <a:cs typeface="Calibri"/>
              </a:rPr>
              <a:t>funciones</a:t>
            </a:r>
            <a:r>
              <a:rPr lang="en-US" altLang="x-none" sz="1800" dirty="0">
                <a:latin typeface="Calibri"/>
                <a:cs typeface="Calibri"/>
              </a:rPr>
              <a:t>, </a:t>
            </a:r>
            <a:r>
              <a:rPr lang="en-US" altLang="x-none" sz="1800" dirty="0" err="1">
                <a:latin typeface="Calibri"/>
                <a:cs typeface="Calibri"/>
              </a:rPr>
              <a:t>analicemos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los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i="1" dirty="0">
                <a:solidFill>
                  <a:srgbClr val="0733FF"/>
                </a:solidFill>
                <a:latin typeface="Calibri"/>
                <a:cs typeface="Calibri"/>
              </a:rPr>
              <a:t>decorators</a:t>
            </a: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62D85324-D12B-9E0A-CDCF-B3274EA81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216" y="1401408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B444406-8166-4E67-C231-5F95BBFB9700}"/>
              </a:ext>
            </a:extLst>
          </p:cNvPr>
          <p:cNvSpPr/>
          <p:nvPr/>
        </p:nvSpPr>
        <p:spPr>
          <a:xfrm>
            <a:off x="1754223" y="2289615"/>
            <a:ext cx="3708000" cy="3345872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noAutofit/>
          </a:bodyPr>
          <a:lstStyle/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mi_decorador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funcion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wrapper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'El 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area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 es:'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5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wrapper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@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mi_decorador</a:t>
            </a:r>
            <a:endParaRPr lang="es-CL" sz="1400" dirty="0">
              <a:solidFill>
                <a:srgbClr val="E800EB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mi_area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endParaRPr lang="es-CL" sz="1400" b="0" dirty="0">
              <a:solidFill>
                <a:srgbClr val="1800FF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s-CL" sz="1400" b="0" dirty="0">
              <a:solidFill>
                <a:srgbClr val="1800FF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mi_area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7</a:t>
            </a:r>
            <a:r>
              <a:rPr lang="es-CL" sz="1400" dirty="0">
                <a:latin typeface="Menlo" panose="020B0609030804020204" pitchFamily="49" charset="0"/>
              </a:rPr>
              <a:t>))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E1E4E678-7321-3710-1564-4A19D66F2780}"/>
              </a:ext>
            </a:extLst>
          </p:cNvPr>
          <p:cNvGrpSpPr/>
          <p:nvPr/>
        </p:nvGrpSpPr>
        <p:grpSpPr>
          <a:xfrm>
            <a:off x="3366012" y="4770440"/>
            <a:ext cx="4653720" cy="738664"/>
            <a:chOff x="3366012" y="4770440"/>
            <a:chExt cx="4653720" cy="738664"/>
          </a:xfrm>
        </p:grpSpPr>
        <p:cxnSp>
          <p:nvCxnSpPr>
            <p:cNvPr id="8" name="Conector recto de flecha 19">
              <a:extLst>
                <a:ext uri="{FF2B5EF4-FFF2-40B4-BE49-F238E27FC236}">
                  <a16:creationId xmlns:a16="http://schemas.microsoft.com/office/drawing/2014/main" id="{304FADB4-5966-8E81-0A55-3B3E5EFE49F1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4784136" y="3721648"/>
              <a:ext cx="150253" cy="2986502"/>
            </a:xfrm>
            <a:prstGeom prst="bentConnector2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4">
              <a:extLst>
                <a:ext uri="{FF2B5EF4-FFF2-40B4-BE49-F238E27FC236}">
                  <a16:creationId xmlns:a16="http://schemas.microsoft.com/office/drawing/2014/main" id="{2901F1F5-44E0-6AE0-D662-FD705CE75EBE}"/>
                </a:ext>
              </a:extLst>
            </p:cNvPr>
            <p:cNvSpPr txBox="1"/>
            <p:nvPr/>
          </p:nvSpPr>
          <p:spPr>
            <a:xfrm>
              <a:off x="5998058" y="4770440"/>
              <a:ext cx="2021674" cy="738664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Ojo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que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esta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función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no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recibe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argumentos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. Y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qué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pasaría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si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damos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uno</a:t>
              </a: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F64BF565-EC8A-E3BD-7785-0AD37E97A9C3}"/>
              </a:ext>
            </a:extLst>
          </p:cNvPr>
          <p:cNvGrpSpPr/>
          <p:nvPr/>
        </p:nvGrpSpPr>
        <p:grpSpPr>
          <a:xfrm>
            <a:off x="1698793" y="5555350"/>
            <a:ext cx="6320939" cy="778980"/>
            <a:chOff x="1698793" y="5555350"/>
            <a:chExt cx="6320939" cy="778980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F62B4C77-1564-E265-B91A-5B2E0AB111EC}"/>
                </a:ext>
              </a:extLst>
            </p:cNvPr>
            <p:cNvSpPr txBox="1"/>
            <p:nvPr/>
          </p:nvSpPr>
          <p:spPr>
            <a:xfrm>
              <a:off x="1698793" y="6057331"/>
              <a:ext cx="6320939" cy="2769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s-CL" sz="1200" dirty="0" err="1">
                  <a:effectLst/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TypeError</a:t>
              </a:r>
              <a:r>
                <a:rPr lang="es-CL" sz="12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: </a:t>
              </a:r>
              <a:r>
                <a:rPr lang="es-CL" sz="1200" dirty="0" err="1">
                  <a:highlight>
                    <a:srgbClr val="00FFFF"/>
                  </a:highlight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wrapper</a:t>
              </a:r>
              <a:r>
                <a:rPr lang="es-CL" sz="1200" dirty="0">
                  <a:highlight>
                    <a:srgbClr val="00FFFF"/>
                  </a:highlight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() </a:t>
              </a:r>
              <a:r>
                <a:rPr lang="es-CL" sz="1200" dirty="0" err="1">
                  <a:highlight>
                    <a:srgbClr val="00FFFF"/>
                  </a:highlight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takes</a:t>
              </a:r>
              <a:r>
                <a:rPr lang="es-CL" sz="1200" dirty="0">
                  <a:highlight>
                    <a:srgbClr val="00FFFF"/>
                  </a:highlight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 0 </a:t>
              </a:r>
              <a:r>
                <a:rPr lang="es-CL" sz="1200" dirty="0" err="1">
                  <a:highlight>
                    <a:srgbClr val="00FFFF"/>
                  </a:highlight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positional</a:t>
              </a:r>
              <a:r>
                <a:rPr lang="es-CL" sz="1200" dirty="0">
                  <a:highlight>
                    <a:srgbClr val="00FFFF"/>
                  </a:highlight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 </a:t>
              </a:r>
              <a:r>
                <a:rPr lang="es-CL" sz="1200" dirty="0" err="1">
                  <a:highlight>
                    <a:srgbClr val="00FFFF"/>
                  </a:highlight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arguments</a:t>
              </a:r>
              <a:r>
                <a:rPr lang="es-CL" sz="1200" dirty="0">
                  <a:highlight>
                    <a:srgbClr val="00FFFF"/>
                  </a:highlight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 </a:t>
              </a:r>
              <a:r>
                <a:rPr lang="es-CL" sz="1200" dirty="0" err="1">
                  <a:highlight>
                    <a:srgbClr val="00FFFF"/>
                  </a:highlight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but</a:t>
              </a:r>
              <a:r>
                <a:rPr lang="es-CL" sz="1200" dirty="0">
                  <a:highlight>
                    <a:srgbClr val="00FFFF"/>
                  </a:highlight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 1 </a:t>
              </a:r>
              <a:r>
                <a:rPr lang="es-CL" sz="1200" dirty="0" err="1">
                  <a:highlight>
                    <a:srgbClr val="00FFFF"/>
                  </a:highlight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was</a:t>
              </a:r>
              <a:r>
                <a:rPr lang="es-CL" sz="1200" dirty="0">
                  <a:highlight>
                    <a:srgbClr val="00FFFF"/>
                  </a:highlight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 </a:t>
              </a:r>
              <a:r>
                <a:rPr lang="es-CL" sz="1200" dirty="0" err="1">
                  <a:highlight>
                    <a:srgbClr val="00FFFF"/>
                  </a:highlight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given</a:t>
              </a:r>
              <a:endParaRPr lang="en-US" sz="1200" dirty="0">
                <a:highlight>
                  <a:srgbClr val="00FFFF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endParaRPr>
            </a:p>
          </p:txBody>
        </p:sp>
        <p:cxnSp>
          <p:nvCxnSpPr>
            <p:cNvPr id="29" name="Conector recto de flecha 20">
              <a:extLst>
                <a:ext uri="{FF2B5EF4-FFF2-40B4-BE49-F238E27FC236}">
                  <a16:creationId xmlns:a16="http://schemas.microsoft.com/office/drawing/2014/main" id="{0C3B1B50-BAA4-2788-8E25-0E41382FCA46}"/>
                </a:ext>
              </a:extLst>
            </p:cNvPr>
            <p:cNvCxnSpPr>
              <a:cxnSpLocks/>
              <a:stCxn id="16" idx="2"/>
              <a:endCxn id="14" idx="1"/>
            </p:cNvCxnSpPr>
            <p:nvPr/>
          </p:nvCxnSpPr>
          <p:spPr>
            <a:xfrm rot="5400000">
              <a:off x="2034934" y="5219209"/>
              <a:ext cx="640482" cy="1312763"/>
            </a:xfrm>
            <a:prstGeom prst="bentConnector4">
              <a:avLst>
                <a:gd name="adj1" fmla="val 39188"/>
                <a:gd name="adj2" fmla="val 117414"/>
              </a:avLst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849724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B0AA95C4-141A-8FAA-C10F-6F84AC115F2D}"/>
              </a:ext>
            </a:extLst>
          </p:cNvPr>
          <p:cNvSpPr/>
          <p:nvPr/>
        </p:nvSpPr>
        <p:spPr>
          <a:xfrm>
            <a:off x="1800219" y="2326535"/>
            <a:ext cx="4500000" cy="1668607"/>
          </a:xfrm>
          <a:prstGeom prst="roundRect">
            <a:avLst>
              <a:gd name="adj" fmla="val 3340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7A558CA5-D821-BE65-36A3-1C9435EBAAA5}"/>
              </a:ext>
            </a:extLst>
          </p:cNvPr>
          <p:cNvSpPr/>
          <p:nvPr/>
        </p:nvSpPr>
        <p:spPr>
          <a:xfrm>
            <a:off x="2479416" y="5304779"/>
            <a:ext cx="1068854" cy="267311"/>
          </a:xfrm>
          <a:prstGeom prst="roundRect">
            <a:avLst>
              <a:gd name="adj" fmla="val 26778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B2EFD57-7FC2-CB09-A567-9B209821439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88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1451F0-16A7-3ACC-2BCA-CD2164B31C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3A8E03-ED76-43DE-4B50-031D98470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Decorator  </a:t>
            </a:r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22B50B99-2D78-803A-A899-C99E18F3FF06}"/>
              </a:ext>
            </a:extLst>
          </p:cNvPr>
          <p:cNvSpPr txBox="1">
            <a:spLocks/>
          </p:cNvSpPr>
          <p:nvPr/>
        </p:nvSpPr>
        <p:spPr>
          <a:xfrm>
            <a:off x="1685925" y="1310487"/>
            <a:ext cx="6050794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 err="1">
                <a:latin typeface="Calibri"/>
                <a:cs typeface="Calibri"/>
              </a:rPr>
              <a:t>Ahora</a:t>
            </a:r>
            <a:r>
              <a:rPr lang="en-US" altLang="x-none" sz="1800" dirty="0">
                <a:latin typeface="Calibri"/>
                <a:cs typeface="Calibri"/>
              </a:rPr>
              <a:t> que </a:t>
            </a:r>
            <a:r>
              <a:rPr lang="en-US" altLang="x-none" sz="1800" dirty="0" err="1">
                <a:latin typeface="Calibri"/>
                <a:cs typeface="Calibri"/>
              </a:rPr>
              <a:t>hemos</a:t>
            </a:r>
            <a:r>
              <a:rPr lang="en-US" altLang="x-none" sz="1800" dirty="0">
                <a:latin typeface="Calibri"/>
                <a:cs typeface="Calibri"/>
              </a:rPr>
              <a:t> visto las </a:t>
            </a:r>
            <a:r>
              <a:rPr lang="en-US" altLang="x-none" sz="1800" dirty="0" err="1">
                <a:latin typeface="Calibri"/>
                <a:cs typeface="Calibri"/>
              </a:rPr>
              <a:t>operaciones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básicas</a:t>
            </a:r>
            <a:r>
              <a:rPr lang="en-US" altLang="x-none" sz="1800" dirty="0">
                <a:latin typeface="Calibri"/>
                <a:cs typeface="Calibri"/>
              </a:rPr>
              <a:t> entre </a:t>
            </a:r>
            <a:r>
              <a:rPr lang="en-US" altLang="x-none" sz="1800" dirty="0" err="1">
                <a:latin typeface="Calibri"/>
                <a:cs typeface="Calibri"/>
              </a:rPr>
              <a:t>funciones</a:t>
            </a:r>
            <a:r>
              <a:rPr lang="en-US" altLang="x-none" sz="1800" dirty="0">
                <a:latin typeface="Calibri"/>
                <a:cs typeface="Calibri"/>
              </a:rPr>
              <a:t> y </a:t>
            </a:r>
            <a:r>
              <a:rPr lang="en-US" altLang="x-none" sz="1800" dirty="0" err="1">
                <a:latin typeface="Calibri"/>
                <a:cs typeface="Calibri"/>
              </a:rPr>
              <a:t>funciones</a:t>
            </a:r>
            <a:r>
              <a:rPr lang="en-US" altLang="x-none" sz="1800" dirty="0">
                <a:latin typeface="Calibri"/>
                <a:cs typeface="Calibri"/>
              </a:rPr>
              <a:t> con </a:t>
            </a:r>
            <a:r>
              <a:rPr lang="en-US" altLang="x-none" sz="1800" dirty="0" err="1">
                <a:latin typeface="Calibri"/>
                <a:cs typeface="Calibri"/>
              </a:rPr>
              <a:t>funciones</a:t>
            </a:r>
            <a:r>
              <a:rPr lang="en-US" altLang="x-none" sz="1800" dirty="0">
                <a:latin typeface="Calibri"/>
                <a:cs typeface="Calibri"/>
              </a:rPr>
              <a:t>, </a:t>
            </a:r>
            <a:r>
              <a:rPr lang="en-US" altLang="x-none" sz="1800" dirty="0" err="1">
                <a:latin typeface="Calibri"/>
                <a:cs typeface="Calibri"/>
              </a:rPr>
              <a:t>analicemos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los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i="1" dirty="0">
                <a:solidFill>
                  <a:srgbClr val="0733FF"/>
                </a:solidFill>
                <a:latin typeface="Calibri"/>
                <a:cs typeface="Calibri"/>
              </a:rPr>
              <a:t>decorators</a:t>
            </a: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62D85324-D12B-9E0A-CDCF-B3274EA81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216" y="1401408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B444406-8166-4E67-C231-5F95BBFB9700}"/>
              </a:ext>
            </a:extLst>
          </p:cNvPr>
          <p:cNvSpPr/>
          <p:nvPr/>
        </p:nvSpPr>
        <p:spPr>
          <a:xfrm>
            <a:off x="1754223" y="2289615"/>
            <a:ext cx="4586942" cy="3345872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noAutofit/>
          </a:bodyPr>
          <a:lstStyle/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mi_decorador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funcion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wrapper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00"/>
                </a:solidFill>
                <a:highlight>
                  <a:srgbClr val="00FF00"/>
                </a:highlight>
                <a:latin typeface="Menlo" panose="020B0609030804020204" pitchFamily="49" charset="0"/>
              </a:rPr>
              <a:t>*</a:t>
            </a:r>
            <a:r>
              <a:rPr lang="es-CL" sz="1400" dirty="0" err="1">
                <a:solidFill>
                  <a:srgbClr val="000000"/>
                </a:solidFill>
                <a:highlight>
                  <a:srgbClr val="00FF00"/>
                </a:highlight>
                <a:latin typeface="Menlo" panose="020B0609030804020204" pitchFamily="49" charset="0"/>
              </a:rPr>
              <a:t>args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, </a:t>
            </a:r>
            <a:r>
              <a:rPr lang="es-CL" sz="1400" dirty="0">
                <a:solidFill>
                  <a:srgbClr val="FF0000"/>
                </a:solidFill>
                <a:highlight>
                  <a:srgbClr val="00FF00"/>
                </a:highlight>
                <a:latin typeface="Menlo" panose="020B0609030804020204" pitchFamily="49" charset="0"/>
              </a:rPr>
              <a:t>**</a:t>
            </a:r>
            <a:r>
              <a:rPr lang="es-CL" sz="1400" dirty="0" err="1">
                <a:solidFill>
                  <a:srgbClr val="000000"/>
                </a:solidFill>
                <a:highlight>
                  <a:srgbClr val="00FF00"/>
                </a:highlight>
                <a:latin typeface="Menlo" panose="020B0609030804020204" pitchFamily="49" charset="0"/>
              </a:rPr>
              <a:t>kwargs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'El 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area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 es:'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00"/>
                </a:solidFill>
                <a:highlight>
                  <a:srgbClr val="00FF00"/>
                </a:highlight>
                <a:latin typeface="Menlo" panose="020B0609030804020204" pitchFamily="49" charset="0"/>
              </a:rPr>
              <a:t>*</a:t>
            </a:r>
            <a:r>
              <a:rPr lang="es-CL" sz="1400" dirty="0" err="1">
                <a:solidFill>
                  <a:srgbClr val="000000"/>
                </a:solidFill>
                <a:highlight>
                  <a:srgbClr val="00FF00"/>
                </a:highlight>
                <a:latin typeface="Menlo" panose="020B0609030804020204" pitchFamily="49" charset="0"/>
              </a:rPr>
              <a:t>args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, </a:t>
            </a:r>
            <a:r>
              <a:rPr lang="es-CL" sz="1400" dirty="0">
                <a:solidFill>
                  <a:srgbClr val="FF0000"/>
                </a:solidFill>
                <a:highlight>
                  <a:srgbClr val="00FF00"/>
                </a:highlight>
                <a:latin typeface="Menlo" panose="020B0609030804020204" pitchFamily="49" charset="0"/>
              </a:rPr>
              <a:t>**</a:t>
            </a:r>
            <a:r>
              <a:rPr lang="es-CL" sz="1400" dirty="0" err="1">
                <a:solidFill>
                  <a:srgbClr val="000000"/>
                </a:solidFill>
                <a:highlight>
                  <a:srgbClr val="00FF00"/>
                </a:highlight>
                <a:latin typeface="Menlo" panose="020B0609030804020204" pitchFamily="49" charset="0"/>
              </a:rPr>
              <a:t>kwargs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wrapper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@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mi_decorador</a:t>
            </a:r>
            <a:endParaRPr lang="es-CL" sz="1400" dirty="0">
              <a:solidFill>
                <a:srgbClr val="E800EB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mi_area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endParaRPr lang="es-CL" sz="1400" b="0" dirty="0">
              <a:solidFill>
                <a:srgbClr val="1800FF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s-CL" sz="1400" b="0" dirty="0">
              <a:solidFill>
                <a:srgbClr val="1800FF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mi_area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7</a:t>
            </a:r>
            <a:r>
              <a:rPr lang="es-CL" sz="1400" dirty="0">
                <a:latin typeface="Menlo" panose="020B0609030804020204" pitchFamily="49" charset="0"/>
              </a:rPr>
              <a:t>))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722D5BD-1CF5-1463-AEF2-4D0DCDE83F0C}"/>
              </a:ext>
            </a:extLst>
          </p:cNvPr>
          <p:cNvSpPr txBox="1"/>
          <p:nvPr/>
        </p:nvSpPr>
        <p:spPr>
          <a:xfrm>
            <a:off x="6460436" y="3004506"/>
            <a:ext cx="2375452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err="1"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args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son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argumentos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de la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función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No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tiene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límite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argumentos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El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símbolo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*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realiza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operación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400" i="1" dirty="0">
                <a:solidFill>
                  <a:srgbClr val="18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unpacking </a:t>
            </a:r>
            <a:r>
              <a:rPr lang="en-US" sz="1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4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desde</a:t>
            </a:r>
            <a:r>
              <a:rPr lang="en-US" sz="1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Python 3.7)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411F8ED-3D37-6E0F-E48D-6774AA5EEE43}"/>
              </a:ext>
            </a:extLst>
          </p:cNvPr>
          <p:cNvSpPr txBox="1"/>
          <p:nvPr/>
        </p:nvSpPr>
        <p:spPr>
          <a:xfrm>
            <a:off x="6460436" y="4287150"/>
            <a:ext cx="2375452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err="1"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kwargs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son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nombres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de las variables que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ingresan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a la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función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No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tiene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límite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argumentos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El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símbolo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**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realiza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operación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400" i="1" dirty="0">
                <a:solidFill>
                  <a:srgbClr val="18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unpacking dos </a:t>
            </a:r>
            <a:r>
              <a:rPr lang="en-US" sz="1400" i="1" dirty="0" err="1">
                <a:solidFill>
                  <a:srgbClr val="18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veces</a:t>
            </a:r>
            <a:endParaRPr lang="en-US" sz="1400" i="1" dirty="0">
              <a:solidFill>
                <a:srgbClr val="18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7" descr="brainstorm (1).png">
            <a:extLst>
              <a:ext uri="{FF2B5EF4-FFF2-40B4-BE49-F238E27FC236}">
                <a16:creationId xmlns:a16="http://schemas.microsoft.com/office/drawing/2014/main" id="{315C3035-5BAB-DE2F-7C4C-EC4BF78BA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61" y="2359982"/>
            <a:ext cx="480116" cy="480116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AD929B17-4F69-0875-7111-164BA32CF98F}"/>
              </a:ext>
            </a:extLst>
          </p:cNvPr>
          <p:cNvGrpSpPr/>
          <p:nvPr/>
        </p:nvGrpSpPr>
        <p:grpSpPr>
          <a:xfrm>
            <a:off x="3013843" y="5572090"/>
            <a:ext cx="2043146" cy="779981"/>
            <a:chOff x="3013843" y="5572090"/>
            <a:chExt cx="2043146" cy="779981"/>
          </a:xfrm>
        </p:grpSpPr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972BD3E7-E35A-06D5-1F80-B1CEF5386D42}"/>
                </a:ext>
              </a:extLst>
            </p:cNvPr>
            <p:cNvSpPr txBox="1"/>
            <p:nvPr/>
          </p:nvSpPr>
          <p:spPr>
            <a:xfrm>
              <a:off x="3354835" y="5921184"/>
              <a:ext cx="1702154" cy="4308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tIns="0" bIns="0">
              <a:spAutoFit/>
            </a:bodyPr>
            <a:lstStyle/>
            <a:p>
              <a:r>
                <a:rPr lang="es-CL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El </a:t>
              </a:r>
              <a:r>
                <a:rPr lang="es-CL" sz="1400" dirty="0" err="1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area</a:t>
              </a:r>
              <a:r>
                <a:rPr lang="es-CL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 es:</a:t>
              </a:r>
            </a:p>
            <a:p>
              <a:r>
                <a:rPr lang="es-CL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49</a:t>
              </a:r>
              <a:endPara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endParaRPr>
            </a:p>
          </p:txBody>
        </p:sp>
        <p:cxnSp>
          <p:nvCxnSpPr>
            <p:cNvPr id="19" name="Conector recto de flecha 20">
              <a:extLst>
                <a:ext uri="{FF2B5EF4-FFF2-40B4-BE49-F238E27FC236}">
                  <a16:creationId xmlns:a16="http://schemas.microsoft.com/office/drawing/2014/main" id="{4B7FB733-B877-5D65-3FEB-2334C01FF39D}"/>
                </a:ext>
              </a:extLst>
            </p:cNvPr>
            <p:cNvCxnSpPr>
              <a:cxnSpLocks/>
              <a:stCxn id="17" idx="2"/>
              <a:endCxn id="18" idx="1"/>
            </p:cNvCxnSpPr>
            <p:nvPr/>
          </p:nvCxnSpPr>
          <p:spPr>
            <a:xfrm rot="16200000" flipH="1">
              <a:off x="2902070" y="5683863"/>
              <a:ext cx="564538" cy="340992"/>
            </a:xfrm>
            <a:prstGeom prst="bentConnector2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83544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First-time Scrum master in a cross-functional team – thinkWhere Blog">
            <a:extLst>
              <a:ext uri="{FF2B5EF4-FFF2-40B4-BE49-F238E27FC236}">
                <a16:creationId xmlns:a16="http://schemas.microsoft.com/office/drawing/2014/main" id="{2B2541B9-611A-7DBC-93DA-ECF7A33B2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827" y="1329827"/>
            <a:ext cx="4198347" cy="419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41861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997C8F5B-D1CA-2330-42A9-F91364FB85E1}"/>
              </a:ext>
            </a:extLst>
          </p:cNvPr>
          <p:cNvSpPr/>
          <p:nvPr/>
        </p:nvSpPr>
        <p:spPr>
          <a:xfrm>
            <a:off x="1800219" y="2326535"/>
            <a:ext cx="4500000" cy="1668607"/>
          </a:xfrm>
          <a:prstGeom prst="roundRect">
            <a:avLst>
              <a:gd name="adj" fmla="val 3340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0DD4DBEF-5DED-D90C-8729-36CCF53624CE}"/>
              </a:ext>
            </a:extLst>
          </p:cNvPr>
          <p:cNvSpPr/>
          <p:nvPr/>
        </p:nvSpPr>
        <p:spPr>
          <a:xfrm>
            <a:off x="2487493" y="5315466"/>
            <a:ext cx="1703862" cy="241204"/>
          </a:xfrm>
          <a:prstGeom prst="roundRect">
            <a:avLst>
              <a:gd name="adj" fmla="val 26778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B2EFD57-7FC2-CB09-A567-9B209821439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90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1451F0-16A7-3ACC-2BCA-CD2164B31C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3A8E03-ED76-43DE-4B50-031D98470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Decorator  </a:t>
            </a:r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22B50B99-2D78-803A-A899-C99E18F3FF06}"/>
              </a:ext>
            </a:extLst>
          </p:cNvPr>
          <p:cNvSpPr txBox="1">
            <a:spLocks/>
          </p:cNvSpPr>
          <p:nvPr/>
        </p:nvSpPr>
        <p:spPr>
          <a:xfrm>
            <a:off x="1685925" y="1310487"/>
            <a:ext cx="6050794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Si no </a:t>
            </a:r>
            <a:r>
              <a:rPr lang="en-US" altLang="x-none" sz="1800" dirty="0" err="1">
                <a:latin typeface="Calibri"/>
                <a:cs typeface="Calibri"/>
              </a:rPr>
              <a:t>sabemos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qué</a:t>
            </a:r>
            <a:r>
              <a:rPr lang="en-US" altLang="x-none" sz="1800" dirty="0">
                <a:latin typeface="Calibri"/>
                <a:cs typeface="Calibri"/>
              </a:rPr>
              <a:t> hay </a:t>
            </a:r>
            <a:r>
              <a:rPr lang="en-US" altLang="x-none" sz="1800" dirty="0" err="1">
                <a:latin typeface="Calibri"/>
                <a:cs typeface="Calibri"/>
              </a:rPr>
              <a:t>dentro</a:t>
            </a:r>
            <a:r>
              <a:rPr lang="en-US" altLang="x-none" sz="1800" dirty="0">
                <a:latin typeface="Calibri"/>
                <a:cs typeface="Calibri"/>
              </a:rPr>
              <a:t> del </a:t>
            </a:r>
            <a:r>
              <a:rPr lang="en-US" altLang="x-none" sz="1800" dirty="0" err="1">
                <a:latin typeface="Calibri"/>
                <a:cs typeface="Calibri"/>
              </a:rPr>
              <a:t>decorador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podemos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emplear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algunos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atributos</a:t>
            </a:r>
            <a:endParaRPr lang="en-US" altLang="x-none" sz="1800" dirty="0">
              <a:latin typeface="Calibri"/>
              <a:cs typeface="Calibri"/>
            </a:endParaRP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62D85324-D12B-9E0A-CDCF-B3274EA81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216" y="1401408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B444406-8166-4E67-C231-5F95BBFB9700}"/>
              </a:ext>
            </a:extLst>
          </p:cNvPr>
          <p:cNvSpPr/>
          <p:nvPr/>
        </p:nvSpPr>
        <p:spPr>
          <a:xfrm>
            <a:off x="1754223" y="2289615"/>
            <a:ext cx="4586942" cy="3345872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noAutofit/>
          </a:bodyPr>
          <a:lstStyle/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mi_decorador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funcion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wrapper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args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, 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**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kwargs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'El 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area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 es:'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args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, 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**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kwargs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highlight>
                  <a:srgbClr val="FFFF00"/>
                </a:highlight>
                <a:latin typeface="Menlo" panose="020B0609030804020204" pitchFamily="49" charset="0"/>
              </a:rPr>
              <a:t>wrapper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@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mi_decorador</a:t>
            </a:r>
            <a:endParaRPr lang="es-CL" sz="1400" dirty="0">
              <a:solidFill>
                <a:srgbClr val="E800EB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mi_area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endParaRPr lang="es-CL" sz="1400" b="0" dirty="0">
              <a:solidFill>
                <a:srgbClr val="1800FF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s-CL" sz="1400" b="0" dirty="0">
              <a:solidFill>
                <a:srgbClr val="1800FF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(mi_</a:t>
            </a:r>
            <a:r>
              <a:rPr lang="es-CL" sz="1400" dirty="0" err="1">
                <a:latin typeface="Menlo" panose="020B0609030804020204" pitchFamily="49" charset="0"/>
              </a:rPr>
              <a:t>area</a:t>
            </a:r>
            <a:r>
              <a:rPr lang="es-CL" sz="1400" dirty="0">
                <a:latin typeface="Menlo" panose="020B0609030804020204" pitchFamily="49" charset="0"/>
              </a:rPr>
              <a:t>.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__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name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__</a:t>
            </a:r>
            <a:r>
              <a:rPr lang="es-CL" sz="1400" dirty="0">
                <a:latin typeface="Menlo" panose="020B0609030804020204" pitchFamily="49" charset="0"/>
              </a:rPr>
              <a:t>)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DBD8043B-323F-0509-F967-B78C2C4CF251}"/>
              </a:ext>
            </a:extLst>
          </p:cNvPr>
          <p:cNvGrpSpPr/>
          <p:nvPr/>
        </p:nvGrpSpPr>
        <p:grpSpPr>
          <a:xfrm>
            <a:off x="4211233" y="5193245"/>
            <a:ext cx="4710711" cy="954107"/>
            <a:chOff x="4211233" y="5193245"/>
            <a:chExt cx="4710711" cy="954107"/>
          </a:xfrm>
        </p:grpSpPr>
        <p:cxnSp>
          <p:nvCxnSpPr>
            <p:cNvPr id="8" name="Conector recto de flecha 7">
              <a:extLst>
                <a:ext uri="{FF2B5EF4-FFF2-40B4-BE49-F238E27FC236}">
                  <a16:creationId xmlns:a16="http://schemas.microsoft.com/office/drawing/2014/main" id="{618B2FE8-A6F0-8915-8857-A5AD574BB1CA}"/>
                </a:ext>
              </a:extLst>
            </p:cNvPr>
            <p:cNvCxnSpPr>
              <a:cxnSpLocks/>
            </p:cNvCxnSpPr>
            <p:nvPr/>
          </p:nvCxnSpPr>
          <p:spPr>
            <a:xfrm>
              <a:off x="4211233" y="5446007"/>
              <a:ext cx="2340261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4">
              <a:extLst>
                <a:ext uri="{FF2B5EF4-FFF2-40B4-BE49-F238E27FC236}">
                  <a16:creationId xmlns:a16="http://schemas.microsoft.com/office/drawing/2014/main" id="{AFD2EC07-31E9-887B-15A5-1466F36984C7}"/>
                </a:ext>
              </a:extLst>
            </p:cNvPr>
            <p:cNvSpPr txBox="1"/>
            <p:nvPr/>
          </p:nvSpPr>
          <p:spPr>
            <a:xfrm>
              <a:off x="6551494" y="5193245"/>
              <a:ext cx="2370450" cy="954107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con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el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atributo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>
                  <a:latin typeface="Courier" pitchFamily="2" charset="0"/>
                  <a:cs typeface="Calibri" panose="020F0502020204030204" pitchFamily="34" charset="0"/>
                </a:rPr>
                <a:t>.__name__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podemos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conocer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las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funciones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definidas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dentro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del decorator</a:t>
              </a:r>
              <a:endParaRPr lang="es-CL" dirty="0">
                <a:latin typeface="Menlo" panose="020B0609030804020204" pitchFamily="49" charset="0"/>
              </a:endParaRP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9FDACED-88E3-5C43-9D70-8460EA73D63A}"/>
              </a:ext>
            </a:extLst>
          </p:cNvPr>
          <p:cNvGrpSpPr/>
          <p:nvPr/>
        </p:nvGrpSpPr>
        <p:grpSpPr>
          <a:xfrm>
            <a:off x="3339424" y="5556669"/>
            <a:ext cx="1600324" cy="577800"/>
            <a:chOff x="3339424" y="5556669"/>
            <a:chExt cx="1600324" cy="577800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92ABA2B7-6AF6-F912-F3BD-8008AB7E7421}"/>
                </a:ext>
              </a:extLst>
            </p:cNvPr>
            <p:cNvSpPr txBox="1"/>
            <p:nvPr/>
          </p:nvSpPr>
          <p:spPr>
            <a:xfrm>
              <a:off x="3720923" y="5888248"/>
              <a:ext cx="1218825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tIns="0" bIns="0">
              <a:spAutoFit/>
            </a:bodyPr>
            <a:lstStyle/>
            <a:p>
              <a:r>
                <a:rPr lang="es-CL" sz="1600" dirty="0" err="1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wrapper</a:t>
              </a:r>
              <a:endPara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endParaRPr>
            </a:p>
          </p:txBody>
        </p:sp>
        <p:cxnSp>
          <p:nvCxnSpPr>
            <p:cNvPr id="20" name="Conector recto de flecha 19">
              <a:extLst>
                <a:ext uri="{FF2B5EF4-FFF2-40B4-BE49-F238E27FC236}">
                  <a16:creationId xmlns:a16="http://schemas.microsoft.com/office/drawing/2014/main" id="{01021ABB-D9FF-9517-C846-CDC6350C09B5}"/>
                </a:ext>
              </a:extLst>
            </p:cNvPr>
            <p:cNvCxnSpPr>
              <a:cxnSpLocks/>
              <a:stCxn id="16" idx="2"/>
              <a:endCxn id="19" idx="1"/>
            </p:cNvCxnSpPr>
            <p:nvPr/>
          </p:nvCxnSpPr>
          <p:spPr>
            <a:xfrm rot="16200000" flipH="1">
              <a:off x="3302829" y="5593264"/>
              <a:ext cx="454689" cy="381499"/>
            </a:xfrm>
            <a:prstGeom prst="bentConnector2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95096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0DD4DBEF-5DED-D90C-8729-36CCF53624CE}"/>
              </a:ext>
            </a:extLst>
          </p:cNvPr>
          <p:cNvSpPr/>
          <p:nvPr/>
        </p:nvSpPr>
        <p:spPr>
          <a:xfrm>
            <a:off x="2477386" y="5747676"/>
            <a:ext cx="1703862" cy="241204"/>
          </a:xfrm>
          <a:prstGeom prst="roundRect">
            <a:avLst>
              <a:gd name="adj" fmla="val 26778"/>
            </a:avLst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B2EFD57-7FC2-CB09-A567-9B209821439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91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1451F0-16A7-3ACC-2BCA-CD2164B31C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3A8E03-ED76-43DE-4B50-031D98470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/>
              <a:t>Decorator  </a:t>
            </a:r>
          </a:p>
        </p:txBody>
      </p:sp>
      <p:sp>
        <p:nvSpPr>
          <p:cNvPr id="5" name="Shape 158">
            <a:extLst>
              <a:ext uri="{FF2B5EF4-FFF2-40B4-BE49-F238E27FC236}">
                <a16:creationId xmlns:a16="http://schemas.microsoft.com/office/drawing/2014/main" id="{22B50B99-2D78-803A-A899-C99E18F3FF06}"/>
              </a:ext>
            </a:extLst>
          </p:cNvPr>
          <p:cNvSpPr txBox="1">
            <a:spLocks/>
          </p:cNvSpPr>
          <p:nvPr/>
        </p:nvSpPr>
        <p:spPr>
          <a:xfrm>
            <a:off x="1685925" y="1310487"/>
            <a:ext cx="6050794" cy="52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0072C8"/>
              </a:buClr>
              <a:buSzPts val="12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036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0000FF"/>
              </a:buClr>
              <a:buSzPts val="17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66FF33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rgbClr val="3399FF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99FF"/>
              </a:buClr>
              <a:buSzPts val="1000"/>
              <a:buFont typeface="Noto Sans Symbols"/>
              <a:buChar char="▪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>
              <a:spcBef>
                <a:spcPts val="360"/>
              </a:spcBef>
              <a:buClr>
                <a:srgbClr val="0072C8"/>
              </a:buClr>
              <a:buSzPts val="1260"/>
              <a:buNone/>
            </a:pPr>
            <a:r>
              <a:rPr lang="en-US" altLang="x-none" sz="1800" dirty="0">
                <a:latin typeface="Calibri"/>
                <a:cs typeface="Calibri"/>
              </a:rPr>
              <a:t>Si no </a:t>
            </a:r>
            <a:r>
              <a:rPr lang="en-US" altLang="x-none" sz="1800" dirty="0" err="1">
                <a:latin typeface="Calibri"/>
                <a:cs typeface="Calibri"/>
              </a:rPr>
              <a:t>sabemos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qué</a:t>
            </a:r>
            <a:r>
              <a:rPr lang="en-US" altLang="x-none" sz="1800" dirty="0">
                <a:latin typeface="Calibri"/>
                <a:cs typeface="Calibri"/>
              </a:rPr>
              <a:t> hay </a:t>
            </a:r>
            <a:r>
              <a:rPr lang="en-US" altLang="x-none" sz="1800" dirty="0" err="1">
                <a:latin typeface="Calibri"/>
                <a:cs typeface="Calibri"/>
              </a:rPr>
              <a:t>dentro</a:t>
            </a:r>
            <a:r>
              <a:rPr lang="en-US" altLang="x-none" sz="1800" dirty="0">
                <a:latin typeface="Calibri"/>
                <a:cs typeface="Calibri"/>
              </a:rPr>
              <a:t> del </a:t>
            </a:r>
            <a:r>
              <a:rPr lang="en-US" altLang="x-none" sz="1800" dirty="0" err="1">
                <a:latin typeface="Calibri"/>
                <a:cs typeface="Calibri"/>
              </a:rPr>
              <a:t>decorador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podemos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emplear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algunos</a:t>
            </a:r>
            <a:r>
              <a:rPr lang="en-US" altLang="x-none" sz="1800" dirty="0">
                <a:latin typeface="Calibri"/>
                <a:cs typeface="Calibri"/>
              </a:rPr>
              <a:t> </a:t>
            </a:r>
            <a:r>
              <a:rPr lang="en-US" altLang="x-none" sz="1800" dirty="0" err="1">
                <a:latin typeface="Calibri"/>
                <a:cs typeface="Calibri"/>
              </a:rPr>
              <a:t>atributos</a:t>
            </a:r>
            <a:endParaRPr lang="en-US" altLang="x-none" sz="1800" dirty="0">
              <a:latin typeface="Calibri"/>
              <a:cs typeface="Calibri"/>
            </a:endParaRPr>
          </a:p>
        </p:txBody>
      </p:sp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62D85324-D12B-9E0A-CDCF-B3274EA81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216" y="1401408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B444406-8166-4E67-C231-5F95BBFB9700}"/>
              </a:ext>
            </a:extLst>
          </p:cNvPr>
          <p:cNvSpPr/>
          <p:nvPr/>
        </p:nvSpPr>
        <p:spPr>
          <a:xfrm>
            <a:off x="1754223" y="2289614"/>
            <a:ext cx="4586942" cy="385773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noAutofit/>
          </a:bodyPr>
          <a:lstStyle/>
          <a:p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import</a:t>
            </a:r>
            <a:r>
              <a:rPr lang="es-CL" sz="1400" dirty="0">
                <a:latin typeface="Menlo" panose="020B0609030804020204" pitchFamily="49" charset="0"/>
              </a:rPr>
              <a:t> </a:t>
            </a:r>
            <a:r>
              <a:rPr lang="es-CL" sz="1400" dirty="0" err="1">
                <a:latin typeface="Menlo" panose="020B0609030804020204" pitchFamily="49" charset="0"/>
              </a:rPr>
              <a:t>functools</a:t>
            </a:r>
            <a:endParaRPr lang="es-CL" sz="1400" dirty="0">
              <a:latin typeface="Menlo" panose="020B0609030804020204" pitchFamily="49" charset="0"/>
            </a:endParaRPr>
          </a:p>
          <a:p>
            <a:endParaRPr lang="es-CL" sz="1400" dirty="0"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mi_decorador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funcion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r>
              <a:rPr lang="es-CL" sz="1400" dirty="0"/>
              <a:t>      </a:t>
            </a:r>
            <a:r>
              <a:rPr lang="es-CL" sz="1400" dirty="0">
                <a:highlight>
                  <a:srgbClr val="FFFF00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@</a:t>
            </a:r>
            <a:r>
              <a:rPr lang="es-CL" sz="1400" dirty="0" err="1">
                <a:highlight>
                  <a:srgbClr val="FFFF00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functools.wraps</a:t>
            </a:r>
            <a:r>
              <a:rPr lang="es-CL" sz="1400" dirty="0">
                <a:highlight>
                  <a:srgbClr val="FFFF00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s-CL" sz="1400" dirty="0" err="1">
                <a:highlight>
                  <a:srgbClr val="FFFF00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funcion</a:t>
            </a:r>
            <a:r>
              <a:rPr lang="es-CL" sz="1400" dirty="0">
                <a:highlight>
                  <a:srgbClr val="FFFF00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wrapper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args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, 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**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kwargs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'El 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area</a:t>
            </a:r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 es:'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funcion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args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, **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kwargs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))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wrapper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E800EB"/>
                </a:solidFill>
                <a:latin typeface="Menlo" panose="020B0609030804020204" pitchFamily="49" charset="0"/>
              </a:rPr>
              <a:t>@</a:t>
            </a:r>
            <a:r>
              <a:rPr lang="es-CL" sz="1400" dirty="0" err="1">
                <a:solidFill>
                  <a:srgbClr val="E800EB"/>
                </a:solidFill>
                <a:latin typeface="Menlo" panose="020B0609030804020204" pitchFamily="49" charset="0"/>
              </a:rPr>
              <a:t>mi_decorador</a:t>
            </a:r>
            <a:endParaRPr lang="es-CL" sz="1400" dirty="0">
              <a:solidFill>
                <a:srgbClr val="E800EB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mi_area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return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endParaRPr lang="es-CL" sz="1400" b="0" dirty="0">
              <a:solidFill>
                <a:srgbClr val="1800FF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s-CL" sz="1400" b="0" dirty="0">
              <a:solidFill>
                <a:srgbClr val="1800FF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1800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(mi_</a:t>
            </a:r>
            <a:r>
              <a:rPr lang="es-CL" sz="1400" dirty="0" err="1">
                <a:latin typeface="Menlo" panose="020B0609030804020204" pitchFamily="49" charset="0"/>
              </a:rPr>
              <a:t>area</a:t>
            </a:r>
            <a:r>
              <a:rPr lang="es-CL" sz="1400" dirty="0">
                <a:latin typeface="Menlo" panose="020B0609030804020204" pitchFamily="49" charset="0"/>
              </a:rPr>
              <a:t>.__</a:t>
            </a:r>
            <a:r>
              <a:rPr lang="es-CL" sz="1400" dirty="0" err="1">
                <a:latin typeface="Menlo" panose="020B0609030804020204" pitchFamily="49" charset="0"/>
              </a:rPr>
              <a:t>name</a:t>
            </a:r>
            <a:r>
              <a:rPr lang="es-CL" sz="1400" dirty="0">
                <a:latin typeface="Menlo" panose="020B0609030804020204" pitchFamily="49" charset="0"/>
              </a:rPr>
              <a:t>__)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13C7CA6-C8A8-60DB-2E30-081B7FE97EE7}"/>
              </a:ext>
            </a:extLst>
          </p:cNvPr>
          <p:cNvGrpSpPr/>
          <p:nvPr/>
        </p:nvGrpSpPr>
        <p:grpSpPr>
          <a:xfrm>
            <a:off x="3329317" y="5988880"/>
            <a:ext cx="1958576" cy="511872"/>
            <a:chOff x="3329317" y="5988880"/>
            <a:chExt cx="1958576" cy="511872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92ABA2B7-6AF6-F912-F3BD-8008AB7E7421}"/>
                </a:ext>
              </a:extLst>
            </p:cNvPr>
            <p:cNvSpPr txBox="1"/>
            <p:nvPr/>
          </p:nvSpPr>
          <p:spPr>
            <a:xfrm>
              <a:off x="3741077" y="6254531"/>
              <a:ext cx="1546816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tIns="0" bIns="0">
              <a:spAutoFit/>
            </a:bodyPr>
            <a:lstStyle/>
            <a:p>
              <a:r>
                <a:rPr lang="es-CL" sz="1600" dirty="0" err="1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mi_area</a:t>
              </a:r>
              <a:endPara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endParaRPr>
            </a:p>
          </p:txBody>
        </p:sp>
        <p:cxnSp>
          <p:nvCxnSpPr>
            <p:cNvPr id="20" name="Conector recto de flecha 19">
              <a:extLst>
                <a:ext uri="{FF2B5EF4-FFF2-40B4-BE49-F238E27FC236}">
                  <a16:creationId xmlns:a16="http://schemas.microsoft.com/office/drawing/2014/main" id="{01021ABB-D9FF-9517-C846-CDC6350C09B5}"/>
                </a:ext>
              </a:extLst>
            </p:cNvPr>
            <p:cNvCxnSpPr>
              <a:cxnSpLocks/>
              <a:stCxn id="16" idx="2"/>
              <a:endCxn id="19" idx="1"/>
            </p:cNvCxnSpPr>
            <p:nvPr/>
          </p:nvCxnSpPr>
          <p:spPr>
            <a:xfrm rot="16200000" flipH="1">
              <a:off x="3340816" y="5977381"/>
              <a:ext cx="388762" cy="411760"/>
            </a:xfrm>
            <a:prstGeom prst="bentConnector2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86B40277-AAE8-6D11-FCB6-D94C3FF5C0DF}"/>
              </a:ext>
            </a:extLst>
          </p:cNvPr>
          <p:cNvGrpSpPr/>
          <p:nvPr/>
        </p:nvGrpSpPr>
        <p:grpSpPr>
          <a:xfrm>
            <a:off x="4780722" y="2863217"/>
            <a:ext cx="3924007" cy="738664"/>
            <a:chOff x="4780722" y="2863217"/>
            <a:chExt cx="3924007" cy="738664"/>
          </a:xfrm>
        </p:grpSpPr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3B9BA045-BDE0-368D-C56F-2810E4DAEEE9}"/>
                </a:ext>
              </a:extLst>
            </p:cNvPr>
            <p:cNvCxnSpPr>
              <a:cxnSpLocks/>
            </p:cNvCxnSpPr>
            <p:nvPr/>
          </p:nvCxnSpPr>
          <p:spPr>
            <a:xfrm>
              <a:off x="4780722" y="3086162"/>
              <a:ext cx="177077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4">
              <a:extLst>
                <a:ext uri="{FF2B5EF4-FFF2-40B4-BE49-F238E27FC236}">
                  <a16:creationId xmlns:a16="http://schemas.microsoft.com/office/drawing/2014/main" id="{573D13A1-BDA3-1AE4-03F0-F220A692F395}"/>
                </a:ext>
              </a:extLst>
            </p:cNvPr>
            <p:cNvSpPr txBox="1"/>
            <p:nvPr/>
          </p:nvSpPr>
          <p:spPr>
            <a:xfrm>
              <a:off x="6631007" y="2863217"/>
              <a:ext cx="2073722" cy="738664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Este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decorador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encapsula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todo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lo que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está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dentro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del 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decorador</a:t>
              </a:r>
              <a:endParaRPr lang="es-CL" dirty="0">
                <a:latin typeface="Menlo" panose="020B0609030804020204" pitchFamily="49" charset="0"/>
              </a:endParaRPr>
            </a:p>
          </p:txBody>
        </p:sp>
      </p:grpSp>
      <p:pic>
        <p:nvPicPr>
          <p:cNvPr id="1026" name="Picture 2" descr="20 Not Funny Memes You Can Totally Send To Your Friends - SayingImages.com">
            <a:extLst>
              <a:ext uri="{FF2B5EF4-FFF2-40B4-BE49-F238E27FC236}">
                <a16:creationId xmlns:a16="http://schemas.microsoft.com/office/drawing/2014/main" id="{781EF467-F881-A941-279E-8CE20766B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007" y="3615887"/>
            <a:ext cx="2073722" cy="246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6585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C959C3E-C760-7645-B5A3-B6C5285EE0A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92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537FC9-76FB-0943-959B-2B139341B2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Ahora</a:t>
            </a:r>
            <a:r>
              <a:rPr lang="en-US" dirty="0"/>
              <a:t> </a:t>
            </a:r>
            <a:r>
              <a:rPr lang="en-US" dirty="0" err="1"/>
              <a:t>tú</a:t>
            </a:r>
            <a:r>
              <a:rPr lang="en-US" dirty="0"/>
              <a:t>...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FD0FD03-EC29-EE6B-991D-4A629E889960}"/>
              </a:ext>
            </a:extLst>
          </p:cNvPr>
          <p:cNvSpPr txBox="1">
            <a:spLocks/>
          </p:cNvSpPr>
          <p:nvPr/>
        </p:nvSpPr>
        <p:spPr bwMode="auto">
          <a:xfrm>
            <a:off x="1133850" y="1569766"/>
            <a:ext cx="7464958" cy="82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ES" altLang="x-none" sz="1800" kern="0" dirty="0"/>
              <a:t>Implemente un decorador que </a:t>
            </a:r>
            <a:r>
              <a:rPr lang="es-ES" altLang="x-none" sz="1800" kern="0" dirty="0" err="1"/>
              <a:t>calule</a:t>
            </a:r>
            <a:r>
              <a:rPr lang="es-ES" altLang="x-none" sz="1800" kern="0" dirty="0"/>
              <a:t> el tiempo que toma realizar la ejecución de </a:t>
            </a:r>
            <a:r>
              <a:rPr lang="es-ES" altLang="x-none" sz="1800" dirty="0"/>
              <a:t>la función "</a:t>
            </a:r>
            <a:r>
              <a:rPr lang="es-ES" altLang="x-none" sz="1800" dirty="0" err="1"/>
              <a:t>loop_variable</a:t>
            </a:r>
            <a:r>
              <a:rPr lang="es-ES" altLang="x-none" sz="1800" dirty="0"/>
              <a:t>". (</a:t>
            </a:r>
            <a:r>
              <a:rPr lang="es-ES" altLang="x-none" sz="1800" dirty="0" err="1"/>
              <a:t>Hint</a:t>
            </a:r>
            <a:r>
              <a:rPr lang="es-ES" altLang="x-none" sz="1800" dirty="0"/>
              <a:t>. utilice </a:t>
            </a:r>
            <a:r>
              <a:rPr lang="es-ES" altLang="x-none" sz="1400" dirty="0" err="1">
                <a:highlight>
                  <a:srgbClr val="00FFFF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time.perf_counter</a:t>
            </a:r>
            <a:r>
              <a:rPr lang="es-ES" altLang="x-none" sz="1400" dirty="0">
                <a:highlight>
                  <a:srgbClr val="00FFFF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r>
              <a:rPr lang="es-ES" altLang="x-none" sz="1800" dirty="0">
                <a:highlight>
                  <a:srgbClr val="00FFFF"/>
                </a:highlight>
              </a:rPr>
              <a:t>)</a:t>
            </a:r>
            <a:endParaRPr lang="en-US" altLang="x-none" sz="1800" dirty="0">
              <a:solidFill>
                <a:schemeClr val="tx1"/>
              </a:solidFill>
              <a:highlight>
                <a:srgbClr val="00FFFF"/>
              </a:highlight>
            </a:endParaRPr>
          </a:p>
          <a:p>
            <a:pPr marL="148590" indent="0">
              <a:buFont typeface="Wingdings 3" charset="0"/>
              <a:buNone/>
            </a:pPr>
            <a:endParaRPr lang="en-US" altLang="x-none" sz="1800" kern="0" dirty="0"/>
          </a:p>
          <a:p>
            <a:pPr marL="148590" indent="0">
              <a:buFont typeface="Wingdings 3" charset="0"/>
              <a:buNone/>
            </a:pPr>
            <a:endParaRPr lang="en-US" sz="1800" kern="0" dirty="0"/>
          </a:p>
        </p:txBody>
      </p:sp>
      <p:pic>
        <p:nvPicPr>
          <p:cNvPr id="11" name="Shape 182" descr="stopwatch.png">
            <a:extLst>
              <a:ext uri="{FF2B5EF4-FFF2-40B4-BE49-F238E27FC236}">
                <a16:creationId xmlns:a16="http://schemas.microsoft.com/office/drawing/2014/main" id="{CC19D897-35B5-2BBC-9A6D-F932F5EAA9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380" y="1072912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183">
            <a:extLst>
              <a:ext uri="{FF2B5EF4-FFF2-40B4-BE49-F238E27FC236}">
                <a16:creationId xmlns:a16="http://schemas.microsoft.com/office/drawing/2014/main" id="{383171CB-948A-F791-02F9-AD70952FEAC6}"/>
              </a:ext>
            </a:extLst>
          </p:cNvPr>
          <p:cNvSpPr txBox="1"/>
          <p:nvPr/>
        </p:nvSpPr>
        <p:spPr>
          <a:xfrm>
            <a:off x="1266825" y="1159997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B347F78-1111-9875-3641-619E1B5DEF1E}"/>
              </a:ext>
            </a:extLst>
          </p:cNvPr>
          <p:cNvSpPr/>
          <p:nvPr/>
        </p:nvSpPr>
        <p:spPr>
          <a:xfrm>
            <a:off x="1439863" y="2462236"/>
            <a:ext cx="5589197" cy="399600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noAutofit/>
          </a:bodyPr>
          <a:lstStyle/>
          <a:p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import</a:t>
            </a:r>
            <a:r>
              <a:rPr lang="es-CL" sz="1400" dirty="0">
                <a:latin typeface="Menlo" panose="020B0609030804020204" pitchFamily="49" charset="0"/>
              </a:rPr>
              <a:t> time</a:t>
            </a: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contador_tiempo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7030A0"/>
                </a:solidFill>
                <a:latin typeface="Menlo" panose="020B0609030804020204" pitchFamily="49" charset="0"/>
              </a:rPr>
              <a:t>@</a:t>
            </a:r>
            <a:r>
              <a:rPr lang="es-CL" sz="1400" dirty="0" err="1">
                <a:solidFill>
                  <a:srgbClr val="7030A0"/>
                </a:solidFill>
                <a:latin typeface="Menlo" panose="020B0609030804020204" pitchFamily="49" charset="0"/>
              </a:rPr>
              <a:t>contador_tiempo</a:t>
            </a:r>
            <a:endParaRPr lang="es-CL" sz="1400" dirty="0">
              <a:solidFill>
                <a:srgbClr val="7030A0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loop_variable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 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cont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= 0</a:t>
            </a:r>
          </a:p>
          <a:p>
            <a:r>
              <a:rPr lang="es-CL" sz="1400" b="0" dirty="0">
                <a:solidFill>
                  <a:srgbClr val="1800FF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s-CL" sz="1400" b="0" dirty="0" err="1">
                <a:solidFill>
                  <a:srgbClr val="1800FF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</a:t>
            </a:r>
            <a:r>
              <a:rPr lang="es-CL" sz="1400" b="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i </a:t>
            </a:r>
            <a:r>
              <a:rPr lang="es-CL" sz="1400" b="0" dirty="0">
                <a:solidFill>
                  <a:srgbClr val="1800FF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</a:t>
            </a:r>
            <a:r>
              <a:rPr lang="es-CL" sz="1400" b="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s-CL" sz="1400" b="0" dirty="0" err="1">
                <a:solidFill>
                  <a:srgbClr val="1800FF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range</a:t>
            </a:r>
            <a:r>
              <a:rPr lang="es-CL" sz="1400" b="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s-CL" sz="1400" b="0" dirty="0" err="1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</a:t>
            </a:r>
            <a:r>
              <a:rPr lang="es-CL" sz="1400" b="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):</a:t>
            </a:r>
          </a:p>
          <a:p>
            <a:r>
              <a:rPr lang="es-CL" sz="1400" b="0" dirty="0">
                <a:solidFill>
                  <a:srgbClr val="1800FF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</a:t>
            </a:r>
            <a:r>
              <a:rPr lang="es-CL" sz="1400" b="0" dirty="0" err="1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cont</a:t>
            </a:r>
            <a:r>
              <a:rPr lang="es-CL" sz="1400" b="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s-CL" sz="1400" b="0" dirty="0" err="1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i+cont</a:t>
            </a:r>
            <a:endParaRPr lang="es-CL" sz="1400" b="0" dirty="0"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s-CL" sz="1400" b="0" dirty="0">
              <a:solidFill>
                <a:srgbClr val="1800FF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loop_variable</a:t>
            </a:r>
            <a:r>
              <a:rPr lang="es-CL" sz="1400" dirty="0">
                <a:latin typeface="Menlo" panose="020B0609030804020204" pitchFamily="49" charset="0"/>
              </a:rPr>
              <a:t>(100)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8B16D896-080C-B4D6-6448-41C4F050B705}"/>
              </a:ext>
            </a:extLst>
          </p:cNvPr>
          <p:cNvGrpSpPr/>
          <p:nvPr/>
        </p:nvGrpSpPr>
        <p:grpSpPr>
          <a:xfrm>
            <a:off x="3273825" y="4700783"/>
            <a:ext cx="5508722" cy="553998"/>
            <a:chOff x="3250096" y="4080914"/>
            <a:chExt cx="5508722" cy="553998"/>
          </a:xfrm>
        </p:grpSpPr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B164C51A-34F7-C4F1-4D98-5A17100E8379}"/>
                </a:ext>
              </a:extLst>
            </p:cNvPr>
            <p:cNvCxnSpPr>
              <a:cxnSpLocks/>
            </p:cNvCxnSpPr>
            <p:nvPr/>
          </p:nvCxnSpPr>
          <p:spPr>
            <a:xfrm>
              <a:off x="3250096" y="4357913"/>
              <a:ext cx="151147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4">
              <a:extLst>
                <a:ext uri="{FF2B5EF4-FFF2-40B4-BE49-F238E27FC236}">
                  <a16:creationId xmlns:a16="http://schemas.microsoft.com/office/drawing/2014/main" id="{F909A24B-40F3-A6A3-B005-3FFFC2BD1BEF}"/>
                </a:ext>
              </a:extLst>
            </p:cNvPr>
            <p:cNvSpPr txBox="1"/>
            <p:nvPr/>
          </p:nvSpPr>
          <p:spPr>
            <a:xfrm>
              <a:off x="4827993" y="4080914"/>
              <a:ext cx="3930825" cy="55399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defPPr>
                <a:defRPr lang="es-ES"/>
              </a:defPPr>
              <a:lvl1pPr eaLnBrk="1" hangingPunct="1">
                <a:defRPr sz="1400">
                  <a:latin typeface="Myriad Pro" panose="020B0503030403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es lo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mismo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que </a:t>
              </a:r>
              <a:r>
                <a:rPr lang="en-US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decir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  <a:p>
              <a:r>
                <a:rPr lang="es-CL" dirty="0" err="1">
                  <a:solidFill>
                    <a:srgbClr val="1800FF"/>
                  </a:solidFill>
                  <a:highlight>
                    <a:srgbClr val="00FFFF"/>
                  </a:highlight>
                  <a:latin typeface="Menlo" panose="020B0609030804020204" pitchFamily="49" charset="0"/>
                </a:rPr>
                <a:t>contador_tiempo</a:t>
              </a:r>
              <a:r>
                <a:rPr lang="es-CL" dirty="0">
                  <a:latin typeface="Menlo" panose="020B0609030804020204" pitchFamily="49" charset="0"/>
                </a:rPr>
                <a:t>(</a:t>
              </a:r>
              <a:r>
                <a:rPr lang="es-CL" dirty="0" err="1">
                  <a:solidFill>
                    <a:srgbClr val="1800FF"/>
                  </a:solidFill>
                  <a:latin typeface="Menlo" panose="020B0609030804020204" pitchFamily="49" charset="0"/>
                </a:rPr>
                <a:t>loop_variable</a:t>
              </a:r>
              <a:r>
                <a:rPr lang="es-CL" dirty="0">
                  <a:latin typeface="Menlo" panose="020B0609030804020204" pitchFamily="49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59859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C959C3E-C760-7645-B5A3-B6C5285EE0A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93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537FC9-76FB-0943-959B-2B139341B2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dirty="0" err="1"/>
              <a:t>Ahora</a:t>
            </a:r>
            <a:r>
              <a:rPr lang="en-US" dirty="0"/>
              <a:t> </a:t>
            </a:r>
            <a:r>
              <a:rPr lang="en-US" dirty="0" err="1"/>
              <a:t>tú</a:t>
            </a:r>
            <a:r>
              <a:rPr lang="en-US" dirty="0"/>
              <a:t>...</a:t>
            </a:r>
          </a:p>
        </p:txBody>
      </p:sp>
      <p:pic>
        <p:nvPicPr>
          <p:cNvPr id="8" name="Shape 182" descr="stopwatc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380" y="1072912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183"/>
          <p:cNvSpPr txBox="1"/>
          <p:nvPr/>
        </p:nvSpPr>
        <p:spPr>
          <a:xfrm>
            <a:off x="1266825" y="1159997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657681C-6A6D-4B62-9384-22517DF25046}"/>
              </a:ext>
            </a:extLst>
          </p:cNvPr>
          <p:cNvSpPr/>
          <p:nvPr/>
        </p:nvSpPr>
        <p:spPr>
          <a:xfrm>
            <a:off x="1439863" y="2462236"/>
            <a:ext cx="5589197" cy="399600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noAutofit/>
          </a:bodyPr>
          <a:lstStyle/>
          <a:p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import</a:t>
            </a:r>
            <a:r>
              <a:rPr lang="es-CL" sz="1400" dirty="0">
                <a:latin typeface="Menlo" panose="020B0609030804020204" pitchFamily="49" charset="0"/>
              </a:rPr>
              <a:t> time</a:t>
            </a: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FF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highlight>
                  <a:srgbClr val="00FFFF"/>
                </a:highlight>
                <a:latin typeface="Menlo" panose="020B0609030804020204" pitchFamily="49" charset="0"/>
              </a:rPr>
              <a:t>contador_tiempo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 err="1">
                <a:latin typeface="Menlo" panose="020B0609030804020204" pitchFamily="49" charset="0"/>
              </a:rPr>
              <a:t>func</a:t>
            </a:r>
            <a:r>
              <a:rPr lang="es-CL" sz="1400" dirty="0">
                <a:latin typeface="Menlo" panose="020B0609030804020204" pitchFamily="49" charset="0"/>
              </a:rPr>
              <a:t>):</a:t>
            </a:r>
          </a:p>
          <a:p>
            <a:pPr>
              <a:tabLst>
                <a:tab pos="530225" algn="l"/>
                <a:tab pos="973138" algn="l"/>
              </a:tabLst>
            </a:pPr>
            <a:endParaRPr lang="es-CL" sz="1400" dirty="0">
              <a:latin typeface="Menlo" panose="020B0609030804020204" pitchFamily="49" charset="0"/>
              <a:cs typeface="Menlo" panose="020B0609030804020204" pitchFamily="49" charset="0"/>
            </a:endParaRPr>
          </a:p>
          <a:p>
            <a:pPr>
              <a:tabLst>
                <a:tab pos="530225" algn="l"/>
                <a:tab pos="973138" algn="l"/>
              </a:tabLst>
            </a:pPr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</a:t>
            </a:r>
            <a:r>
              <a:rPr lang="en-US" sz="14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def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1400" dirty="0" err="1">
                <a:solidFill>
                  <a:srgbClr val="654C1D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wrapper_contador_tiempo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4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*</a:t>
            </a:r>
            <a:r>
              <a:rPr lang="en-US" sz="1400" dirty="0" err="1">
                <a:solidFill>
                  <a:srgbClr val="00006D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args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sz="14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**</a:t>
            </a:r>
            <a:r>
              <a:rPr lang="en-US" sz="1400" dirty="0" err="1">
                <a:solidFill>
                  <a:srgbClr val="00006D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kwargs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):        </a:t>
            </a:r>
          </a:p>
          <a:p>
            <a:pPr>
              <a:tabLst>
                <a:tab pos="530225" algn="l"/>
                <a:tab pos="973138" algn="l"/>
              </a:tabLst>
            </a:pP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	</a:t>
            </a:r>
            <a:r>
              <a:rPr lang="en-US" sz="1400" dirty="0" err="1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ini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n-US" sz="1400" dirty="0" err="1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time.</a:t>
            </a:r>
            <a:r>
              <a:rPr lang="en-US" sz="1400" dirty="0" err="1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perf_counter</a:t>
            </a: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</a:t>
            </a:r>
          </a:p>
          <a:p>
            <a:pPr>
              <a:tabLst>
                <a:tab pos="530225" algn="l"/>
                <a:tab pos="973138" algn="l"/>
              </a:tabLst>
            </a:pP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	</a:t>
            </a:r>
            <a:r>
              <a:rPr lang="en-US" sz="1400" dirty="0" err="1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func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4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*</a:t>
            </a:r>
            <a:r>
              <a:rPr lang="en-US" sz="1400" dirty="0" err="1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args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sz="14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**</a:t>
            </a:r>
            <a:r>
              <a:rPr lang="en-US" sz="1400" dirty="0" err="1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kwargs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        </a:t>
            </a:r>
          </a:p>
          <a:p>
            <a:pPr>
              <a:tabLst>
                <a:tab pos="530225" algn="l"/>
                <a:tab pos="973138" algn="l"/>
              </a:tabLst>
            </a:pP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	delta = </a:t>
            </a:r>
            <a:r>
              <a:rPr lang="en-US" sz="1400" dirty="0" err="1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time.</a:t>
            </a:r>
            <a:r>
              <a:rPr lang="en-US" sz="1400" dirty="0" err="1">
                <a:solidFill>
                  <a:srgbClr val="0733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perf_counter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()-</a:t>
            </a:r>
            <a:r>
              <a:rPr lang="en-US" sz="1400" dirty="0" err="1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ini</a:t>
            </a:r>
            <a:endParaRPr lang="en-US" sz="1400" dirty="0">
              <a:solidFill>
                <a:prstClr val="black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>
              <a:tabLst>
                <a:tab pos="530225" algn="l"/>
                <a:tab pos="973138" algn="l"/>
              </a:tabLst>
            </a:pPr>
            <a:r>
              <a:rPr lang="en-US" sz="1400" dirty="0">
                <a:solidFill>
                  <a:srgbClr val="654C1D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    </a:t>
            </a:r>
            <a:r>
              <a:rPr lang="en-US" sz="1400" dirty="0">
                <a:solidFill>
                  <a:srgbClr val="0733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return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400" dirty="0" err="1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</a:t>
            </a:r>
            <a:r>
              <a:rPr lang="en-US" sz="1400" dirty="0" err="1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'Terminado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1400" dirty="0" err="1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en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1400" dirty="0">
                <a:solidFill>
                  <a:srgbClr val="18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{delta} </a:t>
            </a:r>
            <a:r>
              <a:rPr lang="en-US" sz="1400" dirty="0" err="1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segundos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        </a:t>
            </a:r>
          </a:p>
          <a:p>
            <a:pPr>
              <a:tabLst>
                <a:tab pos="530225" algn="l"/>
                <a:tab pos="973138" algn="l"/>
              </a:tabLst>
            </a:pPr>
            <a:endParaRPr lang="en-US" sz="1400" dirty="0">
              <a:solidFill>
                <a:srgbClr val="9D00D2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>
              <a:tabLst>
                <a:tab pos="530225" algn="l"/>
                <a:tab pos="973138" algn="l"/>
              </a:tabLst>
            </a:pPr>
            <a:r>
              <a:rPr lang="en-US" sz="1400" dirty="0">
                <a:solidFill>
                  <a:srgbClr val="9D00D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</a:t>
            </a:r>
            <a:r>
              <a:rPr lang="en-US" sz="1400" dirty="0">
                <a:solidFill>
                  <a:srgbClr val="0733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return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400" dirty="0" err="1">
                <a:solidFill>
                  <a:schemeClr val="accent3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wrapper_contador_tiempo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endParaRPr lang="es-CL" sz="1400" dirty="0">
              <a:solidFill>
                <a:srgbClr val="0733FF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s-CL" sz="14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r>
              <a:rPr lang="es-CL" sz="1400" dirty="0">
                <a:solidFill>
                  <a:srgbClr val="7030A0"/>
                </a:solidFill>
                <a:latin typeface="Menlo" panose="020B0609030804020204" pitchFamily="49" charset="0"/>
              </a:rPr>
              <a:t>@</a:t>
            </a:r>
            <a:r>
              <a:rPr lang="es-CL" sz="1400" dirty="0" err="1">
                <a:solidFill>
                  <a:srgbClr val="7030A0"/>
                </a:solidFill>
                <a:latin typeface="Menlo" panose="020B0609030804020204" pitchFamily="49" charset="0"/>
              </a:rPr>
              <a:t>contador_tiempo</a:t>
            </a:r>
            <a:endParaRPr lang="es-CL" sz="1400" dirty="0">
              <a:solidFill>
                <a:srgbClr val="7030A0"/>
              </a:solidFill>
              <a:latin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FF0000"/>
                </a:solidFill>
                <a:latin typeface="Menlo" panose="020B0609030804020204" pitchFamily="49" charset="0"/>
              </a:rPr>
              <a:t>def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loop_variable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 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cont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= 0</a:t>
            </a:r>
          </a:p>
          <a:p>
            <a:r>
              <a:rPr lang="es-CL" sz="1400" b="0" dirty="0">
                <a:solidFill>
                  <a:srgbClr val="1800FF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s-CL" sz="1400" b="0" dirty="0" err="1">
                <a:solidFill>
                  <a:srgbClr val="1800FF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</a:t>
            </a:r>
            <a:r>
              <a:rPr lang="es-CL" sz="1400" b="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i </a:t>
            </a:r>
            <a:r>
              <a:rPr lang="es-CL" sz="1400" b="0" dirty="0">
                <a:solidFill>
                  <a:srgbClr val="1800FF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</a:t>
            </a:r>
            <a:r>
              <a:rPr lang="es-CL" sz="1400" b="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s-CL" sz="1400" b="0" dirty="0" err="1">
                <a:solidFill>
                  <a:srgbClr val="1800FF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range</a:t>
            </a:r>
            <a:r>
              <a:rPr lang="es-CL" sz="1400" b="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s-CL" sz="1400" b="0" dirty="0" err="1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</a:t>
            </a:r>
            <a:r>
              <a:rPr lang="es-CL" sz="1400" b="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):</a:t>
            </a:r>
          </a:p>
          <a:p>
            <a:r>
              <a:rPr lang="es-CL" sz="1400" b="0" dirty="0">
                <a:solidFill>
                  <a:srgbClr val="1800FF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</a:t>
            </a:r>
            <a:r>
              <a:rPr lang="es-CL" sz="1400" b="0" dirty="0" err="1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cont</a:t>
            </a:r>
            <a:r>
              <a:rPr lang="es-CL" sz="1400" b="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s-CL" sz="1400" b="0" dirty="0" err="1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i+cont</a:t>
            </a:r>
            <a:endParaRPr lang="es-CL" sz="1400" b="0" dirty="0"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s-CL" sz="1400" b="0" dirty="0">
              <a:solidFill>
                <a:srgbClr val="1800FF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loop_variable</a:t>
            </a:r>
            <a:r>
              <a:rPr lang="es-CL" sz="1400" dirty="0">
                <a:latin typeface="Menlo" panose="020B0609030804020204" pitchFamily="49" charset="0"/>
              </a:rPr>
              <a:t>(100)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94A66AD-00E5-34B5-AB91-A61BA479E998}"/>
              </a:ext>
            </a:extLst>
          </p:cNvPr>
          <p:cNvSpPr txBox="1">
            <a:spLocks/>
          </p:cNvSpPr>
          <p:nvPr/>
        </p:nvSpPr>
        <p:spPr bwMode="auto">
          <a:xfrm>
            <a:off x="1133850" y="1569766"/>
            <a:ext cx="7464958" cy="82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ES" altLang="x-none" sz="1800" kern="0" dirty="0"/>
              <a:t>Implemente un decorador que </a:t>
            </a:r>
            <a:r>
              <a:rPr lang="es-ES" altLang="x-none" sz="1800" kern="0" dirty="0" err="1"/>
              <a:t>calule</a:t>
            </a:r>
            <a:r>
              <a:rPr lang="es-ES" altLang="x-none" sz="1800" kern="0" dirty="0"/>
              <a:t> el tiempo que toma realizar la ejecución de </a:t>
            </a:r>
            <a:r>
              <a:rPr lang="es-ES" altLang="x-none" sz="1800" dirty="0"/>
              <a:t>la función "</a:t>
            </a:r>
            <a:r>
              <a:rPr lang="es-ES" altLang="x-none" sz="1800" dirty="0" err="1"/>
              <a:t>loop_variable</a:t>
            </a:r>
            <a:r>
              <a:rPr lang="es-ES" altLang="x-none" sz="1800" dirty="0"/>
              <a:t>". (</a:t>
            </a:r>
            <a:r>
              <a:rPr lang="es-ES" altLang="x-none" sz="1800" dirty="0" err="1"/>
              <a:t>Hint</a:t>
            </a:r>
            <a:r>
              <a:rPr lang="es-ES" altLang="x-none" sz="1800" dirty="0"/>
              <a:t>. utilice </a:t>
            </a:r>
            <a:r>
              <a:rPr lang="es-ES" altLang="x-none" sz="1400" dirty="0" err="1">
                <a:highlight>
                  <a:srgbClr val="00FFFF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time.perf_counter</a:t>
            </a:r>
            <a:r>
              <a:rPr lang="es-ES" altLang="x-none" sz="1400" dirty="0">
                <a:highlight>
                  <a:srgbClr val="00FFFF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r>
              <a:rPr lang="es-ES" altLang="x-none" sz="1800" dirty="0">
                <a:highlight>
                  <a:srgbClr val="00FFFF"/>
                </a:highlight>
              </a:rPr>
              <a:t>)</a:t>
            </a:r>
            <a:endParaRPr lang="en-US" altLang="x-none" sz="1800" dirty="0">
              <a:solidFill>
                <a:schemeClr val="tx1"/>
              </a:solidFill>
              <a:highlight>
                <a:srgbClr val="00FFFF"/>
              </a:highlight>
            </a:endParaRPr>
          </a:p>
          <a:p>
            <a:pPr marL="148590" indent="0">
              <a:buFont typeface="Wingdings 3" charset="0"/>
              <a:buNone/>
            </a:pPr>
            <a:endParaRPr lang="en-US" altLang="x-none" sz="1800" kern="0" dirty="0"/>
          </a:p>
          <a:p>
            <a:pPr marL="148590" indent="0">
              <a:buFont typeface="Wingdings 3" charset="0"/>
              <a:buNone/>
            </a:pP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34305445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iseño predeterminado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Diseño predetermin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12802</TotalTime>
  <Words>8319</Words>
  <Application>Microsoft Macintosh PowerPoint</Application>
  <PresentationFormat>Presentación en pantalla (4:3)</PresentationFormat>
  <Paragraphs>1584</Paragraphs>
  <Slides>93</Slides>
  <Notes>27</Notes>
  <HiddenSlides>8</HiddenSlides>
  <MMClips>0</MMClips>
  <ScaleCrop>false</ScaleCrop>
  <HeadingPairs>
    <vt:vector size="6" baseType="variant">
      <vt:variant>
        <vt:lpstr>Fuentes usadas</vt:lpstr>
      </vt:variant>
      <vt:variant>
        <vt:i4>18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93</vt:i4>
      </vt:variant>
    </vt:vector>
  </HeadingPairs>
  <TitlesOfParts>
    <vt:vector size="112" baseType="lpstr">
      <vt:lpstr>ＭＳ Ｐゴシック</vt:lpstr>
      <vt:lpstr>Abel Regular</vt:lpstr>
      <vt:lpstr>Arial</vt:lpstr>
      <vt:lpstr>Calibri</vt:lpstr>
      <vt:lpstr>Candara</vt:lpstr>
      <vt:lpstr>Century Gothic</vt:lpstr>
      <vt:lpstr>Consolas</vt:lpstr>
      <vt:lpstr>Courier</vt:lpstr>
      <vt:lpstr>Gill Sans</vt:lpstr>
      <vt:lpstr>Menlo</vt:lpstr>
      <vt:lpstr>Menlo Bold</vt:lpstr>
      <vt:lpstr>Menlo Regular</vt:lpstr>
      <vt:lpstr>Myriad Pro</vt:lpstr>
      <vt:lpstr>Noto Sans Symbols</vt:lpstr>
      <vt:lpstr>PT Sans</vt:lpstr>
      <vt:lpstr>Trajan Pro Bold</vt:lpstr>
      <vt:lpstr>Wingdings</vt:lpstr>
      <vt:lpstr>Wingdings 3</vt:lpstr>
      <vt:lpstr>Diseño predeterminado</vt:lpstr>
      <vt:lpstr>Presentación de PowerPoint</vt:lpstr>
      <vt:lpstr>Temario</vt:lpstr>
      <vt:lpstr>Recordemos</vt:lpstr>
      <vt:lpstr>Recordemos</vt:lpstr>
      <vt:lpstr>Funciones</vt:lpstr>
      <vt:lpstr>Funciones</vt:lpstr>
      <vt:lpstr>Relevancia</vt:lpstr>
      <vt:lpstr>Definición</vt:lpstr>
      <vt:lpstr>Definición</vt:lpstr>
      <vt:lpstr>Función definición</vt:lpstr>
      <vt:lpstr>Función definición</vt:lpstr>
      <vt:lpstr>Función definición</vt:lpstr>
      <vt:lpstr>Función definición</vt:lpstr>
      <vt:lpstr>Función definición</vt:lpstr>
      <vt:lpstr>Función definición</vt:lpstr>
      <vt:lpstr>Función definición</vt:lpstr>
      <vt:lpstr>Resumen</vt:lpstr>
      <vt:lpstr>Resumen</vt:lpstr>
      <vt:lpstr>Presentación de PowerPoint</vt:lpstr>
      <vt:lpstr>Temario</vt:lpstr>
      <vt:lpstr>Scope</vt:lpstr>
      <vt:lpstr>Presentación de PowerPoint</vt:lpstr>
      <vt:lpstr>Scope</vt:lpstr>
      <vt:lpstr>Scope</vt:lpstr>
      <vt:lpstr>Scope</vt:lpstr>
      <vt:lpstr>Scope</vt:lpstr>
      <vt:lpstr>Scope</vt:lpstr>
      <vt:lpstr>Scope</vt:lpstr>
      <vt:lpstr>Scope</vt:lpstr>
      <vt:lpstr>Scope</vt:lpstr>
      <vt:lpstr>Temario</vt:lpstr>
      <vt:lpstr>Paso de valores</vt:lpstr>
      <vt:lpstr>Paso de valores</vt:lpstr>
      <vt:lpstr>Paso de valores</vt:lpstr>
      <vt:lpstr>Paso de valores</vt:lpstr>
      <vt:lpstr>Paso de valores</vt:lpstr>
      <vt:lpstr>Paso de valores</vt:lpstr>
      <vt:lpstr>Paso de valores</vt:lpstr>
      <vt:lpstr>Paso de valores</vt:lpstr>
      <vt:lpstr>Traspaso por valor</vt:lpstr>
      <vt:lpstr>Temario</vt:lpstr>
      <vt:lpstr>Ejercicio</vt:lpstr>
      <vt:lpstr>Ejercicio</vt:lpstr>
      <vt:lpstr>Variables locales</vt:lpstr>
      <vt:lpstr>Ejercicio</vt:lpstr>
      <vt:lpstr>Ejercicio</vt:lpstr>
      <vt:lpstr>Ejercicio</vt:lpstr>
      <vt:lpstr>Ejercicio</vt:lpstr>
      <vt:lpstr>Ejercicio</vt:lpstr>
      <vt:lpstr>Ejercicio</vt:lpstr>
      <vt:lpstr>Ejercicio</vt:lpstr>
      <vt:lpstr>Ejercicio</vt:lpstr>
      <vt:lpstr>Temario</vt:lpstr>
      <vt:lpstr>Exception</vt:lpstr>
      <vt:lpstr>Exception</vt:lpstr>
      <vt:lpstr>Exception</vt:lpstr>
      <vt:lpstr>Exception</vt:lpstr>
      <vt:lpstr>Exception</vt:lpstr>
      <vt:lpstr>Presentación de PowerPoint</vt:lpstr>
      <vt:lpstr>Temario</vt:lpstr>
      <vt:lpstr>Lambda</vt:lpstr>
      <vt:lpstr>Meme</vt:lpstr>
      <vt:lpstr>Lamda</vt:lpstr>
      <vt:lpstr>Lamda</vt:lpstr>
      <vt:lpstr>Lamda</vt:lpstr>
      <vt:lpstr>Ejemplos</vt:lpstr>
      <vt:lpstr>Map</vt:lpstr>
      <vt:lpstr>Map+ lambda</vt:lpstr>
      <vt:lpstr>Filter</vt:lpstr>
      <vt:lpstr>Filter</vt:lpstr>
      <vt:lpstr>Reduce</vt:lpstr>
      <vt:lpstr>Reduce</vt:lpstr>
      <vt:lpstr>Reduce | Ejemplo</vt:lpstr>
      <vt:lpstr>Temario</vt:lpstr>
      <vt:lpstr>Decorators</vt:lpstr>
      <vt:lpstr>Presentación de PowerPoint</vt:lpstr>
      <vt:lpstr>Preliminar</vt:lpstr>
      <vt:lpstr>Preliminar</vt:lpstr>
      <vt:lpstr>Preliminar</vt:lpstr>
      <vt:lpstr>Preliminar</vt:lpstr>
      <vt:lpstr>Preliminar</vt:lpstr>
      <vt:lpstr>Preliminar</vt:lpstr>
      <vt:lpstr>Preliminar</vt:lpstr>
      <vt:lpstr>Presentación de PowerPoint</vt:lpstr>
      <vt:lpstr>Decorator  </vt:lpstr>
      <vt:lpstr>Decorator  </vt:lpstr>
      <vt:lpstr>Decorator  </vt:lpstr>
      <vt:lpstr>Decorator  </vt:lpstr>
      <vt:lpstr>Presentación de PowerPoint</vt:lpstr>
      <vt:lpstr>Decorator  </vt:lpstr>
      <vt:lpstr>Decorator  </vt:lpstr>
      <vt:lpstr>Ahora tú...</vt:lpstr>
      <vt:lpstr>Ahora tú...</vt:lpstr>
    </vt:vector>
  </TitlesOfParts>
  <Manager/>
  <Company>Universidad Diego Portales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00_Motivacion</dc:title>
  <dc:subject>CIT1000. Programacion. </dc:subject>
  <dc:creator>Miguel Carrasco</dc:creator>
  <cp:keywords/>
  <dc:description/>
  <cp:lastModifiedBy>Miguel Angel Carrasco Zambrano</cp:lastModifiedBy>
  <cp:revision>682</cp:revision>
  <cp:lastPrinted>2018-06-26T14:41:45Z</cp:lastPrinted>
  <dcterms:created xsi:type="dcterms:W3CDTF">2009-04-22T19:24:48Z</dcterms:created>
  <dcterms:modified xsi:type="dcterms:W3CDTF">2026-01-26T23:46:45Z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