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256" r:id="rId2"/>
    <p:sldId id="274" r:id="rId3"/>
    <p:sldId id="260" r:id="rId4"/>
    <p:sldId id="292" r:id="rId5"/>
    <p:sldId id="262" r:id="rId6"/>
    <p:sldId id="263" r:id="rId7"/>
    <p:sldId id="264" r:id="rId8"/>
    <p:sldId id="265" r:id="rId9"/>
    <p:sldId id="266" r:id="rId10"/>
    <p:sldId id="267" r:id="rId11"/>
    <p:sldId id="268" r:id="rId12"/>
    <p:sldId id="269" r:id="rId13"/>
    <p:sldId id="272" r:id="rId14"/>
    <p:sldId id="273" r:id="rId15"/>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6393" indent="-135022"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3903" indent="-271158"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0295" indent="-406179"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7803" indent="-542315"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1606860" algn="l" defTabSz="321372" rtl="0" eaLnBrk="1" latinLnBrk="0" hangingPunct="1">
      <a:defRPr kern="1200">
        <a:solidFill>
          <a:schemeClr val="tx1"/>
        </a:solidFill>
        <a:latin typeface="Arial" charset="0"/>
        <a:ea typeface="ＭＳ Ｐゴシック" charset="0"/>
        <a:cs typeface="ＭＳ Ｐゴシック" charset="0"/>
      </a:defRPr>
    </a:lvl6pPr>
    <a:lvl7pPr marL="1928233" algn="l" defTabSz="321372" rtl="0" eaLnBrk="1" latinLnBrk="0" hangingPunct="1">
      <a:defRPr kern="1200">
        <a:solidFill>
          <a:schemeClr val="tx1"/>
        </a:solidFill>
        <a:latin typeface="Arial" charset="0"/>
        <a:ea typeface="ＭＳ Ｐゴシック" charset="0"/>
        <a:cs typeface="ＭＳ Ｐゴシック" charset="0"/>
      </a:defRPr>
    </a:lvl7pPr>
    <a:lvl8pPr marL="2249604" algn="l" defTabSz="321372" rtl="0" eaLnBrk="1" latinLnBrk="0" hangingPunct="1">
      <a:defRPr kern="1200">
        <a:solidFill>
          <a:schemeClr val="tx1"/>
        </a:solidFill>
        <a:latin typeface="Arial" charset="0"/>
        <a:ea typeface="ＭＳ Ｐゴシック" charset="0"/>
        <a:cs typeface="ＭＳ Ｐゴシック" charset="0"/>
      </a:defRPr>
    </a:lvl8pPr>
    <a:lvl9pPr marL="2570976" algn="l" defTabSz="321372"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981" userDrawn="1">
          <p15:clr>
            <a:srgbClr val="A4A3A4"/>
          </p15:clr>
        </p15:guide>
        <p15:guide id="2" pos="544" userDrawn="1">
          <p15:clr>
            <a:srgbClr val="A4A3A4"/>
          </p15:clr>
        </p15:guide>
        <p15:guide id="3" pos="113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00FF"/>
    <a:srgbClr val="E800EB"/>
    <a:srgbClr val="B10221"/>
    <a:srgbClr val="66FF33"/>
    <a:srgbClr val="99CCFF"/>
    <a:srgbClr val="6699FF"/>
    <a:srgbClr val="E87516"/>
    <a:srgbClr val="0072C8"/>
    <a:srgbClr val="DDAE16"/>
    <a:srgbClr val="0271E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62" autoAdjust="0"/>
    <p:restoredTop sz="96301" autoAdjust="0"/>
  </p:normalViewPr>
  <p:slideViewPr>
    <p:cSldViewPr snapToGrid="0">
      <p:cViewPr varScale="1">
        <p:scale>
          <a:sx n="118" d="100"/>
          <a:sy n="118" d="100"/>
        </p:scale>
        <p:origin x="240" y="192"/>
      </p:cViewPr>
      <p:guideLst>
        <p:guide orient="horz" pos="981"/>
        <p:guide pos="544"/>
        <p:guide pos="113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6914"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s-ES_tradnl"/>
          </a:p>
        </p:txBody>
      </p:sp>
      <p:sp>
        <p:nvSpPr>
          <p:cNvPr id="166915" name="Rectangle 1027"/>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s-ES_tradnl"/>
          </a:p>
        </p:txBody>
      </p:sp>
      <p:sp>
        <p:nvSpPr>
          <p:cNvPr id="166916" name="Rectangle 1028"/>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s-ES_tradnl"/>
          </a:p>
        </p:txBody>
      </p:sp>
      <p:sp>
        <p:nvSpPr>
          <p:cNvPr id="166917" name="Rectangle 1029"/>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4A1E5F98-0705-4140-B636-C6F98BB1DFFF}" type="slidenum">
              <a:rPr lang="es-ES_tradnl"/>
              <a:pPr>
                <a:defRPr/>
              </a:pPr>
              <a:t>‹Nº›</a:t>
            </a:fld>
            <a:endParaRPr lang="es-ES_tradnl"/>
          </a:p>
        </p:txBody>
      </p:sp>
    </p:spTree>
    <p:extLst>
      <p:ext uri="{BB962C8B-B14F-4D97-AF65-F5344CB8AC3E}">
        <p14:creationId xmlns:p14="http://schemas.microsoft.com/office/powerpoint/2010/main" val="142436236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75971F90-1C2E-7F46-83D8-24BA51EA71E6}" type="slidenum">
              <a:rPr lang="es-ES"/>
              <a:pPr>
                <a:defRPr/>
              </a:pPr>
              <a:t>‹Nº›</a:t>
            </a:fld>
            <a:endParaRPr lang="es-ES"/>
          </a:p>
        </p:txBody>
      </p:sp>
    </p:spTree>
    <p:extLst>
      <p:ext uri="{BB962C8B-B14F-4D97-AF65-F5344CB8AC3E}">
        <p14:creationId xmlns:p14="http://schemas.microsoft.com/office/powerpoint/2010/main" val="19366750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6393"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3903"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0295"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7803"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5156" algn="l" defTabSz="457032" rtl="0" eaLnBrk="1" latinLnBrk="0" hangingPunct="1">
      <a:defRPr sz="1200" kern="1200">
        <a:solidFill>
          <a:schemeClr val="tx1"/>
        </a:solidFill>
        <a:latin typeface="+mn-lt"/>
        <a:ea typeface="+mn-ea"/>
        <a:cs typeface="+mn-cs"/>
      </a:defRPr>
    </a:lvl6pPr>
    <a:lvl7pPr marL="2742187" algn="l" defTabSz="457032" rtl="0" eaLnBrk="1" latinLnBrk="0" hangingPunct="1">
      <a:defRPr sz="1200" kern="1200">
        <a:solidFill>
          <a:schemeClr val="tx1"/>
        </a:solidFill>
        <a:latin typeface="+mn-lt"/>
        <a:ea typeface="+mn-ea"/>
        <a:cs typeface="+mn-cs"/>
      </a:defRPr>
    </a:lvl7pPr>
    <a:lvl8pPr marL="3199218" algn="l" defTabSz="457032" rtl="0" eaLnBrk="1" latinLnBrk="0" hangingPunct="1">
      <a:defRPr sz="1200" kern="1200">
        <a:solidFill>
          <a:schemeClr val="tx1"/>
        </a:solidFill>
        <a:latin typeface="+mn-lt"/>
        <a:ea typeface="+mn-ea"/>
        <a:cs typeface="+mn-cs"/>
      </a:defRPr>
    </a:lvl8pPr>
    <a:lvl9pPr marL="3656249" algn="l" defTabSz="45703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27AE44F-4643-164F-916C-6818501E2CB9}" type="slidenum">
              <a:rPr lang="es-ES" sz="1200"/>
              <a:pPr eaLnBrk="1" hangingPunct="1"/>
              <a:t>1</a:t>
            </a:fld>
            <a:endParaRPr lang="es-ES" sz="1200"/>
          </a:p>
        </p:txBody>
      </p:sp>
      <p:sp>
        <p:nvSpPr>
          <p:cNvPr id="16386" name="Rectangle 2"/>
          <p:cNvSpPr>
            <a:spLocks noGrp="1" noRot="1" noChangeAspect="1" noChangeArrowheads="1" noTextEdit="1"/>
          </p:cNvSpPr>
          <p:nvPr>
            <p:ph type="sldImg"/>
          </p:nvPr>
        </p:nvSpPr>
        <p:spPr>
          <a:xfrm>
            <a:off x="1143000" y="685800"/>
            <a:ext cx="4572000" cy="3429000"/>
          </a:xfrm>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s-ES_tradnl">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15"/>
          <p:cNvSpPr>
            <a:spLocks noGrp="1" noChangeArrowheads="1"/>
          </p:cNvSpPr>
          <p:nvPr>
            <p:ph type="dt" sz="half" idx="10"/>
          </p:nvPr>
        </p:nvSpPr>
        <p:spPr bwMode="auto">
          <a:xfrm>
            <a:off x="457703" y="6248747"/>
            <a:ext cx="2133340" cy="456382"/>
          </a:xfrm>
          <a:prstGeom prst="rect">
            <a:avLst/>
          </a:prstGeom>
          <a:ln>
            <a:miter lim="800000"/>
            <a:headEnd/>
            <a:tailEnd/>
          </a:ln>
        </p:spPr>
        <p:txBody>
          <a:bodyPr vert="horz" wrap="square" lIns="91405" tIns="45703" rIns="91405" bIns="45703" numCol="1" anchor="t" anchorCtr="0" compatLnSpc="1">
            <a:prstTxWarp prst="textNoShape">
              <a:avLst/>
            </a:prstTxWarp>
          </a:bodyPr>
          <a:lstStyle>
            <a:lvl1pPr>
              <a:defRPr sz="1000"/>
            </a:lvl1pPr>
          </a:lstStyle>
          <a:p>
            <a:pPr>
              <a:defRPr/>
            </a:pPr>
            <a:endParaRPr lang="en-US"/>
          </a:p>
        </p:txBody>
      </p:sp>
    </p:spTree>
    <p:extLst>
      <p:ext uri="{BB962C8B-B14F-4D97-AF65-F5344CB8AC3E}">
        <p14:creationId xmlns:p14="http://schemas.microsoft.com/office/powerpoint/2010/main" val="3455923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7_Content with Caption">
    <p:spTree>
      <p:nvGrpSpPr>
        <p:cNvPr id="1" name=""/>
        <p:cNvGrpSpPr/>
        <p:nvPr/>
      </p:nvGrpSpPr>
      <p:grpSpPr>
        <a:xfrm>
          <a:off x="0" y="0"/>
          <a:ext cx="0" cy="0"/>
          <a:chOff x="0" y="0"/>
          <a:chExt cx="0" cy="0"/>
        </a:xfrm>
      </p:grpSpPr>
      <p:sp>
        <p:nvSpPr>
          <p:cNvPr id="33" name="Rectangle 11"/>
          <p:cNvSpPr/>
          <p:nvPr/>
        </p:nvSpPr>
        <p:spPr>
          <a:xfrm>
            <a:off x="8590109" y="6687639"/>
            <a:ext cx="74796" cy="143945"/>
          </a:xfrm>
          <a:prstGeom prst="rect">
            <a:avLst/>
          </a:prstGeom>
          <a:solidFill>
            <a:srgbClr val="0271E9"/>
          </a:solidFill>
          <a:ln w="12700">
            <a:miter lim="400000"/>
          </a:ln>
        </p:spPr>
        <p:txBody>
          <a:bodyPr lIns="45719" rIns="45719" anchor="ctr"/>
          <a:lstStyle/>
          <a:p>
            <a:pPr>
              <a:defRPr>
                <a:latin typeface="+mj-lt"/>
                <a:ea typeface="+mj-ea"/>
                <a:cs typeface="+mj-cs"/>
                <a:sym typeface="Arial"/>
              </a:defRPr>
            </a:pPr>
            <a:endParaRPr/>
          </a:p>
        </p:txBody>
      </p:sp>
      <p:sp>
        <p:nvSpPr>
          <p:cNvPr id="34" name="Rectangle 13"/>
          <p:cNvSpPr/>
          <p:nvPr/>
        </p:nvSpPr>
        <p:spPr>
          <a:xfrm>
            <a:off x="8705097" y="6687639"/>
            <a:ext cx="73680" cy="143945"/>
          </a:xfrm>
          <a:prstGeom prst="rect">
            <a:avLst/>
          </a:prstGeom>
          <a:solidFill>
            <a:srgbClr val="B10221"/>
          </a:solidFill>
          <a:ln w="12700">
            <a:miter lim="400000"/>
          </a:ln>
        </p:spPr>
        <p:txBody>
          <a:bodyPr lIns="45719" rIns="45719" anchor="ctr"/>
          <a:lstStyle/>
          <a:p>
            <a:pPr>
              <a:defRPr>
                <a:latin typeface="+mj-lt"/>
                <a:ea typeface="+mj-ea"/>
                <a:cs typeface="+mj-cs"/>
                <a:sym typeface="Arial"/>
              </a:defRPr>
            </a:pPr>
            <a:endParaRPr/>
          </a:p>
        </p:txBody>
      </p:sp>
      <p:sp>
        <p:nvSpPr>
          <p:cNvPr id="39" name="Right Triangle 10"/>
          <p:cNvSpPr/>
          <p:nvPr/>
        </p:nvSpPr>
        <p:spPr>
          <a:xfrm rot="16200000">
            <a:off x="2145927" y="4365104"/>
            <a:ext cx="648073" cy="648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FFFFFF"/>
          </a:solidFill>
          <a:ln w="12700">
            <a:miter lim="400000"/>
          </a:ln>
        </p:spPr>
        <p:txBody>
          <a:bodyPr lIns="45719" rIns="45719" anchor="ctr"/>
          <a:lstStyle/>
          <a:p>
            <a:pPr algn="ctr">
              <a:defRPr>
                <a:solidFill>
                  <a:srgbClr val="FFFFFF"/>
                </a:solidFill>
              </a:defRPr>
            </a:pPr>
            <a:endParaRPr/>
          </a:p>
        </p:txBody>
      </p:sp>
      <p:sp>
        <p:nvSpPr>
          <p:cNvPr id="40" name="Rectangle 12"/>
          <p:cNvSpPr/>
          <p:nvPr/>
        </p:nvSpPr>
        <p:spPr>
          <a:xfrm>
            <a:off x="2145926" y="5006030"/>
            <a:ext cx="739709" cy="1851968"/>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44" name="Número de diapositiva"/>
          <p:cNvSpPr txBox="1">
            <a:spLocks noGrp="1"/>
          </p:cNvSpPr>
          <p:nvPr>
            <p:ph type="sldNum" sz="quarter" idx="2"/>
          </p:nvPr>
        </p:nvSpPr>
        <p:spPr>
          <a:xfrm>
            <a:off x="8194262" y="6678441"/>
            <a:ext cx="404546" cy="179559"/>
          </a:xfrm>
          <a:prstGeom prst="rect">
            <a:avLst/>
          </a:prstGeom>
        </p:spPr>
        <p:txBody>
          <a:bodyPr/>
          <a:lstStyle/>
          <a:p>
            <a:fld id="{86CB4B4D-7CA3-9044-876B-883B54F8677D}" type="slidenum">
              <a:t>‹Nº›</a:t>
            </a:fld>
            <a:endParaRPr/>
          </a:p>
        </p:txBody>
      </p:sp>
      <p:sp>
        <p:nvSpPr>
          <p:cNvPr id="14" name="Rectangle 11"/>
          <p:cNvSpPr>
            <a:spLocks noChangeArrowheads="1"/>
          </p:cNvSpPr>
          <p:nvPr userDrawn="1"/>
        </p:nvSpPr>
        <p:spPr bwMode="auto">
          <a:xfrm>
            <a:off x="8590110" y="6687640"/>
            <a:ext cx="74795" cy="143944"/>
          </a:xfrm>
          <a:prstGeom prst="rect">
            <a:avLst/>
          </a:prstGeom>
          <a:solidFill>
            <a:srgbClr val="0271E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405" tIns="45703" rIns="91405" bIns="45703" anchor="ctr"/>
          <a:lstStyle/>
          <a:p>
            <a:endParaRPr lang="en-US"/>
          </a:p>
        </p:txBody>
      </p:sp>
      <p:sp>
        <p:nvSpPr>
          <p:cNvPr id="15" name="Rectangle 13"/>
          <p:cNvSpPr>
            <a:spLocks noChangeArrowheads="1"/>
          </p:cNvSpPr>
          <p:nvPr userDrawn="1"/>
        </p:nvSpPr>
        <p:spPr bwMode="auto">
          <a:xfrm>
            <a:off x="8705094" y="6687640"/>
            <a:ext cx="73679" cy="143944"/>
          </a:xfrm>
          <a:prstGeom prst="rect">
            <a:avLst/>
          </a:prstGeom>
          <a:solidFill>
            <a:srgbClr val="B1022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405" tIns="45703" rIns="91405" bIns="45703" anchor="ctr"/>
          <a:lstStyle/>
          <a:p>
            <a:endParaRPr lang="en-US"/>
          </a:p>
        </p:txBody>
      </p:sp>
      <p:sp>
        <p:nvSpPr>
          <p:cNvPr id="16" name="Rectangle 10"/>
          <p:cNvSpPr>
            <a:spLocks noGrp="1" noChangeArrowheads="1"/>
          </p:cNvSpPr>
          <p:nvPr>
            <p:ph type="ftr" sz="quarter" idx="3"/>
          </p:nvPr>
        </p:nvSpPr>
        <p:spPr>
          <a:xfrm>
            <a:off x="154609" y="6659217"/>
            <a:ext cx="7172936" cy="198783"/>
          </a:xfrm>
          <a:prstGeom prst="rect">
            <a:avLst/>
          </a:prstGeom>
          <a:ln/>
        </p:spPr>
        <p:txBody>
          <a:bodyPr lIns="64274" tIns="32137" rIns="64274" bIns="32137"/>
          <a:lstStyle>
            <a:lvl1pPr>
              <a:defRPr sz="700" b="0" i="0">
                <a:solidFill>
                  <a:schemeClr val="tx1">
                    <a:lumMod val="50000"/>
                    <a:lumOff val="50000"/>
                  </a:schemeClr>
                </a:solidFill>
                <a:latin typeface="Century Gothic"/>
                <a:cs typeface="Century Gothic"/>
              </a:defRPr>
            </a:lvl1pPr>
          </a:lstStyle>
          <a:p>
            <a:pPr>
              <a:defRPr/>
            </a:pPr>
            <a:r>
              <a:rPr lang="de-DE"/>
              <a:t>2026 © PYTHON PARA ANALISIS DE DATOS.  MIGUEL CARRASCO</a:t>
            </a:r>
            <a:endParaRPr lang="es-ES" dirty="0"/>
          </a:p>
        </p:txBody>
      </p:sp>
      <p:sp>
        <p:nvSpPr>
          <p:cNvPr id="2" name="Texto del título">
            <a:extLst>
              <a:ext uri="{FF2B5EF4-FFF2-40B4-BE49-F238E27FC236}">
                <a16:creationId xmlns:a16="http://schemas.microsoft.com/office/drawing/2014/main" id="{1A447170-CC94-8F36-6496-4395E59D11FD}"/>
              </a:ext>
            </a:extLst>
          </p:cNvPr>
          <p:cNvSpPr txBox="1">
            <a:spLocks noGrp="1"/>
          </p:cNvSpPr>
          <p:nvPr>
            <p:ph type="title"/>
          </p:nvPr>
        </p:nvSpPr>
        <p:spPr>
          <a:xfrm>
            <a:off x="-1" y="0"/>
            <a:ext cx="6612680" cy="688975"/>
          </a:xfrm>
          <a:prstGeom prst="rect">
            <a:avLst/>
          </a:prstGeom>
          <a:solidFill>
            <a:schemeClr val="tx2">
              <a:lumMod val="60000"/>
              <a:lumOff val="40000"/>
            </a:schemeClr>
          </a:solidFill>
        </p:spPr>
        <p:txBody>
          <a:bodyPr anchor="ctr">
            <a:normAutofit/>
          </a:bodyPr>
          <a:lstStyle>
            <a:lvl1pPr marL="0" indent="7938">
              <a:tabLst/>
              <a:defRPr>
                <a:solidFill>
                  <a:srgbClr val="FFFFFF"/>
                </a:solidFill>
              </a:defRPr>
            </a:lvl1pPr>
          </a:lstStyle>
          <a:p>
            <a:r>
              <a:rPr dirty="0"/>
              <a:t>Texto del título</a:t>
            </a:r>
          </a:p>
        </p:txBody>
      </p:sp>
      <p:sp>
        <p:nvSpPr>
          <p:cNvPr id="3" name="Rectangle 17">
            <a:extLst>
              <a:ext uri="{FF2B5EF4-FFF2-40B4-BE49-F238E27FC236}">
                <a16:creationId xmlns:a16="http://schemas.microsoft.com/office/drawing/2014/main" id="{9F9F66BA-5359-E842-8A00-EA2776D0A1B1}"/>
              </a:ext>
            </a:extLst>
          </p:cNvPr>
          <p:cNvSpPr/>
          <p:nvPr userDrawn="1"/>
        </p:nvSpPr>
        <p:spPr>
          <a:xfrm>
            <a:off x="6870532" y="136182"/>
            <a:ext cx="2198670" cy="695670"/>
          </a:xfrm>
          <a:prstGeom prst="rect">
            <a:avLst/>
          </a:prstGeom>
          <a:gradFill flip="none" rotWithShape="1">
            <a:gsLst>
              <a:gs pos="27000">
                <a:srgbClr val="A0C4E4"/>
              </a:gs>
              <a:gs pos="100000">
                <a:srgbClr val="000000">
                  <a:alpha val="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Parallelogram 18">
            <a:extLst>
              <a:ext uri="{FF2B5EF4-FFF2-40B4-BE49-F238E27FC236}">
                <a16:creationId xmlns:a16="http://schemas.microsoft.com/office/drawing/2014/main" id="{34826010-80FB-F978-30BC-D52C059C0834}"/>
              </a:ext>
            </a:extLst>
          </p:cNvPr>
          <p:cNvSpPr/>
          <p:nvPr userDrawn="1"/>
        </p:nvSpPr>
        <p:spPr>
          <a:xfrm rot="16200000" flipH="1" flipV="1">
            <a:off x="6325681" y="287004"/>
            <a:ext cx="831850" cy="257851"/>
          </a:xfrm>
          <a:prstGeom prst="parallelogram">
            <a:avLst>
              <a:gd name="adj" fmla="val 52527"/>
            </a:avLst>
          </a:prstGeom>
          <a:solidFill>
            <a:srgbClr val="A5CBEB">
              <a:alpha val="89020"/>
            </a:srgbClr>
          </a:solidFill>
          <a:ln>
            <a:noFill/>
          </a:ln>
        </p:spPr>
        <p:txBody>
          <a:bodyPr vert="horz" lIns="91440" tIns="45720" rIns="91440" bIns="45720" rtlCol="0" anchor="ctr">
            <a:normAutofit fontScale="25000" lnSpcReduction="20000"/>
          </a:bodyPr>
          <a:lstStyle/>
          <a:p>
            <a:pPr algn="r">
              <a:spcBef>
                <a:spcPct val="0"/>
              </a:spcBef>
            </a:pPr>
            <a:endParaRPr lang="en-US" sz="2800" i="1">
              <a:solidFill>
                <a:schemeClr val="bg1"/>
              </a:solidFill>
              <a:latin typeface="Gill Sans"/>
              <a:ea typeface="+mj-ea"/>
              <a:cs typeface="Gill Sans"/>
            </a:endParaRPr>
          </a:p>
        </p:txBody>
      </p:sp>
      <p:pic>
        <p:nvPicPr>
          <p:cNvPr id="5" name="Imagen 4">
            <a:extLst>
              <a:ext uri="{FF2B5EF4-FFF2-40B4-BE49-F238E27FC236}">
                <a16:creationId xmlns:a16="http://schemas.microsoft.com/office/drawing/2014/main" id="{4F91C5E7-767B-6826-FF43-BAEEC312A43A}"/>
              </a:ext>
            </a:extLst>
          </p:cNvPr>
          <p:cNvPicPr>
            <a:picLocks noChangeAspect="1"/>
          </p:cNvPicPr>
          <p:nvPr userDrawn="1"/>
        </p:nvPicPr>
        <p:blipFill>
          <a:blip r:embed="rId2"/>
          <a:stretch>
            <a:fillRect/>
          </a:stretch>
        </p:blipFill>
        <p:spPr>
          <a:xfrm>
            <a:off x="6870533" y="98963"/>
            <a:ext cx="2198670" cy="732889"/>
          </a:xfrm>
          <a:prstGeom prst="rect">
            <a:avLst/>
          </a:prstGeom>
        </p:spPr>
      </p:pic>
    </p:spTree>
    <p:extLst>
      <p:ext uri="{BB962C8B-B14F-4D97-AF65-F5344CB8AC3E}">
        <p14:creationId xmlns:p14="http://schemas.microsoft.com/office/powerpoint/2010/main" val="3889128940"/>
      </p:ext>
    </p:extLst>
  </p:cSld>
  <p:clrMapOvr>
    <a:masterClrMapping/>
  </p:clrMapOvr>
  <p:transition spd="med"/>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9"/>
          <p:cNvSpPr>
            <a:spLocks noGrp="1" noChangeArrowheads="1"/>
          </p:cNvSpPr>
          <p:nvPr>
            <p:ph type="body" idx="1"/>
          </p:nvPr>
        </p:nvSpPr>
        <p:spPr bwMode="auto">
          <a:xfrm>
            <a:off x="432304" y="852715"/>
            <a:ext cx="8228595" cy="54898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05" tIns="45703" rIns="91405" bIns="45703"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1029" name="Rectangle 11"/>
          <p:cNvSpPr>
            <a:spLocks noChangeArrowheads="1"/>
          </p:cNvSpPr>
          <p:nvPr userDrawn="1"/>
        </p:nvSpPr>
        <p:spPr bwMode="auto">
          <a:xfrm>
            <a:off x="8590110" y="6687640"/>
            <a:ext cx="74795" cy="143944"/>
          </a:xfrm>
          <a:prstGeom prst="rect">
            <a:avLst/>
          </a:prstGeom>
          <a:solidFill>
            <a:srgbClr val="0271E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405" tIns="45703" rIns="91405" bIns="45703" anchor="ctr"/>
          <a:lstStyle/>
          <a:p>
            <a:endParaRPr lang="en-US"/>
          </a:p>
        </p:txBody>
      </p:sp>
      <p:sp>
        <p:nvSpPr>
          <p:cNvPr id="1031" name="Rectangle 13"/>
          <p:cNvSpPr>
            <a:spLocks noChangeArrowheads="1"/>
          </p:cNvSpPr>
          <p:nvPr userDrawn="1"/>
        </p:nvSpPr>
        <p:spPr bwMode="auto">
          <a:xfrm>
            <a:off x="8705094" y="6687640"/>
            <a:ext cx="73679" cy="143944"/>
          </a:xfrm>
          <a:prstGeom prst="rect">
            <a:avLst/>
          </a:prstGeom>
          <a:solidFill>
            <a:srgbClr val="B1022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405" tIns="45703" rIns="91405" bIns="45703" anchor="ctr"/>
          <a:lstStyle/>
          <a:p>
            <a:endParaRPr lang="en-US"/>
          </a:p>
        </p:txBody>
      </p:sp>
      <p:sp>
        <p:nvSpPr>
          <p:cNvPr id="1033" name="Rectangle 15"/>
          <p:cNvSpPr>
            <a:spLocks noGrp="1" noChangeArrowheads="1"/>
          </p:cNvSpPr>
          <p:nvPr>
            <p:ph type="title"/>
          </p:nvPr>
        </p:nvSpPr>
        <p:spPr bwMode="auto">
          <a:xfrm>
            <a:off x="1" y="0"/>
            <a:ext cx="6030507" cy="7777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none" lIns="233913" tIns="45703" rIns="91405" bIns="45703" numCol="1" anchor="t" anchorCtr="0" compatLnSpc="1">
            <a:prstTxWarp prst="textNoShape">
              <a:avLst/>
            </a:prstTxWarp>
          </a:bodyPr>
          <a:lstStyle/>
          <a:p>
            <a:pPr lvl="0"/>
            <a:r>
              <a:rPr lang="es-ES" dirty="0"/>
              <a:t>Clic para editar título</a:t>
            </a:r>
          </a:p>
        </p:txBody>
      </p:sp>
      <p:sp>
        <p:nvSpPr>
          <p:cNvPr id="13" name="Isosceles Triangle 12"/>
          <p:cNvSpPr/>
          <p:nvPr userDrawn="1"/>
        </p:nvSpPr>
        <p:spPr>
          <a:xfrm>
            <a:off x="8172778" y="1"/>
            <a:ext cx="965640" cy="698521"/>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05" tIns="45703" rIns="91405" bIns="45703" anchor="ctr"/>
          <a:lstStyle/>
          <a:p>
            <a:pPr algn="ctr">
              <a:defRPr/>
            </a:pPr>
            <a:endParaRPr lang="en-US">
              <a:solidFill>
                <a:srgbClr val="FFFFFF"/>
              </a:solidFill>
              <a:latin typeface="Calibri" charset="0"/>
              <a:ea typeface="ＭＳ Ｐゴシック" charset="0"/>
              <a:cs typeface="ＭＳ Ｐゴシック" charset="0"/>
            </a:endParaRPr>
          </a:p>
        </p:txBody>
      </p:sp>
      <p:sp>
        <p:nvSpPr>
          <p:cNvPr id="15" name="Rectangle 10"/>
          <p:cNvSpPr>
            <a:spLocks noGrp="1" noChangeArrowheads="1"/>
          </p:cNvSpPr>
          <p:nvPr>
            <p:ph type="ftr" sz="quarter" idx="3"/>
          </p:nvPr>
        </p:nvSpPr>
        <p:spPr>
          <a:xfrm>
            <a:off x="306011" y="6617765"/>
            <a:ext cx="7021534" cy="240235"/>
          </a:xfrm>
          <a:prstGeom prst="rect">
            <a:avLst/>
          </a:prstGeom>
          <a:ln/>
        </p:spPr>
        <p:txBody>
          <a:bodyPr lIns="64274" tIns="32137" rIns="64274" bIns="32137"/>
          <a:lstStyle>
            <a:lvl1pPr>
              <a:defRPr sz="700" b="0" i="0">
                <a:solidFill>
                  <a:schemeClr val="tx1">
                    <a:lumMod val="50000"/>
                    <a:lumOff val="50000"/>
                  </a:schemeClr>
                </a:solidFill>
                <a:latin typeface="Century Gothic"/>
                <a:cs typeface="Century Gothic"/>
              </a:defRPr>
            </a:lvl1pPr>
          </a:lstStyle>
          <a:p>
            <a:pPr>
              <a:defRPr/>
            </a:pPr>
            <a:r>
              <a:rPr lang="de-DE"/>
              <a:t>2026 © PYTHON PARA ANALISIS DE DATOS.  MIGUEL CARRASCO</a:t>
            </a:r>
            <a:endParaRPr lang="es-ES" dirty="0"/>
          </a:p>
        </p:txBody>
      </p:sp>
      <p:sp>
        <p:nvSpPr>
          <p:cNvPr id="16" name="Rectangle 12"/>
          <p:cNvSpPr>
            <a:spLocks noGrp="1" noChangeArrowheads="1"/>
          </p:cNvSpPr>
          <p:nvPr>
            <p:ph type="sldNum" sz="quarter" idx="4"/>
          </p:nvPr>
        </p:nvSpPr>
        <p:spPr>
          <a:xfrm>
            <a:off x="7921185" y="6684797"/>
            <a:ext cx="677622" cy="143944"/>
          </a:xfrm>
          <a:prstGeom prst="rect">
            <a:avLst/>
          </a:prstGeom>
          <a:ln/>
        </p:spPr>
        <p:txBody>
          <a:bodyPr lIns="64274" tIns="32137" rIns="64274" bIns="32137"/>
          <a:lstStyle>
            <a:lvl1pPr algn="r">
              <a:defRPr sz="700" b="0">
                <a:solidFill>
                  <a:srgbClr val="000000"/>
                </a:solidFill>
                <a:latin typeface="Century Gothic"/>
                <a:cs typeface="Century Gothic"/>
              </a:defRPr>
            </a:lvl1pPr>
          </a:lstStyle>
          <a:p>
            <a:pPr>
              <a:defRPr/>
            </a:pPr>
            <a:fld id="{CA5A4F1A-30FF-7149-AC1F-D8E8FF43B5DA}"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911" r:id="rId1"/>
    <p:sldLayoutId id="2147483915" r:id="rId2"/>
  </p:sldLayoutIdLst>
  <p:hf hdr="0" dt="0"/>
  <p:txStyles>
    <p:titleStyle>
      <a:lvl1pPr algn="l" rtl="0" eaLnBrk="0" fontAlgn="base" hangingPunct="0">
        <a:spcBef>
          <a:spcPct val="0"/>
        </a:spcBef>
        <a:spcAft>
          <a:spcPct val="0"/>
        </a:spcAft>
        <a:defRPr sz="2400">
          <a:solidFill>
            <a:schemeClr val="bg1"/>
          </a:solidFill>
          <a:latin typeface="Abel Regular"/>
          <a:ea typeface="ＭＳ Ｐゴシック" charset="-128"/>
          <a:cs typeface="Abel Regular"/>
        </a:defRPr>
      </a:lvl1pPr>
      <a:lvl2pPr algn="l" rtl="0" eaLnBrk="0" fontAlgn="base" hangingPunct="0">
        <a:spcBef>
          <a:spcPct val="0"/>
        </a:spcBef>
        <a:spcAft>
          <a:spcPct val="0"/>
        </a:spcAft>
        <a:defRPr sz="2400">
          <a:solidFill>
            <a:schemeClr val="bg1"/>
          </a:solidFill>
          <a:latin typeface="Myriad Pro" charset="0"/>
          <a:ea typeface="ＭＳ Ｐゴシック" charset="-128"/>
          <a:cs typeface="ＭＳ Ｐゴシック" charset="-128"/>
        </a:defRPr>
      </a:lvl2pPr>
      <a:lvl3pPr algn="l" rtl="0" eaLnBrk="0" fontAlgn="base" hangingPunct="0">
        <a:spcBef>
          <a:spcPct val="0"/>
        </a:spcBef>
        <a:spcAft>
          <a:spcPct val="0"/>
        </a:spcAft>
        <a:defRPr sz="2400">
          <a:solidFill>
            <a:schemeClr val="bg1"/>
          </a:solidFill>
          <a:latin typeface="Myriad Pro" charset="0"/>
          <a:ea typeface="ＭＳ Ｐゴシック" charset="-128"/>
          <a:cs typeface="ＭＳ Ｐゴシック" charset="-128"/>
        </a:defRPr>
      </a:lvl3pPr>
      <a:lvl4pPr algn="l" rtl="0" eaLnBrk="0" fontAlgn="base" hangingPunct="0">
        <a:spcBef>
          <a:spcPct val="0"/>
        </a:spcBef>
        <a:spcAft>
          <a:spcPct val="0"/>
        </a:spcAft>
        <a:defRPr sz="2400">
          <a:solidFill>
            <a:schemeClr val="bg1"/>
          </a:solidFill>
          <a:latin typeface="Myriad Pro" charset="0"/>
          <a:ea typeface="ＭＳ Ｐゴシック" charset="-128"/>
          <a:cs typeface="ＭＳ Ｐゴシック" charset="-128"/>
        </a:defRPr>
      </a:lvl4pPr>
      <a:lvl5pPr algn="l" rtl="0" eaLnBrk="0" fontAlgn="base" hangingPunct="0">
        <a:spcBef>
          <a:spcPct val="0"/>
        </a:spcBef>
        <a:spcAft>
          <a:spcPct val="0"/>
        </a:spcAft>
        <a:defRPr sz="2400">
          <a:solidFill>
            <a:schemeClr val="bg1"/>
          </a:solidFill>
          <a:latin typeface="Myriad Pro" charset="0"/>
          <a:ea typeface="ＭＳ Ｐゴシック" charset="-128"/>
          <a:cs typeface="ＭＳ Ｐゴシック" charset="-128"/>
        </a:defRPr>
      </a:lvl5pPr>
      <a:lvl6pPr marL="457032" algn="l" rtl="0" fontAlgn="base">
        <a:spcBef>
          <a:spcPct val="0"/>
        </a:spcBef>
        <a:spcAft>
          <a:spcPct val="0"/>
        </a:spcAft>
        <a:defRPr sz="2400" b="1">
          <a:solidFill>
            <a:schemeClr val="bg1"/>
          </a:solidFill>
          <a:latin typeface="Calibri" charset="0"/>
        </a:defRPr>
      </a:lvl6pPr>
      <a:lvl7pPr marL="914062" algn="l" rtl="0" fontAlgn="base">
        <a:spcBef>
          <a:spcPct val="0"/>
        </a:spcBef>
        <a:spcAft>
          <a:spcPct val="0"/>
        </a:spcAft>
        <a:defRPr sz="2400" b="1">
          <a:solidFill>
            <a:schemeClr val="bg1"/>
          </a:solidFill>
          <a:latin typeface="Calibri" charset="0"/>
        </a:defRPr>
      </a:lvl7pPr>
      <a:lvl8pPr marL="1371093" algn="l" rtl="0" fontAlgn="base">
        <a:spcBef>
          <a:spcPct val="0"/>
        </a:spcBef>
        <a:spcAft>
          <a:spcPct val="0"/>
        </a:spcAft>
        <a:defRPr sz="2400" b="1">
          <a:solidFill>
            <a:schemeClr val="bg1"/>
          </a:solidFill>
          <a:latin typeface="Calibri" charset="0"/>
        </a:defRPr>
      </a:lvl8pPr>
      <a:lvl9pPr marL="1828125" algn="l" rtl="0" fontAlgn="base">
        <a:spcBef>
          <a:spcPct val="0"/>
        </a:spcBef>
        <a:spcAft>
          <a:spcPct val="0"/>
        </a:spcAft>
        <a:defRPr sz="2400" b="1">
          <a:solidFill>
            <a:schemeClr val="bg1"/>
          </a:solidFill>
          <a:latin typeface="Calibri" charset="0"/>
        </a:defRPr>
      </a:lvl9pPr>
    </p:titleStyle>
    <p:bodyStyle>
      <a:lvl1pPr marL="342574" indent="-342574" algn="l" rtl="0" eaLnBrk="0" fontAlgn="base" hangingPunct="0">
        <a:spcBef>
          <a:spcPct val="20000"/>
        </a:spcBef>
        <a:spcAft>
          <a:spcPct val="0"/>
        </a:spcAft>
        <a:buClr>
          <a:srgbClr val="0072C8"/>
        </a:buClr>
        <a:buSzPct val="70000"/>
        <a:buFont typeface="Wingdings 3" charset="0"/>
        <a:buChar char=""/>
        <a:defRPr sz="2000">
          <a:solidFill>
            <a:schemeClr val="tx1"/>
          </a:solidFill>
          <a:latin typeface="+mn-lt"/>
          <a:ea typeface="ＭＳ Ｐゴシック" charset="-128"/>
          <a:cs typeface="ＭＳ Ｐゴシック" charset="-128"/>
        </a:defRPr>
      </a:lvl1pPr>
      <a:lvl2pPr marL="800366" indent="-342858" algn="l" rtl="0" eaLnBrk="0" fontAlgn="base" hangingPunct="0">
        <a:spcBef>
          <a:spcPct val="20000"/>
        </a:spcBef>
        <a:spcAft>
          <a:spcPct val="0"/>
        </a:spcAft>
        <a:buClr>
          <a:srgbClr val="0000FF"/>
        </a:buClr>
        <a:buSzPct val="110000"/>
        <a:buFont typeface="Wingdings" charset="2"/>
        <a:buChar char="§"/>
        <a:defRPr sz="1800">
          <a:solidFill>
            <a:schemeClr val="tx1"/>
          </a:solidFill>
          <a:latin typeface="+mn-lt"/>
          <a:ea typeface="ＭＳ Ｐゴシック" charset="-128"/>
        </a:defRPr>
      </a:lvl2pPr>
      <a:lvl3pPr marL="1141541" indent="-227639" algn="l" rtl="0" eaLnBrk="0" fontAlgn="base" hangingPunct="0">
        <a:spcBef>
          <a:spcPct val="20000"/>
        </a:spcBef>
        <a:spcAft>
          <a:spcPct val="0"/>
        </a:spcAft>
        <a:buClr>
          <a:srgbClr val="66FF33"/>
        </a:buClr>
        <a:buFont typeface="Wingdings" charset="0"/>
        <a:buChar char="§"/>
        <a:defRPr sz="1400">
          <a:solidFill>
            <a:schemeClr val="tx1"/>
          </a:solidFill>
          <a:latin typeface="+mn-lt"/>
          <a:ea typeface="ＭＳ Ｐゴシック" charset="-128"/>
        </a:defRPr>
      </a:lvl3pPr>
      <a:lvl4pPr marL="1599049" indent="-227639" algn="l" rtl="0" eaLnBrk="0" fontAlgn="base" hangingPunct="0">
        <a:spcBef>
          <a:spcPct val="20000"/>
        </a:spcBef>
        <a:spcAft>
          <a:spcPct val="0"/>
        </a:spcAft>
        <a:buClr>
          <a:srgbClr val="3399FF"/>
        </a:buClr>
        <a:buFont typeface="Wingdings" charset="0"/>
        <a:buChar char="§"/>
        <a:defRPr sz="1200">
          <a:solidFill>
            <a:schemeClr val="tx1"/>
          </a:solidFill>
          <a:latin typeface="+mn-lt"/>
          <a:ea typeface="ＭＳ Ｐゴシック" charset="-128"/>
        </a:defRPr>
      </a:lvl4pPr>
      <a:lvl5pPr marL="2056558" indent="-227639" algn="l" rtl="0" eaLnBrk="0" fontAlgn="base" hangingPunct="0">
        <a:spcBef>
          <a:spcPct val="20000"/>
        </a:spcBef>
        <a:spcAft>
          <a:spcPct val="0"/>
        </a:spcAft>
        <a:buClr>
          <a:srgbClr val="3399FF"/>
        </a:buClr>
        <a:buFont typeface="Wingdings" charset="0"/>
        <a:buChar char="§"/>
        <a:defRPr sz="1000">
          <a:solidFill>
            <a:schemeClr val="tx1"/>
          </a:solidFill>
          <a:latin typeface="+mn-lt"/>
          <a:ea typeface="ＭＳ Ｐゴシック" charset="-128"/>
        </a:defRPr>
      </a:lvl5pPr>
      <a:lvl6pPr marL="2513671"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6pPr>
      <a:lvl7pPr marL="2970703"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7pPr>
      <a:lvl8pPr marL="3427734"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8pPr>
      <a:lvl9pPr marL="3884765"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9pPr>
    </p:bodyStyle>
    <p:otherStyle>
      <a:defPPr>
        <a:defRPr lang="es-ES_tradnl"/>
      </a:defPPr>
      <a:lvl1pPr marL="0" algn="l" defTabSz="457032" rtl="0" eaLnBrk="1" latinLnBrk="0" hangingPunct="1">
        <a:defRPr sz="1800" kern="1200">
          <a:solidFill>
            <a:schemeClr val="tx1"/>
          </a:solidFill>
          <a:latin typeface="+mn-lt"/>
          <a:ea typeface="+mn-ea"/>
          <a:cs typeface="+mn-cs"/>
        </a:defRPr>
      </a:lvl1pPr>
      <a:lvl2pPr marL="457032" algn="l" defTabSz="457032" rtl="0" eaLnBrk="1" latinLnBrk="0" hangingPunct="1">
        <a:defRPr sz="1800" kern="1200">
          <a:solidFill>
            <a:schemeClr val="tx1"/>
          </a:solidFill>
          <a:latin typeface="+mn-lt"/>
          <a:ea typeface="+mn-ea"/>
          <a:cs typeface="+mn-cs"/>
        </a:defRPr>
      </a:lvl2pPr>
      <a:lvl3pPr marL="914062" algn="l" defTabSz="457032" rtl="0" eaLnBrk="1" latinLnBrk="0" hangingPunct="1">
        <a:defRPr sz="1800" kern="1200">
          <a:solidFill>
            <a:schemeClr val="tx1"/>
          </a:solidFill>
          <a:latin typeface="+mn-lt"/>
          <a:ea typeface="+mn-ea"/>
          <a:cs typeface="+mn-cs"/>
        </a:defRPr>
      </a:lvl3pPr>
      <a:lvl4pPr marL="1371093" algn="l" defTabSz="457032" rtl="0" eaLnBrk="1" latinLnBrk="0" hangingPunct="1">
        <a:defRPr sz="1800" kern="1200">
          <a:solidFill>
            <a:schemeClr val="tx1"/>
          </a:solidFill>
          <a:latin typeface="+mn-lt"/>
          <a:ea typeface="+mn-ea"/>
          <a:cs typeface="+mn-cs"/>
        </a:defRPr>
      </a:lvl4pPr>
      <a:lvl5pPr marL="1828125" algn="l" defTabSz="457032" rtl="0" eaLnBrk="1" latinLnBrk="0" hangingPunct="1">
        <a:defRPr sz="1800" kern="1200">
          <a:solidFill>
            <a:schemeClr val="tx1"/>
          </a:solidFill>
          <a:latin typeface="+mn-lt"/>
          <a:ea typeface="+mn-ea"/>
          <a:cs typeface="+mn-cs"/>
        </a:defRPr>
      </a:lvl5pPr>
      <a:lvl6pPr marL="2285156" algn="l" defTabSz="457032" rtl="0" eaLnBrk="1" latinLnBrk="0" hangingPunct="1">
        <a:defRPr sz="1800" kern="1200">
          <a:solidFill>
            <a:schemeClr val="tx1"/>
          </a:solidFill>
          <a:latin typeface="+mn-lt"/>
          <a:ea typeface="+mn-ea"/>
          <a:cs typeface="+mn-cs"/>
        </a:defRPr>
      </a:lvl6pPr>
      <a:lvl7pPr marL="2742187" algn="l" defTabSz="457032" rtl="0" eaLnBrk="1" latinLnBrk="0" hangingPunct="1">
        <a:defRPr sz="1800" kern="1200">
          <a:solidFill>
            <a:schemeClr val="tx1"/>
          </a:solidFill>
          <a:latin typeface="+mn-lt"/>
          <a:ea typeface="+mn-ea"/>
          <a:cs typeface="+mn-cs"/>
        </a:defRPr>
      </a:lvl7pPr>
      <a:lvl8pPr marL="3199218" algn="l" defTabSz="457032" rtl="0" eaLnBrk="1" latinLnBrk="0" hangingPunct="1">
        <a:defRPr sz="1800" kern="1200">
          <a:solidFill>
            <a:schemeClr val="tx1"/>
          </a:solidFill>
          <a:latin typeface="+mn-lt"/>
          <a:ea typeface="+mn-ea"/>
          <a:cs typeface="+mn-cs"/>
        </a:defRPr>
      </a:lvl8pPr>
      <a:lvl9pPr marL="3656249" algn="l" defTabSz="45703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B0E920C-3CD0-6B55-5083-C53D3FCBB8CA}"/>
              </a:ext>
            </a:extLst>
          </p:cNvPr>
          <p:cNvSpPr>
            <a:spLocks noChangeArrowheads="1"/>
          </p:cNvSpPr>
          <p:nvPr/>
        </p:nvSpPr>
        <p:spPr bwMode="auto">
          <a:xfrm>
            <a:off x="2641278" y="2733827"/>
            <a:ext cx="4546882" cy="1295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05" tIns="45703" rIns="91405" bIns="45703" anchor="ctr"/>
          <a:lstStyle/>
          <a:p>
            <a:endParaRPr lang="en-US"/>
          </a:p>
        </p:txBody>
      </p:sp>
      <p:sp>
        <p:nvSpPr>
          <p:cNvPr id="16" name="Rectangle 16">
            <a:extLst>
              <a:ext uri="{FF2B5EF4-FFF2-40B4-BE49-F238E27FC236}">
                <a16:creationId xmlns:a16="http://schemas.microsoft.com/office/drawing/2014/main" id="{66B1AEF7-AD36-CAA6-17EA-002DBDA44C5E}"/>
              </a:ext>
            </a:extLst>
          </p:cNvPr>
          <p:cNvSpPr/>
          <p:nvPr/>
        </p:nvSpPr>
        <p:spPr>
          <a:xfrm rot="10800000" flipV="1">
            <a:off x="5604530" y="0"/>
            <a:ext cx="3534870" cy="4597912"/>
          </a:xfrm>
          <a:prstGeom prst="rect">
            <a:avLst/>
          </a:prstGeom>
          <a:gradFill flip="none" rotWithShape="1">
            <a:gsLst>
              <a:gs pos="30000">
                <a:srgbClr val="FFFFFF">
                  <a:alpha val="27000"/>
                </a:srgbClr>
              </a:gs>
              <a:gs pos="72000">
                <a:schemeClr val="bg1"/>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Imagen 17">
            <a:extLst>
              <a:ext uri="{FF2B5EF4-FFF2-40B4-BE49-F238E27FC236}">
                <a16:creationId xmlns:a16="http://schemas.microsoft.com/office/drawing/2014/main" id="{914F18DE-1433-7436-9782-16E0DEC2E455}"/>
              </a:ext>
            </a:extLst>
          </p:cNvPr>
          <p:cNvPicPr>
            <a:picLocks noChangeAspect="1"/>
          </p:cNvPicPr>
          <p:nvPr/>
        </p:nvPicPr>
        <p:blipFill>
          <a:blip r:embed="rId4"/>
          <a:stretch>
            <a:fillRect/>
          </a:stretch>
        </p:blipFill>
        <p:spPr>
          <a:xfrm>
            <a:off x="5604530" y="3166632"/>
            <a:ext cx="3809955" cy="1269985"/>
          </a:xfrm>
          <a:prstGeom prst="rect">
            <a:avLst/>
          </a:prstGeom>
        </p:spPr>
      </p:pic>
      <p:sp>
        <p:nvSpPr>
          <p:cNvPr id="19" name="Snip Single Corner Rectangle 2">
            <a:extLst>
              <a:ext uri="{FF2B5EF4-FFF2-40B4-BE49-F238E27FC236}">
                <a16:creationId xmlns:a16="http://schemas.microsoft.com/office/drawing/2014/main" id="{C57E5C48-FB9E-E3DE-C5F0-F82AA72B912E}"/>
              </a:ext>
            </a:extLst>
          </p:cNvPr>
          <p:cNvSpPr/>
          <p:nvPr/>
        </p:nvSpPr>
        <p:spPr>
          <a:xfrm rot="10800000">
            <a:off x="2240892" y="4473846"/>
            <a:ext cx="6903107" cy="1295400"/>
          </a:xfrm>
          <a:prstGeom prst="snip1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18">
            <a:extLst>
              <a:ext uri="{FF2B5EF4-FFF2-40B4-BE49-F238E27FC236}">
                <a16:creationId xmlns:a16="http://schemas.microsoft.com/office/drawing/2014/main" id="{1FC48347-A3C9-6A76-266C-E9AE824BE4E6}"/>
              </a:ext>
            </a:extLst>
          </p:cNvPr>
          <p:cNvSpPr>
            <a:spLocks noGrp="1" noChangeArrowheads="1"/>
          </p:cNvSpPr>
          <p:nvPr/>
        </p:nvSpPr>
        <p:spPr bwMode="auto">
          <a:xfrm>
            <a:off x="2413929" y="5391103"/>
            <a:ext cx="5759235" cy="3781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05" tIns="45703" rIns="91405" bIns="45703"/>
          <a:lstStyle/>
          <a:p>
            <a:pPr>
              <a:lnSpc>
                <a:spcPct val="80000"/>
              </a:lnSpc>
              <a:spcBef>
                <a:spcPct val="20000"/>
              </a:spcBef>
              <a:buClr>
                <a:schemeClr val="tx2"/>
              </a:buClr>
              <a:buSzPct val="70000"/>
              <a:buFont typeface="Wingdings" charset="0"/>
              <a:buNone/>
            </a:pPr>
            <a:r>
              <a:rPr lang="es-MX" sz="1600" dirty="0">
                <a:latin typeface="+mn-lt"/>
                <a:ea typeface="ヒラギノ角ゴ ProN W3" charset="0"/>
                <a:cs typeface="Myriad Pro"/>
              </a:rPr>
              <a:t>2026</a:t>
            </a:r>
            <a:endParaRPr lang="es-ES" sz="1600" dirty="0">
              <a:latin typeface="+mn-lt"/>
              <a:ea typeface="ヒラギノ角ゴ ProN W3" charset="0"/>
              <a:cs typeface="Myriad Pro"/>
            </a:endParaRPr>
          </a:p>
        </p:txBody>
      </p:sp>
      <p:sp>
        <p:nvSpPr>
          <p:cNvPr id="46" name="Text Box 5">
            <a:extLst>
              <a:ext uri="{FF2B5EF4-FFF2-40B4-BE49-F238E27FC236}">
                <a16:creationId xmlns:a16="http://schemas.microsoft.com/office/drawing/2014/main" id="{9E1A1EC9-180A-2DFF-919B-1052372F248B}"/>
              </a:ext>
            </a:extLst>
          </p:cNvPr>
          <p:cNvSpPr txBox="1">
            <a:spLocks noChangeArrowheads="1"/>
          </p:cNvSpPr>
          <p:nvPr/>
        </p:nvSpPr>
        <p:spPr bwMode="auto">
          <a:xfrm>
            <a:off x="2413929" y="4613457"/>
            <a:ext cx="6537329" cy="4239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64266" tIns="32133" rIns="64266" bIns="32133">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80000"/>
              </a:lnSpc>
            </a:pPr>
            <a:r>
              <a:rPr lang="es-MX" sz="2800" dirty="0">
                <a:solidFill>
                  <a:schemeClr val="bg1"/>
                </a:solidFill>
                <a:latin typeface="Trajan Pro Bold" charset="0"/>
                <a:ea typeface="ヒラギノ角ゴ ProN W3" charset="0"/>
                <a:cs typeface="ヒラギノ角ゴ ProN W3" charset="0"/>
                <a:sym typeface="Arial Unicode MS" charset="0"/>
              </a:rPr>
              <a:t>Introducción a Python</a:t>
            </a:r>
            <a:endParaRPr lang="es-ES" sz="2800" dirty="0">
              <a:solidFill>
                <a:schemeClr val="bg1"/>
              </a:solidFill>
              <a:latin typeface="Trajan Pro Bold" charset="0"/>
              <a:ea typeface="ヒラギノ角ゴ ProN W3" charset="0"/>
              <a:cs typeface="ヒラギノ角ゴ ProN W3" charset="0"/>
              <a:sym typeface="Arial Unicode MS" charset="0"/>
            </a:endParaRPr>
          </a:p>
        </p:txBody>
      </p:sp>
      <p:sp>
        <p:nvSpPr>
          <p:cNvPr id="47" name="Rectangle 17">
            <a:extLst>
              <a:ext uri="{FF2B5EF4-FFF2-40B4-BE49-F238E27FC236}">
                <a16:creationId xmlns:a16="http://schemas.microsoft.com/office/drawing/2014/main" id="{DEF049EE-AFDC-8B86-0D01-66B068325F90}"/>
              </a:ext>
            </a:extLst>
          </p:cNvPr>
          <p:cNvSpPr>
            <a:spLocks noGrp="1" noChangeArrowheads="1"/>
          </p:cNvSpPr>
          <p:nvPr/>
        </p:nvSpPr>
        <p:spPr bwMode="auto">
          <a:xfrm>
            <a:off x="2413929" y="4790854"/>
            <a:ext cx="5528151" cy="5847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64266" tIns="32133" rIns="64266" bIns="32133" anchor="b"/>
          <a:lstStyle/>
          <a:p>
            <a:r>
              <a:rPr lang="es-MX" sz="2200" dirty="0">
                <a:latin typeface="Trajan Pro Bold" charset="0"/>
                <a:ea typeface="ヒラギノ角ゴ ProN W6" charset="0"/>
                <a:cs typeface="ヒラギノ角ゴ ProN W6" charset="0"/>
              </a:rPr>
              <a:t>Introducción</a:t>
            </a:r>
            <a:endParaRPr lang="es-ES" sz="3100" dirty="0">
              <a:latin typeface="Trajan Pro Bold" charset="0"/>
              <a:ea typeface="ヒラギノ角ゴ ProN W6" charset="0"/>
              <a:cs typeface="ヒラギノ角ゴ ProN W6" charset="0"/>
            </a:endParaRPr>
          </a:p>
        </p:txBody>
      </p:sp>
    </p:spTree>
  </p:cSld>
  <p:clrMapOvr>
    <a:masterClrMapping/>
  </p:clrMapOvr>
  <p:transition>
    <p:comb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8" name="Slide Number Placeholder 1"/>
          <p:cNvSpPr txBox="1">
            <a:spLocks noGrp="1"/>
          </p:cNvSpPr>
          <p:nvPr>
            <p:ph type="sldNum" sz="quarter" idx="2"/>
          </p:nvPr>
        </p:nvSpPr>
        <p:spPr>
          <a:xfrm>
            <a:off x="8194262" y="6678441"/>
            <a:ext cx="404546" cy="179559"/>
          </a:xfrm>
          <a:extLst>
            <a:ext uri="{C572A759-6A51-4108-AA02-DFA0A04FC94B}">
              <ma14:wrappingTextBoxFlag xmlns="" xmlns:ma14="http://schemas.microsoft.com/office/mac/drawingml/2011/main" val="1"/>
            </a:ext>
          </a:extLst>
        </p:spPr>
        <p:txBody>
          <a:bodyPr/>
          <a:lstStyle/>
          <a:p>
            <a:fld id="{86CB4B4D-7CA3-9044-876B-883B54F8677D}" type="slidenum">
              <a:rPr lang="es-CL"/>
              <a:pPr/>
              <a:t>2</a:t>
            </a:fld>
            <a:endParaRPr lang="es-CL"/>
          </a:p>
        </p:txBody>
      </p:sp>
      <p:sp>
        <p:nvSpPr>
          <p:cNvPr id="2" name="Marcador de pie de página 1">
            <a:extLst>
              <a:ext uri="{FF2B5EF4-FFF2-40B4-BE49-F238E27FC236}">
                <a16:creationId xmlns:a16="http://schemas.microsoft.com/office/drawing/2014/main" id="{C93F03B8-07CA-1059-8ACC-DBC7456C5835}"/>
              </a:ext>
            </a:extLst>
          </p:cNvPr>
          <p:cNvSpPr>
            <a:spLocks noGrp="1"/>
          </p:cNvSpPr>
          <p:nvPr>
            <p:ph type="ftr" sz="quarter" idx="3"/>
          </p:nvPr>
        </p:nvSpPr>
        <p:spPr>
          <a:xfrm>
            <a:off x="154609" y="6659217"/>
            <a:ext cx="7172936" cy="198783"/>
          </a:xfrm>
        </p:spPr>
        <p:txBody>
          <a:bodyPr/>
          <a:lstStyle/>
          <a:p>
            <a:r>
              <a:rPr lang="de-DE"/>
              <a:t>2026 © PYTHON PARA ANALISIS DE DATOS.  MIGUEL CARRASCO</a:t>
            </a:r>
            <a:endParaRPr lang="es-ES" dirty="0"/>
          </a:p>
        </p:txBody>
      </p:sp>
      <p:sp>
        <p:nvSpPr>
          <p:cNvPr id="726" name="Title 2"/>
          <p:cNvSpPr txBox="1">
            <a:spLocks noGrp="1"/>
          </p:cNvSpPr>
          <p:nvPr>
            <p:ph type="title"/>
          </p:nvPr>
        </p:nvSpPr>
        <p:spPr>
          <a:xfrm>
            <a:off x="-1" y="0"/>
            <a:ext cx="6612680" cy="688975"/>
          </a:xfrm>
        </p:spPr>
        <p:txBody>
          <a:bodyPr/>
          <a:lstStyle/>
          <a:p>
            <a:r>
              <a:rPr lang="es-CL" dirty="0"/>
              <a:t>Temario</a:t>
            </a:r>
          </a:p>
        </p:txBody>
      </p:sp>
      <p:sp>
        <p:nvSpPr>
          <p:cNvPr id="727" name="Content Placeholder 3"/>
          <p:cNvSpPr txBox="1">
            <a:spLocks noGrp="1"/>
          </p:cNvSpPr>
          <p:nvPr>
            <p:ph type="body" sz="half" idx="4294967295"/>
          </p:nvPr>
        </p:nvSpPr>
        <p:spPr>
          <a:xfrm>
            <a:off x="863600" y="1557338"/>
            <a:ext cx="4371975" cy="2541587"/>
          </a:xfrm>
          <a:prstGeom prst="rect">
            <a:avLst/>
          </a:prstGeom>
        </p:spPr>
        <p:txBody>
          <a:bodyPr/>
          <a:lstStyle/>
          <a:p>
            <a:pPr>
              <a:defRPr sz="2000"/>
            </a:pPr>
            <a:r>
              <a:rPr lang="es-ES_tradnl" dirty="0">
                <a:solidFill>
                  <a:schemeClr val="bg1">
                    <a:lumMod val="75000"/>
                  </a:schemeClr>
                </a:solidFill>
              </a:rPr>
              <a:t>Estructuras de control</a:t>
            </a:r>
          </a:p>
          <a:p>
            <a:pPr>
              <a:defRPr sz="2000"/>
            </a:pPr>
            <a:r>
              <a:rPr lang="es-ES_tradnl" dirty="0">
                <a:solidFill>
                  <a:schemeClr val="bg1">
                    <a:lumMod val="75000"/>
                  </a:schemeClr>
                </a:solidFill>
              </a:rPr>
              <a:t>Listas</a:t>
            </a:r>
          </a:p>
          <a:p>
            <a:pPr>
              <a:defRPr sz="2000"/>
            </a:pPr>
            <a:r>
              <a:rPr lang="es-ES_tradnl" dirty="0"/>
              <a:t>Funciones integradas</a:t>
            </a:r>
          </a:p>
          <a:p>
            <a:pPr lvl="1">
              <a:defRPr sz="2000"/>
            </a:pPr>
            <a:r>
              <a:rPr lang="es-ES_tradnl" sz="1600" dirty="0">
                <a:solidFill>
                  <a:srgbClr val="BFBFBF"/>
                </a:solidFill>
              </a:rPr>
              <a:t>Matemáticas</a:t>
            </a:r>
          </a:p>
          <a:p>
            <a:pPr lvl="1">
              <a:defRPr sz="2000"/>
            </a:pPr>
            <a:r>
              <a:rPr lang="es-ES_tradnl" sz="1600" dirty="0" err="1">
                <a:solidFill>
                  <a:srgbClr val="BFBFBF"/>
                </a:solidFill>
              </a:rPr>
              <a:t>Numpy</a:t>
            </a:r>
            <a:endParaRPr lang="es-ES_tradnl" sz="1600" dirty="0">
              <a:solidFill>
                <a:srgbClr val="BFBFBF"/>
              </a:solidFill>
            </a:endParaRPr>
          </a:p>
          <a:p>
            <a:pPr lvl="1">
              <a:defRPr sz="2000"/>
            </a:pPr>
            <a:r>
              <a:rPr lang="es-ES_tradnl" sz="1600" dirty="0"/>
              <a:t>Arreglos bidimensionales (Matrices)</a:t>
            </a:r>
          </a:p>
        </p:txBody>
      </p:sp>
      <p:sp>
        <p:nvSpPr>
          <p:cNvPr id="729" name="Rectangle 8"/>
          <p:cNvSpPr txBox="1"/>
          <p:nvPr/>
        </p:nvSpPr>
        <p:spPr>
          <a:xfrm>
            <a:off x="-1" y="6678265"/>
            <a:ext cx="1495722" cy="193041"/>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700">
                <a:solidFill>
                  <a:srgbClr val="FFFFFF"/>
                </a:solidFill>
                <a:latin typeface="Menlo"/>
                <a:ea typeface="Menlo"/>
                <a:cs typeface="Menlo"/>
                <a:sym typeface="Menlo"/>
              </a:defRPr>
            </a:lvl1pPr>
          </a:lstStyle>
          <a:p>
            <a:r>
              <a:t>http://www.codingdojo.com/</a:t>
            </a:r>
          </a:p>
        </p:txBody>
      </p:sp>
      <p:grpSp>
        <p:nvGrpSpPr>
          <p:cNvPr id="733" name="Group 10"/>
          <p:cNvGrpSpPr/>
          <p:nvPr/>
        </p:nvGrpSpPr>
        <p:grpSpPr>
          <a:xfrm>
            <a:off x="0" y="4736774"/>
            <a:ext cx="9144000" cy="1812193"/>
            <a:chOff x="0" y="0"/>
            <a:chExt cx="9143999" cy="1812191"/>
          </a:xfrm>
        </p:grpSpPr>
        <p:pic>
          <p:nvPicPr>
            <p:cNvPr id="730" name="Picture 5" descr="Picture 5"/>
            <p:cNvPicPr>
              <a:picLocks noChangeAspect="1"/>
            </p:cNvPicPr>
            <p:nvPr/>
          </p:nvPicPr>
          <p:blipFill>
            <a:blip r:embed="rId2"/>
            <a:stretch>
              <a:fillRect/>
            </a:stretch>
          </p:blipFill>
          <p:spPr>
            <a:xfrm>
              <a:off x="0" y="2748"/>
              <a:ext cx="3222898" cy="1809444"/>
            </a:xfrm>
            <a:prstGeom prst="rect">
              <a:avLst/>
            </a:prstGeom>
            <a:ln w="12700" cap="flat">
              <a:noFill/>
              <a:miter lim="400000"/>
            </a:ln>
            <a:effectLst/>
          </p:spPr>
        </p:pic>
        <p:pic>
          <p:nvPicPr>
            <p:cNvPr id="731" name="Picture 6" descr="Picture 6"/>
            <p:cNvPicPr>
              <a:picLocks noChangeAspect="1"/>
            </p:cNvPicPr>
            <p:nvPr/>
          </p:nvPicPr>
          <p:blipFill>
            <a:blip r:embed="rId3"/>
            <a:stretch>
              <a:fillRect/>
            </a:stretch>
          </p:blipFill>
          <p:spPr>
            <a:xfrm>
              <a:off x="3198573" y="0"/>
              <a:ext cx="2724261" cy="1812192"/>
            </a:xfrm>
            <a:prstGeom prst="rect">
              <a:avLst/>
            </a:prstGeom>
            <a:ln w="12700" cap="flat">
              <a:noFill/>
              <a:miter lim="400000"/>
            </a:ln>
            <a:effectLst/>
          </p:spPr>
        </p:pic>
        <p:pic>
          <p:nvPicPr>
            <p:cNvPr id="732" name="Picture 9" descr="Picture 9"/>
            <p:cNvPicPr>
              <a:picLocks noChangeAspect="1"/>
            </p:cNvPicPr>
            <p:nvPr/>
          </p:nvPicPr>
          <p:blipFill>
            <a:blip r:embed="rId4"/>
            <a:stretch>
              <a:fillRect/>
            </a:stretch>
          </p:blipFill>
          <p:spPr>
            <a:xfrm>
              <a:off x="5920653" y="3033"/>
              <a:ext cx="3223347" cy="1809159"/>
            </a:xfrm>
            <a:prstGeom prst="rect">
              <a:avLst/>
            </a:prstGeom>
            <a:ln w="12700" cap="flat">
              <a:noFill/>
              <a:miter lim="400000"/>
            </a:ln>
            <a:effectLst/>
          </p:spPr>
        </p:pic>
      </p:grpSp>
    </p:spTree>
    <p:extLst>
      <p:ext uri="{BB962C8B-B14F-4D97-AF65-F5344CB8AC3E}">
        <p14:creationId xmlns:p14="http://schemas.microsoft.com/office/powerpoint/2010/main" val="961098756"/>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arcador de número de diapositiva 13">
            <a:extLst>
              <a:ext uri="{FF2B5EF4-FFF2-40B4-BE49-F238E27FC236}">
                <a16:creationId xmlns:a16="http://schemas.microsoft.com/office/drawing/2014/main" id="{BC1A0D19-E74B-2A40-8233-0F4C107DBA46}"/>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3</a:t>
            </a:fld>
            <a:endParaRPr lang="es-CL"/>
          </a:p>
        </p:txBody>
      </p:sp>
      <p:sp>
        <p:nvSpPr>
          <p:cNvPr id="6" name="Marcador de pie de página 5">
            <a:extLst>
              <a:ext uri="{FF2B5EF4-FFF2-40B4-BE49-F238E27FC236}">
                <a16:creationId xmlns:a16="http://schemas.microsoft.com/office/drawing/2014/main" id="{E31CDFD9-6814-A786-939B-886A9ED1DFBC}"/>
              </a:ext>
            </a:extLst>
          </p:cNvPr>
          <p:cNvSpPr>
            <a:spLocks noGrp="1"/>
          </p:cNvSpPr>
          <p:nvPr>
            <p:ph type="ftr" sz="quarter" idx="3"/>
          </p:nvPr>
        </p:nvSpPr>
        <p:spPr>
          <a:xfrm>
            <a:off x="154609" y="6659217"/>
            <a:ext cx="7172936" cy="198783"/>
          </a:xfrm>
        </p:spPr>
        <p:txBody>
          <a:bodyPr/>
          <a:lstStyle/>
          <a:p>
            <a:r>
              <a:rPr lang="de-DE"/>
              <a:t>2026 © PYTHON PARA ANALISIS DE DATOS.  MIGUEL CARRASCO</a:t>
            </a:r>
            <a:endParaRPr lang="es-ES" dirty="0"/>
          </a:p>
        </p:txBody>
      </p:sp>
      <p:sp>
        <p:nvSpPr>
          <p:cNvPr id="2" name="Título 1"/>
          <p:cNvSpPr>
            <a:spLocks noGrp="1"/>
          </p:cNvSpPr>
          <p:nvPr>
            <p:ph type="title"/>
          </p:nvPr>
        </p:nvSpPr>
        <p:spPr>
          <a:xfrm>
            <a:off x="-1" y="0"/>
            <a:ext cx="6612680" cy="688975"/>
          </a:xfrm>
        </p:spPr>
        <p:txBody>
          <a:bodyPr>
            <a:normAutofit/>
          </a:bodyPr>
          <a:lstStyle/>
          <a:p>
            <a:r>
              <a:rPr lang="es-CL" dirty="0"/>
              <a:t>Recordemos</a:t>
            </a:r>
          </a:p>
        </p:txBody>
      </p:sp>
      <p:sp>
        <p:nvSpPr>
          <p:cNvPr id="3" name="Marcador de texto 2"/>
          <p:cNvSpPr>
            <a:spLocks noGrp="1"/>
          </p:cNvSpPr>
          <p:nvPr>
            <p:ph type="body" idx="4294967295"/>
          </p:nvPr>
        </p:nvSpPr>
        <p:spPr>
          <a:xfrm>
            <a:off x="1790700" y="1557338"/>
            <a:ext cx="7353300" cy="2344737"/>
          </a:xfrm>
        </p:spPr>
        <p:txBody>
          <a:bodyPr>
            <a:normAutofit/>
          </a:bodyPr>
          <a:lstStyle/>
          <a:p>
            <a:pPr marL="0" indent="0">
              <a:buNone/>
            </a:pPr>
            <a:r>
              <a:rPr lang="es-CL" sz="1800" dirty="0">
                <a:latin typeface="Calibri"/>
                <a:cs typeface="Calibri"/>
              </a:rPr>
              <a:t>Al igual que con listas, se puede modificar o recuperar el elemento en una posición usando la notación arreglo[posición]</a:t>
            </a:r>
          </a:p>
          <a:p>
            <a:pPr>
              <a:buFont typeface="Wingdings" charset="2"/>
              <a:buChar char="§"/>
            </a:pPr>
            <a:endParaRPr lang="es-CL" sz="1600" dirty="0">
              <a:latin typeface="Calibri"/>
              <a:cs typeface="Calibri"/>
            </a:endParaRPr>
          </a:p>
          <a:p>
            <a:pPr>
              <a:buFont typeface="Wingdings" charset="2"/>
              <a:buChar char="§"/>
            </a:pPr>
            <a:r>
              <a:rPr lang="es-CL" sz="1800" dirty="0">
                <a:latin typeface="Calibri"/>
                <a:cs typeface="Calibri"/>
              </a:rPr>
              <a:t>Para obtener el tamaño de un arreglo podemos usar </a:t>
            </a:r>
            <a:r>
              <a:rPr lang="es-CL" sz="1800" dirty="0">
                <a:solidFill>
                  <a:srgbClr val="0000FF"/>
                </a:solidFill>
                <a:latin typeface="Calibri"/>
                <a:cs typeface="Calibri"/>
              </a:rPr>
              <a:t>len(arreglo)</a:t>
            </a:r>
            <a:r>
              <a:rPr lang="es-CL" sz="1800" dirty="0">
                <a:solidFill>
                  <a:srgbClr val="C00000"/>
                </a:solidFill>
                <a:latin typeface="Calibri"/>
                <a:cs typeface="Calibri"/>
              </a:rPr>
              <a:t>, </a:t>
            </a:r>
            <a:r>
              <a:rPr lang="es-CL" sz="1800" dirty="0">
                <a:latin typeface="Calibri"/>
                <a:cs typeface="Calibri"/>
              </a:rPr>
              <a:t>tal como con listas, o el atributo llamado </a:t>
            </a:r>
            <a:r>
              <a:rPr lang="es-CL" sz="1800" dirty="0">
                <a:solidFill>
                  <a:srgbClr val="0000FF"/>
                </a:solidFill>
                <a:latin typeface="Calibri"/>
                <a:cs typeface="Calibri"/>
              </a:rPr>
              <a:t>size</a:t>
            </a:r>
            <a:endParaRPr lang="es-CL" sz="1800" dirty="0">
              <a:solidFill>
                <a:srgbClr val="C00000"/>
              </a:solidFill>
              <a:latin typeface="Calibri"/>
              <a:cs typeface="Calibri"/>
            </a:endParaRPr>
          </a:p>
          <a:p>
            <a:pPr>
              <a:buFont typeface="Wingdings" charset="2"/>
              <a:buChar char="§"/>
            </a:pPr>
            <a:r>
              <a:rPr lang="es-CL" sz="1800" dirty="0">
                <a:latin typeface="Calibri"/>
                <a:cs typeface="Calibri"/>
              </a:rPr>
              <a:t>Para recorrer un arreglo, podemos utilizar los mismos métodos que con listas:</a:t>
            </a:r>
          </a:p>
          <a:p>
            <a:pPr>
              <a:buFont typeface="Wingdings" charset="2"/>
              <a:buChar char="§"/>
            </a:pPr>
            <a:endParaRPr lang="es-CL" sz="1800" dirty="0">
              <a:solidFill>
                <a:srgbClr val="C00000"/>
              </a:solidFill>
              <a:latin typeface="Calibri"/>
              <a:cs typeface="Calibri"/>
            </a:endParaRPr>
          </a:p>
        </p:txBody>
      </p:sp>
      <p:sp>
        <p:nvSpPr>
          <p:cNvPr id="4" name="Rectangle 3"/>
          <p:cNvSpPr/>
          <p:nvPr/>
        </p:nvSpPr>
        <p:spPr>
          <a:xfrm>
            <a:off x="924061" y="4229807"/>
            <a:ext cx="7270201" cy="1815882"/>
          </a:xfrm>
          <a:prstGeom prst="rect">
            <a:avLst/>
          </a:prstGeom>
          <a:ln>
            <a:solidFill>
              <a:srgbClr val="26A3E6"/>
            </a:solidFill>
          </a:ln>
        </p:spPr>
        <p:txBody>
          <a:bodyPr wrap="square">
            <a:spAutoFit/>
          </a:bodyPr>
          <a:lstStyle/>
          <a:p>
            <a:r>
              <a:rPr lang="en-US" sz="1600" dirty="0">
                <a:solidFill>
                  <a:srgbClr val="008000"/>
                </a:solidFill>
                <a:latin typeface="Consolas" panose="020B0609020204030204" pitchFamily="49" charset="0"/>
                <a:cs typeface="Consolas" panose="020B0609020204030204" pitchFamily="49" charset="0"/>
              </a:rPr>
              <a:t>import</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numpy</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a = </a:t>
            </a:r>
            <a:r>
              <a:rPr lang="en-US" sz="1600" dirty="0" err="1">
                <a:latin typeface="Consolas" panose="020B0609020204030204" pitchFamily="49" charset="0"/>
                <a:cs typeface="Consolas" panose="020B0609020204030204" pitchFamily="49" charset="0"/>
              </a:rPr>
              <a:t>numpy.</a:t>
            </a:r>
            <a:r>
              <a:rPr lang="en-US" sz="1600" dirty="0" err="1">
                <a:solidFill>
                  <a:srgbClr val="0000FF"/>
                </a:solidFill>
                <a:latin typeface="Consolas" panose="020B0609020204030204" pitchFamily="49" charset="0"/>
                <a:cs typeface="Consolas" panose="020B0609020204030204" pitchFamily="49" charset="0"/>
              </a:rPr>
              <a:t>array</a:t>
            </a:r>
            <a:r>
              <a:rPr lang="en-US" sz="1600" dirty="0">
                <a:latin typeface="Consolas" panose="020B0609020204030204" pitchFamily="49" charset="0"/>
                <a:cs typeface="Consolas" panose="020B0609020204030204" pitchFamily="49" charset="0"/>
              </a:rPr>
              <a:t>([3, 1, 2]) </a:t>
            </a:r>
          </a:p>
          <a:p>
            <a:r>
              <a:rPr lang="en-US" sz="1600" dirty="0">
                <a:latin typeface="Consolas" panose="020B0609020204030204" pitchFamily="49" charset="0"/>
                <a:cs typeface="Consolas" panose="020B0609020204030204" pitchFamily="49" charset="0"/>
              </a:rPr>
              <a:t>a[2] = 10</a:t>
            </a:r>
            <a:br>
              <a:rPr lang="en-US" sz="1600" dirty="0">
                <a:latin typeface="Consolas" panose="020B0609020204030204" pitchFamily="49" charset="0"/>
                <a:cs typeface="Consolas" panose="020B0609020204030204" pitchFamily="49" charset="0"/>
              </a:rPr>
            </a:br>
            <a:endParaRPr lang="en-US" sz="1600" dirty="0">
              <a:latin typeface="Consolas" panose="020B0609020204030204" pitchFamily="49" charset="0"/>
              <a:cs typeface="Consolas" panose="020B0609020204030204" pitchFamily="49" charset="0"/>
            </a:endParaRPr>
          </a:p>
          <a:p>
            <a:r>
              <a:rPr lang="en-US" sz="1600" dirty="0">
                <a:solidFill>
                  <a:srgbClr val="008000"/>
                </a:solidFill>
                <a:latin typeface="Consolas" panose="020B0609020204030204" pitchFamily="49" charset="0"/>
                <a:cs typeface="Consolas" panose="020B0609020204030204" pitchFamily="49" charset="0"/>
              </a:rPr>
              <a:t>for</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a:t>
            </a:r>
            <a:r>
              <a:rPr lang="en-US" sz="1600" dirty="0">
                <a:latin typeface="Consolas" panose="020B0609020204030204" pitchFamily="49" charset="0"/>
                <a:cs typeface="Consolas" panose="020B0609020204030204" pitchFamily="49" charset="0"/>
              </a:rPr>
              <a:t> </a:t>
            </a:r>
            <a:r>
              <a:rPr lang="en-US" sz="1600" dirty="0">
                <a:solidFill>
                  <a:srgbClr val="008000"/>
                </a:solidFill>
                <a:latin typeface="Consolas" panose="020B0609020204030204" pitchFamily="49" charset="0"/>
                <a:cs typeface="Consolas" panose="020B0609020204030204" pitchFamily="49" charset="0"/>
              </a:rPr>
              <a:t>in range</a:t>
            </a:r>
            <a:r>
              <a:rPr lang="en-US" sz="1600" dirty="0">
                <a:latin typeface="Consolas" panose="020B0609020204030204" pitchFamily="49" charset="0"/>
                <a:cs typeface="Consolas" panose="020B0609020204030204" pitchFamily="49" charset="0"/>
              </a:rPr>
              <a:t>(0,a.size,1):</a:t>
            </a:r>
          </a:p>
          <a:p>
            <a:r>
              <a:rPr lang="en-US" sz="1600" dirty="0">
                <a:latin typeface="Consolas" panose="020B0609020204030204" pitchFamily="49" charset="0"/>
                <a:cs typeface="Consolas" panose="020B0609020204030204" pitchFamily="49" charset="0"/>
              </a:rPr>
              <a:t>	</a:t>
            </a:r>
            <a:r>
              <a:rPr lang="en-US" sz="1600" dirty="0">
                <a:solidFill>
                  <a:srgbClr val="0000FF"/>
                </a:solidFill>
                <a:latin typeface="Consolas" panose="020B0609020204030204" pitchFamily="49" charset="0"/>
                <a:cs typeface="Consolas" panose="020B0609020204030204" pitchFamily="49" charset="0"/>
              </a:rPr>
              <a:t>print</a:t>
            </a:r>
            <a:r>
              <a:rPr lang="en-US" sz="1600" dirty="0">
                <a:latin typeface="Consolas" panose="020B0609020204030204" pitchFamily="49" charset="0"/>
                <a:cs typeface="Consolas" panose="020B0609020204030204" pitchFamily="49" charset="0"/>
              </a:rPr>
              <a:t>(a[</a:t>
            </a:r>
            <a:r>
              <a:rPr lang="en-US" sz="1600" dirty="0" err="1">
                <a:latin typeface="Consolas" panose="020B0609020204030204" pitchFamily="49" charset="0"/>
                <a:cs typeface="Consolas" panose="020B0609020204030204" pitchFamily="49" charset="0"/>
              </a:rPr>
              <a:t>i</a:t>
            </a:r>
            <a:r>
              <a:rPr lang="en-US" sz="1600" dirty="0">
                <a:latin typeface="Consolas" panose="020B0609020204030204" pitchFamily="49" charset="0"/>
                <a:cs typeface="Consolas" panose="020B0609020204030204" pitchFamily="49" charset="0"/>
              </a:rPr>
              <a:t>],end=</a:t>
            </a:r>
            <a:r>
              <a:rPr lang="en-US" sz="1600" dirty="0">
                <a:solidFill>
                  <a:srgbClr val="E800EB"/>
                </a:solidFill>
                <a:latin typeface="Consolas" panose="020B0609020204030204" pitchFamily="49" charset="0"/>
                <a:cs typeface="Consolas" panose="020B0609020204030204" pitchFamily="49" charset="0"/>
              </a:rPr>
              <a:t>" "</a:t>
            </a:r>
            <a:r>
              <a:rPr lang="en-US" sz="1600" dirty="0">
                <a:latin typeface="Consolas" panose="020B0609020204030204" pitchFamily="49" charset="0"/>
                <a:cs typeface="Consolas" panose="020B0609020204030204" pitchFamily="49" charset="0"/>
              </a:rPr>
              <a:t>) </a:t>
            </a:r>
            <a:r>
              <a:rPr lang="en-US" sz="1600" dirty="0">
                <a:solidFill>
                  <a:schemeClr val="bg1">
                    <a:lumMod val="65000"/>
                  </a:schemeClr>
                </a:solidFill>
                <a:latin typeface="Consolas" panose="020B0609020204030204" pitchFamily="49" charset="0"/>
                <a:cs typeface="Consolas" panose="020B0609020204030204" pitchFamily="49" charset="0"/>
              </a:rPr>
              <a:t>#</a:t>
            </a:r>
            <a:r>
              <a:rPr lang="en-US" sz="1600" dirty="0" err="1">
                <a:solidFill>
                  <a:schemeClr val="bg1">
                    <a:lumMod val="65000"/>
                  </a:schemeClr>
                </a:solidFill>
                <a:latin typeface="Consolas" panose="020B0609020204030204" pitchFamily="49" charset="0"/>
                <a:cs typeface="Consolas" panose="020B0609020204030204" pitchFamily="49" charset="0"/>
              </a:rPr>
              <a:t>muestra</a:t>
            </a:r>
            <a:r>
              <a:rPr lang="en-US" sz="1600" dirty="0">
                <a:solidFill>
                  <a:schemeClr val="bg1">
                    <a:lumMod val="65000"/>
                  </a:schemeClr>
                </a:solidFill>
                <a:latin typeface="Consolas" panose="020B0609020204030204" pitchFamily="49" charset="0"/>
                <a:cs typeface="Consolas" panose="020B0609020204030204" pitchFamily="49" charset="0"/>
              </a:rPr>
              <a:t> </a:t>
            </a:r>
            <a:r>
              <a:rPr lang="en-US" sz="1600" dirty="0" err="1">
                <a:solidFill>
                  <a:schemeClr val="bg1">
                    <a:lumMod val="65000"/>
                  </a:schemeClr>
                </a:solidFill>
                <a:latin typeface="Consolas" panose="020B0609020204030204" pitchFamily="49" charset="0"/>
                <a:cs typeface="Consolas" panose="020B0609020204030204" pitchFamily="49" charset="0"/>
              </a:rPr>
              <a:t>por</a:t>
            </a:r>
            <a:r>
              <a:rPr lang="en-US" sz="1600" dirty="0">
                <a:solidFill>
                  <a:schemeClr val="bg1">
                    <a:lumMod val="65000"/>
                  </a:schemeClr>
                </a:solidFill>
                <a:latin typeface="Consolas" panose="020B0609020204030204" pitchFamily="49" charset="0"/>
                <a:cs typeface="Consolas" panose="020B0609020204030204" pitchFamily="49" charset="0"/>
              </a:rPr>
              <a:t> </a:t>
            </a:r>
            <a:r>
              <a:rPr lang="en-US" sz="1600" dirty="0" err="1">
                <a:solidFill>
                  <a:schemeClr val="bg1">
                    <a:lumMod val="65000"/>
                  </a:schemeClr>
                </a:solidFill>
                <a:latin typeface="Consolas" panose="020B0609020204030204" pitchFamily="49" charset="0"/>
                <a:cs typeface="Consolas" panose="020B0609020204030204" pitchFamily="49" charset="0"/>
              </a:rPr>
              <a:t>pantalla</a:t>
            </a:r>
            <a:r>
              <a:rPr lang="en-US" sz="1600" dirty="0">
                <a:solidFill>
                  <a:schemeClr val="bg1">
                    <a:lumMod val="65000"/>
                  </a:schemeClr>
                </a:solidFill>
                <a:latin typeface="Consolas" panose="020B0609020204030204" pitchFamily="49" charset="0"/>
                <a:cs typeface="Consolas" panose="020B0609020204030204" pitchFamily="49" charset="0"/>
              </a:rPr>
              <a:t>: 3 1 10</a:t>
            </a:r>
          </a:p>
          <a:p>
            <a:endParaRPr lang="es-CL" sz="1600" dirty="0">
              <a:latin typeface="Consolas" panose="020B0609020204030204" pitchFamily="49" charset="0"/>
              <a:cs typeface="Consolas" panose="020B0609020204030204" pitchFamily="49" charset="0"/>
            </a:endParaRPr>
          </a:p>
        </p:txBody>
      </p:sp>
      <p:sp>
        <p:nvSpPr>
          <p:cNvPr id="5" name="TextBox 4"/>
          <p:cNvSpPr txBox="1"/>
          <p:nvPr/>
        </p:nvSpPr>
        <p:spPr>
          <a:xfrm>
            <a:off x="926263" y="3902378"/>
            <a:ext cx="673520" cy="345441"/>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i="1">
                <a:latin typeface="Gill Sans"/>
                <a:ea typeface="Gill Sans"/>
                <a:cs typeface="Gill Sans"/>
                <a:sym typeface="Gill Sans"/>
              </a:defRPr>
            </a:lvl1pPr>
          </a:lstStyle>
          <a:p>
            <a:r>
              <a:rPr dirty="0"/>
              <a:t>Python</a:t>
            </a:r>
          </a:p>
        </p:txBody>
      </p:sp>
      <p:pic>
        <p:nvPicPr>
          <p:cNvPr id="10" name="Picture 110" descr="Picture 110">
            <a:extLst>
              <a:ext uri="{FF2B5EF4-FFF2-40B4-BE49-F238E27FC236}">
                <a16:creationId xmlns:a16="http://schemas.microsoft.com/office/drawing/2014/main" id="{5CC8BF83-4941-B2CB-A2A7-529FA5C0DE7A}"/>
              </a:ext>
            </a:extLst>
          </p:cNvPr>
          <p:cNvPicPr>
            <a:picLocks noChangeAspect="1"/>
          </p:cNvPicPr>
          <p:nvPr/>
        </p:nvPicPr>
        <p:blipFill>
          <a:blip r:embed="rId2"/>
          <a:stretch>
            <a:fillRect/>
          </a:stretch>
        </p:blipFill>
        <p:spPr>
          <a:xfrm>
            <a:off x="1076079" y="1293273"/>
            <a:ext cx="528129" cy="528129"/>
          </a:xfrm>
          <a:prstGeom prst="rect">
            <a:avLst/>
          </a:prstGeom>
          <a:ln w="12700">
            <a:miter lim="400000"/>
          </a:ln>
        </p:spPr>
      </p:pic>
    </p:spTree>
    <p:extLst>
      <p:ext uri="{BB962C8B-B14F-4D97-AF65-F5344CB8AC3E}">
        <p14:creationId xmlns:p14="http://schemas.microsoft.com/office/powerpoint/2010/main" val="34290761"/>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B02563B6-4743-3A4C-B5F9-7930D02DF182}"/>
              </a:ext>
            </a:extLst>
          </p:cNvPr>
          <p:cNvSpPr/>
          <p:nvPr/>
        </p:nvSpPr>
        <p:spPr>
          <a:xfrm>
            <a:off x="716296" y="2717306"/>
            <a:ext cx="2529823" cy="279567"/>
          </a:xfrm>
          <a:prstGeom prst="rect">
            <a:avLst/>
          </a:prstGeom>
          <a:solidFill>
            <a:schemeClr val="accent1">
              <a:lumMod val="75000"/>
            </a:schemeClr>
          </a:solidFill>
        </p:spPr>
        <p:txBody>
          <a:bodyPr wrap="none">
            <a:noAutofit/>
          </a:bodyPr>
          <a:lstStyle/>
          <a:p>
            <a:pPr algn="r"/>
            <a:endParaRPr lang="en-US" sz="1200" dirty="0">
              <a:solidFill>
                <a:schemeClr val="bg1"/>
              </a:solidFill>
              <a:latin typeface="Calibri" panose="020F0502020204030204" pitchFamily="34" charset="0"/>
              <a:cs typeface="Calibri" panose="020F0502020204030204" pitchFamily="34" charset="0"/>
            </a:endParaRPr>
          </a:p>
        </p:txBody>
      </p:sp>
      <p:sp>
        <p:nvSpPr>
          <p:cNvPr id="6" name="Rectangle 2">
            <a:extLst>
              <a:ext uri="{FF2B5EF4-FFF2-40B4-BE49-F238E27FC236}">
                <a16:creationId xmlns:a16="http://schemas.microsoft.com/office/drawing/2014/main" id="{9A93A6F5-CBE7-3A4C-A42A-34C8E7C2E8F4}"/>
              </a:ext>
            </a:extLst>
          </p:cNvPr>
          <p:cNvSpPr/>
          <p:nvPr/>
        </p:nvSpPr>
        <p:spPr>
          <a:xfrm>
            <a:off x="716296" y="3317989"/>
            <a:ext cx="2529823" cy="279567"/>
          </a:xfrm>
          <a:prstGeom prst="rect">
            <a:avLst/>
          </a:prstGeom>
          <a:solidFill>
            <a:schemeClr val="accent1">
              <a:lumMod val="75000"/>
            </a:schemeClr>
          </a:solidFill>
        </p:spPr>
        <p:txBody>
          <a:bodyPr wrap="none">
            <a:noAutofit/>
          </a:bodyPr>
          <a:lstStyle/>
          <a:p>
            <a:pPr algn="r"/>
            <a:endParaRPr lang="en-US" sz="1200" dirty="0">
              <a:solidFill>
                <a:schemeClr val="bg1"/>
              </a:solidFill>
              <a:latin typeface="Calibri" panose="020F0502020204030204" pitchFamily="34" charset="0"/>
              <a:cs typeface="Calibri" panose="020F0502020204030204" pitchFamily="34" charset="0"/>
            </a:endParaRPr>
          </a:p>
        </p:txBody>
      </p:sp>
      <p:sp>
        <p:nvSpPr>
          <p:cNvPr id="8" name="Rectangle 2">
            <a:extLst>
              <a:ext uri="{FF2B5EF4-FFF2-40B4-BE49-F238E27FC236}">
                <a16:creationId xmlns:a16="http://schemas.microsoft.com/office/drawing/2014/main" id="{663B08C7-F272-6341-821D-834B3539B7F4}"/>
              </a:ext>
            </a:extLst>
          </p:cNvPr>
          <p:cNvSpPr/>
          <p:nvPr/>
        </p:nvSpPr>
        <p:spPr>
          <a:xfrm>
            <a:off x="137162" y="3739611"/>
            <a:ext cx="3108956" cy="279567"/>
          </a:xfrm>
          <a:prstGeom prst="rect">
            <a:avLst/>
          </a:prstGeom>
          <a:solidFill>
            <a:schemeClr val="accent1">
              <a:lumMod val="75000"/>
            </a:schemeClr>
          </a:solidFill>
        </p:spPr>
        <p:txBody>
          <a:bodyPr wrap="none">
            <a:noAutofit/>
          </a:bodyPr>
          <a:lstStyle/>
          <a:p>
            <a:pPr algn="r"/>
            <a:endParaRPr lang="en-US" sz="1200" dirty="0">
              <a:solidFill>
                <a:schemeClr val="bg1"/>
              </a:solidFill>
              <a:latin typeface="Calibri" panose="020F0502020204030204" pitchFamily="34" charset="0"/>
              <a:cs typeface="Calibri" panose="020F0502020204030204" pitchFamily="34" charset="0"/>
            </a:endParaRPr>
          </a:p>
        </p:txBody>
      </p:sp>
      <p:sp>
        <p:nvSpPr>
          <p:cNvPr id="10" name="Rectangle 2">
            <a:extLst>
              <a:ext uri="{FF2B5EF4-FFF2-40B4-BE49-F238E27FC236}">
                <a16:creationId xmlns:a16="http://schemas.microsoft.com/office/drawing/2014/main" id="{7E835566-ECDD-5941-9269-94CA4627B14A}"/>
              </a:ext>
            </a:extLst>
          </p:cNvPr>
          <p:cNvSpPr/>
          <p:nvPr/>
        </p:nvSpPr>
        <p:spPr>
          <a:xfrm>
            <a:off x="716297" y="4366438"/>
            <a:ext cx="2529822" cy="279567"/>
          </a:xfrm>
          <a:prstGeom prst="rect">
            <a:avLst/>
          </a:prstGeom>
          <a:solidFill>
            <a:schemeClr val="accent1">
              <a:lumMod val="75000"/>
            </a:schemeClr>
          </a:solidFill>
        </p:spPr>
        <p:txBody>
          <a:bodyPr wrap="none">
            <a:noAutofit/>
          </a:bodyPr>
          <a:lstStyle/>
          <a:p>
            <a:pPr algn="r"/>
            <a:endParaRPr lang="en-US" sz="1200" dirty="0">
              <a:solidFill>
                <a:schemeClr val="bg1"/>
              </a:solidFill>
              <a:latin typeface="Calibri" panose="020F0502020204030204" pitchFamily="34" charset="0"/>
              <a:cs typeface="Calibri" panose="020F0502020204030204" pitchFamily="34" charset="0"/>
            </a:endParaRPr>
          </a:p>
        </p:txBody>
      </p:sp>
      <p:sp>
        <p:nvSpPr>
          <p:cNvPr id="12" name="Rectangle 2">
            <a:extLst>
              <a:ext uri="{FF2B5EF4-FFF2-40B4-BE49-F238E27FC236}">
                <a16:creationId xmlns:a16="http://schemas.microsoft.com/office/drawing/2014/main" id="{2012B73D-41E5-E14A-A832-43B8998BB2BB}"/>
              </a:ext>
            </a:extLst>
          </p:cNvPr>
          <p:cNvSpPr/>
          <p:nvPr/>
        </p:nvSpPr>
        <p:spPr>
          <a:xfrm>
            <a:off x="716296" y="4772837"/>
            <a:ext cx="2529821" cy="279567"/>
          </a:xfrm>
          <a:prstGeom prst="rect">
            <a:avLst/>
          </a:prstGeom>
          <a:solidFill>
            <a:schemeClr val="accent1">
              <a:lumMod val="75000"/>
            </a:schemeClr>
          </a:solidFill>
        </p:spPr>
        <p:txBody>
          <a:bodyPr wrap="none">
            <a:noAutofit/>
          </a:bodyPr>
          <a:lstStyle/>
          <a:p>
            <a:pPr algn="r"/>
            <a:endParaRPr lang="en-US" sz="1200" dirty="0">
              <a:solidFill>
                <a:schemeClr val="bg1"/>
              </a:solidFill>
              <a:latin typeface="Calibri" panose="020F0502020204030204" pitchFamily="34" charset="0"/>
              <a:cs typeface="Calibri" panose="020F0502020204030204" pitchFamily="34" charset="0"/>
            </a:endParaRPr>
          </a:p>
        </p:txBody>
      </p:sp>
      <p:sp>
        <p:nvSpPr>
          <p:cNvPr id="14" name="Rectangle 2">
            <a:extLst>
              <a:ext uri="{FF2B5EF4-FFF2-40B4-BE49-F238E27FC236}">
                <a16:creationId xmlns:a16="http://schemas.microsoft.com/office/drawing/2014/main" id="{53E8BE7D-1798-084E-9803-0F506FDE0035}"/>
              </a:ext>
            </a:extLst>
          </p:cNvPr>
          <p:cNvSpPr/>
          <p:nvPr/>
        </p:nvSpPr>
        <p:spPr>
          <a:xfrm>
            <a:off x="716297" y="5185315"/>
            <a:ext cx="2529820" cy="279567"/>
          </a:xfrm>
          <a:prstGeom prst="rect">
            <a:avLst/>
          </a:prstGeom>
          <a:solidFill>
            <a:schemeClr val="accent1">
              <a:lumMod val="75000"/>
            </a:schemeClr>
          </a:solidFill>
        </p:spPr>
        <p:txBody>
          <a:bodyPr wrap="none">
            <a:noAutofit/>
          </a:bodyPr>
          <a:lstStyle/>
          <a:p>
            <a:pPr algn="r"/>
            <a:endParaRPr lang="en-US" sz="1200" dirty="0">
              <a:solidFill>
                <a:schemeClr val="bg1"/>
              </a:solidFill>
              <a:latin typeface="Calibri" panose="020F0502020204030204" pitchFamily="34" charset="0"/>
              <a:cs typeface="Calibri" panose="020F0502020204030204" pitchFamily="34" charset="0"/>
            </a:endParaRPr>
          </a:p>
        </p:txBody>
      </p:sp>
      <p:sp>
        <p:nvSpPr>
          <p:cNvPr id="19" name="Marcador de número de diapositiva 18">
            <a:extLst>
              <a:ext uri="{FF2B5EF4-FFF2-40B4-BE49-F238E27FC236}">
                <a16:creationId xmlns:a16="http://schemas.microsoft.com/office/drawing/2014/main" id="{38EF67C0-750B-DD48-BC19-2EF78A240565}"/>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4</a:t>
            </a:fld>
            <a:endParaRPr lang="es-CL"/>
          </a:p>
        </p:txBody>
      </p:sp>
      <p:sp>
        <p:nvSpPr>
          <p:cNvPr id="18" name="Marcador de pie de página 17">
            <a:extLst>
              <a:ext uri="{FF2B5EF4-FFF2-40B4-BE49-F238E27FC236}">
                <a16:creationId xmlns:a16="http://schemas.microsoft.com/office/drawing/2014/main" id="{4AFAEA7A-078D-C40D-287E-9C15250BC80E}"/>
              </a:ext>
            </a:extLst>
          </p:cNvPr>
          <p:cNvSpPr>
            <a:spLocks noGrp="1"/>
          </p:cNvSpPr>
          <p:nvPr>
            <p:ph type="ftr" sz="quarter" idx="3"/>
          </p:nvPr>
        </p:nvSpPr>
        <p:spPr>
          <a:xfrm>
            <a:off x="154609" y="6659217"/>
            <a:ext cx="7172936" cy="198783"/>
          </a:xfrm>
        </p:spPr>
        <p:txBody>
          <a:bodyPr/>
          <a:lstStyle/>
          <a:p>
            <a:r>
              <a:rPr lang="de-DE"/>
              <a:t>2026 © PYTHON PARA ANALISIS DE DATOS.  MIGUEL CARRASCO</a:t>
            </a:r>
            <a:endParaRPr lang="es-ES" dirty="0"/>
          </a:p>
        </p:txBody>
      </p:sp>
      <p:sp>
        <p:nvSpPr>
          <p:cNvPr id="2" name="Título 1"/>
          <p:cNvSpPr>
            <a:spLocks noGrp="1"/>
          </p:cNvSpPr>
          <p:nvPr>
            <p:ph type="title"/>
          </p:nvPr>
        </p:nvSpPr>
        <p:spPr>
          <a:xfrm>
            <a:off x="-1" y="0"/>
            <a:ext cx="6612680" cy="688975"/>
          </a:xfrm>
        </p:spPr>
        <p:txBody>
          <a:bodyPr/>
          <a:lstStyle/>
          <a:p>
            <a:r>
              <a:rPr lang="es-CL" dirty="0"/>
              <a:t>Recordemos</a:t>
            </a:r>
          </a:p>
        </p:txBody>
      </p:sp>
      <p:sp>
        <p:nvSpPr>
          <p:cNvPr id="3" name="Marcador de texto 2"/>
          <p:cNvSpPr>
            <a:spLocks noGrp="1"/>
          </p:cNvSpPr>
          <p:nvPr>
            <p:ph type="body" idx="4294967295"/>
          </p:nvPr>
        </p:nvSpPr>
        <p:spPr>
          <a:xfrm>
            <a:off x="3390515" y="2630488"/>
            <a:ext cx="5137150" cy="4057650"/>
          </a:xfrm>
        </p:spPr>
        <p:txBody>
          <a:bodyPr>
            <a:normAutofit/>
          </a:bodyPr>
          <a:lstStyle/>
          <a:p>
            <a:pPr marL="0" indent="0">
              <a:spcBef>
                <a:spcPts val="0"/>
              </a:spcBef>
              <a:spcAft>
                <a:spcPts val="1200"/>
              </a:spcAft>
              <a:buNone/>
              <a:tabLst>
                <a:tab pos="1855788" algn="l"/>
              </a:tabLst>
            </a:pPr>
            <a:r>
              <a:rPr lang="es-CL" sz="1600" dirty="0"/>
              <a:t>retorna un arreglo donde todos los elementos son  multiplicados por num (pueden usar /, +, -)</a:t>
            </a:r>
          </a:p>
          <a:p>
            <a:pPr marL="0" indent="0">
              <a:spcBef>
                <a:spcPts val="0"/>
              </a:spcBef>
              <a:spcAft>
                <a:spcPts val="1200"/>
              </a:spcAft>
              <a:buNone/>
              <a:tabLst>
                <a:tab pos="1855788" algn="l"/>
              </a:tabLst>
            </a:pPr>
            <a:r>
              <a:rPr lang="en-US" sz="1600" dirty="0" err="1"/>
              <a:t>retorna</a:t>
            </a:r>
            <a:r>
              <a:rPr lang="en-US" sz="1600" dirty="0"/>
              <a:t> el valor </a:t>
            </a:r>
            <a:r>
              <a:rPr lang="en-US" sz="1600" dirty="0" err="1"/>
              <a:t>mínimo</a:t>
            </a:r>
            <a:r>
              <a:rPr lang="en-US" sz="1600" dirty="0"/>
              <a:t> de un </a:t>
            </a:r>
            <a:r>
              <a:rPr lang="en-US" sz="1600" dirty="0" err="1"/>
              <a:t>arreglo</a:t>
            </a:r>
            <a:endParaRPr lang="en-US" sz="1600" dirty="0"/>
          </a:p>
          <a:p>
            <a:pPr marL="0" indent="0">
              <a:spcBef>
                <a:spcPts val="0"/>
              </a:spcBef>
              <a:spcAft>
                <a:spcPts val="1200"/>
              </a:spcAft>
              <a:buNone/>
              <a:tabLst>
                <a:tab pos="1855788" algn="l"/>
              </a:tabLst>
            </a:pPr>
            <a:r>
              <a:rPr lang="en-US" sz="1600" dirty="0" err="1"/>
              <a:t>retorna</a:t>
            </a:r>
            <a:r>
              <a:rPr lang="en-US" sz="1600" dirty="0"/>
              <a:t> un </a:t>
            </a:r>
            <a:r>
              <a:rPr lang="en-US" sz="1600" dirty="0" err="1"/>
              <a:t>arreglo</a:t>
            </a:r>
            <a:r>
              <a:rPr lang="en-US" sz="1600" dirty="0"/>
              <a:t> con </a:t>
            </a:r>
            <a:r>
              <a:rPr lang="en-US" sz="1600" dirty="0" err="1"/>
              <a:t>todos</a:t>
            </a:r>
            <a:r>
              <a:rPr lang="en-US" sz="1600" dirty="0"/>
              <a:t> los </a:t>
            </a:r>
            <a:r>
              <a:rPr lang="en-US" sz="1600" dirty="0" err="1"/>
              <a:t>elementos</a:t>
            </a:r>
            <a:r>
              <a:rPr lang="en-US" sz="1600" dirty="0"/>
              <a:t> </a:t>
            </a:r>
            <a:r>
              <a:rPr lang="en-US" sz="1600" dirty="0" err="1"/>
              <a:t>redondeados</a:t>
            </a:r>
            <a:r>
              <a:rPr lang="en-US" sz="1600" dirty="0"/>
              <a:t> a la </a:t>
            </a:r>
            <a:r>
              <a:rPr lang="en-US" sz="1600" dirty="0" err="1"/>
              <a:t>cantidad</a:t>
            </a:r>
            <a:r>
              <a:rPr lang="en-US" sz="1600" dirty="0"/>
              <a:t> de </a:t>
            </a:r>
            <a:r>
              <a:rPr lang="en-US" sz="1600" dirty="0" err="1"/>
              <a:t>decimales</a:t>
            </a:r>
            <a:r>
              <a:rPr lang="en-US" sz="1600" dirty="0"/>
              <a:t> </a:t>
            </a:r>
            <a:r>
              <a:rPr lang="en-US" sz="1600" dirty="0" err="1"/>
              <a:t>pasados</a:t>
            </a:r>
            <a:endParaRPr lang="en-US" sz="1600" dirty="0"/>
          </a:p>
          <a:p>
            <a:pPr marL="0" indent="0">
              <a:spcBef>
                <a:spcPts val="0"/>
              </a:spcBef>
              <a:spcAft>
                <a:spcPts val="1200"/>
              </a:spcAft>
              <a:buNone/>
              <a:tabLst>
                <a:tab pos="1855788" algn="l"/>
              </a:tabLst>
            </a:pPr>
            <a:r>
              <a:rPr lang="en-US" sz="1600" dirty="0" err="1"/>
              <a:t>retorna</a:t>
            </a:r>
            <a:r>
              <a:rPr lang="en-US" sz="1600" dirty="0"/>
              <a:t> la </a:t>
            </a:r>
            <a:r>
              <a:rPr lang="en-US" sz="1600" dirty="0" err="1"/>
              <a:t>suma</a:t>
            </a:r>
            <a:r>
              <a:rPr lang="en-US" sz="1600" dirty="0"/>
              <a:t> de los </a:t>
            </a:r>
            <a:r>
              <a:rPr lang="en-US" sz="1600" dirty="0" err="1"/>
              <a:t>elementos</a:t>
            </a:r>
            <a:r>
              <a:rPr lang="en-US" sz="1600" dirty="0"/>
              <a:t> de un </a:t>
            </a:r>
            <a:r>
              <a:rPr lang="en-US" sz="1600" dirty="0" err="1"/>
              <a:t>arreglo</a:t>
            </a:r>
            <a:endParaRPr lang="en-US" sz="1600" dirty="0"/>
          </a:p>
          <a:p>
            <a:pPr marL="0" indent="0">
              <a:spcBef>
                <a:spcPts val="0"/>
              </a:spcBef>
              <a:spcAft>
                <a:spcPts val="1200"/>
              </a:spcAft>
              <a:buNone/>
              <a:tabLst>
                <a:tab pos="1855788" algn="l"/>
              </a:tabLst>
            </a:pPr>
            <a:r>
              <a:rPr lang="en-US" sz="1600" dirty="0" err="1"/>
              <a:t>retorna</a:t>
            </a:r>
            <a:r>
              <a:rPr lang="en-US" sz="1600" dirty="0"/>
              <a:t> el </a:t>
            </a:r>
            <a:r>
              <a:rPr lang="en-US" sz="1600" dirty="0" err="1"/>
              <a:t>promedio</a:t>
            </a:r>
            <a:r>
              <a:rPr lang="en-US" sz="1600" dirty="0"/>
              <a:t> de los </a:t>
            </a:r>
            <a:r>
              <a:rPr lang="en-US" sz="1600" dirty="0" err="1"/>
              <a:t>elementos</a:t>
            </a:r>
            <a:r>
              <a:rPr lang="en-US" sz="1600" dirty="0"/>
              <a:t> de un </a:t>
            </a:r>
            <a:r>
              <a:rPr lang="en-US" sz="1600" dirty="0" err="1"/>
              <a:t>arreglo</a:t>
            </a:r>
            <a:r>
              <a:rPr lang="en-US" sz="1600" dirty="0"/>
              <a:t> </a:t>
            </a:r>
          </a:p>
          <a:p>
            <a:pPr marL="0" indent="0">
              <a:spcBef>
                <a:spcPts val="0"/>
              </a:spcBef>
              <a:spcAft>
                <a:spcPts val="1200"/>
              </a:spcAft>
              <a:buNone/>
              <a:tabLst>
                <a:tab pos="1855788" algn="l"/>
              </a:tabLst>
            </a:pPr>
            <a:r>
              <a:rPr lang="en-US" sz="1600" dirty="0" err="1"/>
              <a:t>retorna</a:t>
            </a:r>
            <a:r>
              <a:rPr lang="en-US" sz="1600" dirty="0"/>
              <a:t> la </a:t>
            </a:r>
            <a:r>
              <a:rPr lang="en-US" sz="1600" dirty="0" err="1"/>
              <a:t>multiplicación</a:t>
            </a:r>
            <a:r>
              <a:rPr lang="en-US" sz="1600" dirty="0"/>
              <a:t> de los </a:t>
            </a:r>
            <a:r>
              <a:rPr lang="en-US" sz="1600" dirty="0" err="1"/>
              <a:t>elementos</a:t>
            </a:r>
            <a:r>
              <a:rPr lang="en-US" sz="1600" dirty="0"/>
              <a:t> de un </a:t>
            </a:r>
            <a:r>
              <a:rPr lang="en-US" sz="1600" dirty="0" err="1"/>
              <a:t>arreglo</a:t>
            </a:r>
            <a:endParaRPr lang="en-US" sz="1600" dirty="0"/>
          </a:p>
        </p:txBody>
      </p:sp>
      <p:sp>
        <p:nvSpPr>
          <p:cNvPr id="4" name="Pentagon 7">
            <a:extLst>
              <a:ext uri="{FF2B5EF4-FFF2-40B4-BE49-F238E27FC236}">
                <a16:creationId xmlns:a16="http://schemas.microsoft.com/office/drawing/2014/main" id="{6D1C9B06-4E13-B942-A6F6-131ED564AE54}"/>
              </a:ext>
            </a:extLst>
          </p:cNvPr>
          <p:cNvSpPr/>
          <p:nvPr/>
        </p:nvSpPr>
        <p:spPr>
          <a:xfrm>
            <a:off x="1" y="2717306"/>
            <a:ext cx="844952" cy="279567"/>
          </a:xfrm>
          <a:prstGeom prst="homePlate">
            <a:avLst>
              <a:gd name="adj" fmla="val 44024"/>
            </a:avLst>
          </a:prstGeom>
          <a:pattFill prst="dkUpDiag">
            <a:fgClr>
              <a:schemeClr val="accent6">
                <a:lumMod val="60000"/>
                <a:lumOff val="40000"/>
              </a:schemeClr>
            </a:fgClr>
            <a:bgClr>
              <a:prstClr val="white"/>
            </a:bgClr>
          </a:patt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7" name="Pentagon 7">
            <a:extLst>
              <a:ext uri="{FF2B5EF4-FFF2-40B4-BE49-F238E27FC236}">
                <a16:creationId xmlns:a16="http://schemas.microsoft.com/office/drawing/2014/main" id="{84C01131-5A2D-534A-9660-071952E85459}"/>
              </a:ext>
            </a:extLst>
          </p:cNvPr>
          <p:cNvSpPr/>
          <p:nvPr/>
        </p:nvSpPr>
        <p:spPr>
          <a:xfrm>
            <a:off x="1" y="3317989"/>
            <a:ext cx="844952" cy="279567"/>
          </a:xfrm>
          <a:prstGeom prst="homePlate">
            <a:avLst>
              <a:gd name="adj" fmla="val 44024"/>
            </a:avLst>
          </a:prstGeom>
          <a:pattFill prst="dkUpDiag">
            <a:fgClr>
              <a:schemeClr val="accent6">
                <a:lumMod val="60000"/>
                <a:lumOff val="40000"/>
              </a:schemeClr>
            </a:fgClr>
            <a:bgClr>
              <a:prstClr val="white"/>
            </a:bgClr>
          </a:patt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9" name="Pentagon 7">
            <a:extLst>
              <a:ext uri="{FF2B5EF4-FFF2-40B4-BE49-F238E27FC236}">
                <a16:creationId xmlns:a16="http://schemas.microsoft.com/office/drawing/2014/main" id="{3C90725B-007D-644F-B457-A3B4D7F91B88}"/>
              </a:ext>
            </a:extLst>
          </p:cNvPr>
          <p:cNvSpPr/>
          <p:nvPr/>
        </p:nvSpPr>
        <p:spPr>
          <a:xfrm>
            <a:off x="12466" y="3739611"/>
            <a:ext cx="408158" cy="279567"/>
          </a:xfrm>
          <a:prstGeom prst="homePlate">
            <a:avLst>
              <a:gd name="adj" fmla="val 44024"/>
            </a:avLst>
          </a:prstGeom>
          <a:pattFill prst="dkUpDiag">
            <a:fgClr>
              <a:schemeClr val="accent6">
                <a:lumMod val="60000"/>
                <a:lumOff val="40000"/>
              </a:schemeClr>
            </a:fgClr>
            <a:bgClr>
              <a:prstClr val="white"/>
            </a:bgClr>
          </a:patt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1" name="Pentagon 7">
            <a:extLst>
              <a:ext uri="{FF2B5EF4-FFF2-40B4-BE49-F238E27FC236}">
                <a16:creationId xmlns:a16="http://schemas.microsoft.com/office/drawing/2014/main" id="{4D32CE29-F76C-8A44-823D-AA063AA203DC}"/>
              </a:ext>
            </a:extLst>
          </p:cNvPr>
          <p:cNvSpPr/>
          <p:nvPr/>
        </p:nvSpPr>
        <p:spPr>
          <a:xfrm>
            <a:off x="1" y="4366438"/>
            <a:ext cx="844952" cy="279567"/>
          </a:xfrm>
          <a:prstGeom prst="homePlate">
            <a:avLst>
              <a:gd name="adj" fmla="val 44024"/>
            </a:avLst>
          </a:prstGeom>
          <a:pattFill prst="dkUpDiag">
            <a:fgClr>
              <a:schemeClr val="accent6">
                <a:lumMod val="60000"/>
                <a:lumOff val="40000"/>
              </a:schemeClr>
            </a:fgClr>
            <a:bgClr>
              <a:prstClr val="white"/>
            </a:bgClr>
          </a:patt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3" name="Pentagon 7">
            <a:extLst>
              <a:ext uri="{FF2B5EF4-FFF2-40B4-BE49-F238E27FC236}">
                <a16:creationId xmlns:a16="http://schemas.microsoft.com/office/drawing/2014/main" id="{4F016C18-E24E-754C-99BF-CC28D88C7DA9}"/>
              </a:ext>
            </a:extLst>
          </p:cNvPr>
          <p:cNvSpPr/>
          <p:nvPr/>
        </p:nvSpPr>
        <p:spPr>
          <a:xfrm>
            <a:off x="1" y="4772837"/>
            <a:ext cx="844952" cy="279567"/>
          </a:xfrm>
          <a:prstGeom prst="homePlate">
            <a:avLst>
              <a:gd name="adj" fmla="val 44024"/>
            </a:avLst>
          </a:prstGeom>
          <a:pattFill prst="dkUpDiag">
            <a:fgClr>
              <a:schemeClr val="accent6">
                <a:lumMod val="60000"/>
                <a:lumOff val="40000"/>
              </a:schemeClr>
            </a:fgClr>
            <a:bgClr>
              <a:prstClr val="white"/>
            </a:bgClr>
          </a:patt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5" name="Pentagon 7">
            <a:extLst>
              <a:ext uri="{FF2B5EF4-FFF2-40B4-BE49-F238E27FC236}">
                <a16:creationId xmlns:a16="http://schemas.microsoft.com/office/drawing/2014/main" id="{3B5CDF24-9E83-DF40-9AF4-974C32F21557}"/>
              </a:ext>
            </a:extLst>
          </p:cNvPr>
          <p:cNvSpPr/>
          <p:nvPr/>
        </p:nvSpPr>
        <p:spPr>
          <a:xfrm>
            <a:off x="1" y="5185315"/>
            <a:ext cx="844952" cy="279567"/>
          </a:xfrm>
          <a:prstGeom prst="homePlate">
            <a:avLst>
              <a:gd name="adj" fmla="val 44024"/>
            </a:avLst>
          </a:prstGeom>
          <a:pattFill prst="dkUpDiag">
            <a:fgClr>
              <a:schemeClr val="accent6">
                <a:lumMod val="60000"/>
                <a:lumOff val="40000"/>
              </a:schemeClr>
            </a:fgClr>
            <a:bgClr>
              <a:prstClr val="white"/>
            </a:bgClr>
          </a:patt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6" name="Rectángulo 15">
            <a:extLst>
              <a:ext uri="{FF2B5EF4-FFF2-40B4-BE49-F238E27FC236}">
                <a16:creationId xmlns:a16="http://schemas.microsoft.com/office/drawing/2014/main" id="{9F27EE78-B975-C149-B891-894904314CDC}"/>
              </a:ext>
            </a:extLst>
          </p:cNvPr>
          <p:cNvSpPr/>
          <p:nvPr/>
        </p:nvSpPr>
        <p:spPr>
          <a:xfrm>
            <a:off x="1800224" y="1560490"/>
            <a:ext cx="6206091" cy="646331"/>
          </a:xfrm>
          <a:prstGeom prst="rect">
            <a:avLst/>
          </a:prstGeom>
        </p:spPr>
        <p:txBody>
          <a:bodyPr wrap="square">
            <a:spAutoFit/>
          </a:bodyPr>
          <a:lstStyle/>
          <a:p>
            <a:pPr marL="0" indent="0">
              <a:buNone/>
              <a:tabLst>
                <a:tab pos="1543050" algn="l"/>
                <a:tab pos="2038350" algn="l"/>
              </a:tabLst>
            </a:pPr>
            <a:r>
              <a:rPr lang="es-CL" dirty="0">
                <a:latin typeface="Calibri" panose="020F0502020204030204" pitchFamily="34" charset="0"/>
                <a:cs typeface="Calibri" panose="020F0502020204030204" pitchFamily="34" charset="0"/>
              </a:rPr>
              <a:t>Sin embargo, lo realmente entretenido de numpy son los cálculos sobre los arreglos</a:t>
            </a:r>
          </a:p>
        </p:txBody>
      </p:sp>
      <p:sp>
        <p:nvSpPr>
          <p:cNvPr id="20" name="Rectángulo 19">
            <a:extLst>
              <a:ext uri="{FF2B5EF4-FFF2-40B4-BE49-F238E27FC236}">
                <a16:creationId xmlns:a16="http://schemas.microsoft.com/office/drawing/2014/main" id="{221255D7-E3E1-264C-85C3-992C7B8A52E1}"/>
              </a:ext>
            </a:extLst>
          </p:cNvPr>
          <p:cNvSpPr/>
          <p:nvPr/>
        </p:nvSpPr>
        <p:spPr>
          <a:xfrm>
            <a:off x="1916061" y="2668659"/>
            <a:ext cx="1418978" cy="338554"/>
          </a:xfrm>
          <a:prstGeom prst="rect">
            <a:avLst/>
          </a:prstGeom>
        </p:spPr>
        <p:txBody>
          <a:bodyPr wrap="none">
            <a:spAutoFit/>
          </a:bodyPr>
          <a:lstStyle/>
          <a:p>
            <a:r>
              <a:rPr lang="es-CL" sz="1600" b="1" dirty="0">
                <a:solidFill>
                  <a:schemeClr val="bg1"/>
                </a:solidFill>
                <a:latin typeface="Consolas" panose="020B0609020204030204" pitchFamily="49" charset="0"/>
                <a:cs typeface="Consolas" panose="020B0609020204030204" pitchFamily="49" charset="0"/>
              </a:rPr>
              <a:t>arreglo*num</a:t>
            </a:r>
            <a:endParaRPr lang="es-CL" sz="1600" dirty="0">
              <a:solidFill>
                <a:schemeClr val="bg1"/>
              </a:solidFill>
            </a:endParaRPr>
          </a:p>
        </p:txBody>
      </p:sp>
      <p:sp>
        <p:nvSpPr>
          <p:cNvPr id="21" name="Rectángulo 20">
            <a:extLst>
              <a:ext uri="{FF2B5EF4-FFF2-40B4-BE49-F238E27FC236}">
                <a16:creationId xmlns:a16="http://schemas.microsoft.com/office/drawing/2014/main" id="{E7B2204B-9783-7F4E-94C9-8E1131FBEABA}"/>
              </a:ext>
            </a:extLst>
          </p:cNvPr>
          <p:cNvSpPr/>
          <p:nvPr/>
        </p:nvSpPr>
        <p:spPr>
          <a:xfrm>
            <a:off x="1691640" y="3266131"/>
            <a:ext cx="1643399" cy="338554"/>
          </a:xfrm>
          <a:prstGeom prst="rect">
            <a:avLst/>
          </a:prstGeom>
        </p:spPr>
        <p:txBody>
          <a:bodyPr wrap="none">
            <a:spAutoFit/>
          </a:bodyPr>
          <a:lstStyle/>
          <a:p>
            <a:r>
              <a:rPr lang="en-US" sz="1600" b="1" dirty="0" err="1">
                <a:solidFill>
                  <a:schemeClr val="bg1"/>
                </a:solidFill>
                <a:latin typeface="Consolas" panose="020B0609020204030204" pitchFamily="49" charset="0"/>
                <a:cs typeface="Consolas" panose="020B0609020204030204" pitchFamily="49" charset="0"/>
              </a:rPr>
              <a:t>arreglo.min</a:t>
            </a:r>
            <a:r>
              <a:rPr lang="en-US" sz="1600" b="1" dirty="0">
                <a:solidFill>
                  <a:schemeClr val="bg1"/>
                </a:solidFill>
                <a:latin typeface="Consolas" panose="020B0609020204030204" pitchFamily="49" charset="0"/>
                <a:cs typeface="Consolas" panose="020B0609020204030204" pitchFamily="49" charset="0"/>
              </a:rPr>
              <a:t>()</a:t>
            </a:r>
            <a:endParaRPr lang="es-CL" sz="1600" dirty="0">
              <a:solidFill>
                <a:schemeClr val="bg1"/>
              </a:solidFill>
            </a:endParaRPr>
          </a:p>
        </p:txBody>
      </p:sp>
      <p:sp>
        <p:nvSpPr>
          <p:cNvPr id="22" name="Rectángulo 21">
            <a:extLst>
              <a:ext uri="{FF2B5EF4-FFF2-40B4-BE49-F238E27FC236}">
                <a16:creationId xmlns:a16="http://schemas.microsoft.com/office/drawing/2014/main" id="{BE85B397-C6F0-2549-AC76-D70C2DA4445D}"/>
              </a:ext>
            </a:extLst>
          </p:cNvPr>
          <p:cNvSpPr/>
          <p:nvPr/>
        </p:nvSpPr>
        <p:spPr>
          <a:xfrm>
            <a:off x="479031" y="3703939"/>
            <a:ext cx="3004349" cy="338554"/>
          </a:xfrm>
          <a:prstGeom prst="rect">
            <a:avLst/>
          </a:prstGeom>
        </p:spPr>
        <p:txBody>
          <a:bodyPr wrap="none">
            <a:spAutoFit/>
          </a:bodyPr>
          <a:lstStyle/>
          <a:p>
            <a:r>
              <a:rPr lang="en-US" sz="1600" b="1" dirty="0" err="1">
                <a:solidFill>
                  <a:schemeClr val="bg1"/>
                </a:solidFill>
                <a:latin typeface="Consolas" panose="020B0609020204030204" pitchFamily="49" charset="0"/>
                <a:cs typeface="Consolas" panose="020B0609020204030204" pitchFamily="49" charset="0"/>
              </a:rPr>
              <a:t>arreglo.round</a:t>
            </a:r>
            <a:r>
              <a:rPr lang="en-US" sz="1600" b="1" dirty="0">
                <a:solidFill>
                  <a:schemeClr val="bg1"/>
                </a:solidFill>
                <a:latin typeface="Consolas" panose="020B0609020204030204" pitchFamily="49" charset="0"/>
                <a:cs typeface="Consolas" panose="020B0609020204030204" pitchFamily="49" charset="0"/>
              </a:rPr>
              <a:t>(</a:t>
            </a:r>
            <a:r>
              <a:rPr lang="en-US" sz="1600" b="1" dirty="0" err="1">
                <a:solidFill>
                  <a:schemeClr val="bg1"/>
                </a:solidFill>
                <a:latin typeface="Consolas" panose="020B0609020204030204" pitchFamily="49" charset="0"/>
                <a:cs typeface="Consolas" panose="020B0609020204030204" pitchFamily="49" charset="0"/>
              </a:rPr>
              <a:t>decimales</a:t>
            </a:r>
            <a:r>
              <a:rPr lang="en-US" sz="1600" b="1" dirty="0">
                <a:solidFill>
                  <a:schemeClr val="bg1"/>
                </a:solidFill>
                <a:latin typeface="Consolas" panose="020B0609020204030204" pitchFamily="49" charset="0"/>
                <a:cs typeface="Consolas" panose="020B0609020204030204" pitchFamily="49" charset="0"/>
              </a:rPr>
              <a:t>)</a:t>
            </a:r>
            <a:r>
              <a:rPr lang="en-US" sz="1600" b="1" dirty="0">
                <a:solidFill>
                  <a:schemeClr val="bg1"/>
                </a:solidFill>
              </a:rPr>
              <a:t> </a:t>
            </a:r>
            <a:endParaRPr lang="es-CL" sz="1600" dirty="0">
              <a:solidFill>
                <a:schemeClr val="bg1"/>
              </a:solidFill>
            </a:endParaRPr>
          </a:p>
        </p:txBody>
      </p:sp>
      <p:sp>
        <p:nvSpPr>
          <p:cNvPr id="23" name="Rectángulo 22">
            <a:extLst>
              <a:ext uri="{FF2B5EF4-FFF2-40B4-BE49-F238E27FC236}">
                <a16:creationId xmlns:a16="http://schemas.microsoft.com/office/drawing/2014/main" id="{2B4FC1E6-7F80-C345-983C-8DE7B5E07FEC}"/>
              </a:ext>
            </a:extLst>
          </p:cNvPr>
          <p:cNvSpPr/>
          <p:nvPr/>
        </p:nvSpPr>
        <p:spPr>
          <a:xfrm>
            <a:off x="1655787" y="4321836"/>
            <a:ext cx="1643399" cy="338554"/>
          </a:xfrm>
          <a:prstGeom prst="rect">
            <a:avLst/>
          </a:prstGeom>
        </p:spPr>
        <p:txBody>
          <a:bodyPr wrap="none">
            <a:spAutoFit/>
          </a:bodyPr>
          <a:lstStyle/>
          <a:p>
            <a:r>
              <a:rPr lang="en-US" sz="1600" b="1" dirty="0" err="1">
                <a:solidFill>
                  <a:schemeClr val="bg1"/>
                </a:solidFill>
                <a:latin typeface="Consolas" panose="020B0609020204030204" pitchFamily="49" charset="0"/>
                <a:cs typeface="Consolas" panose="020B0609020204030204" pitchFamily="49" charset="0"/>
              </a:rPr>
              <a:t>arreglo.sum</a:t>
            </a:r>
            <a:r>
              <a:rPr lang="en-US" sz="1600" b="1" dirty="0">
                <a:solidFill>
                  <a:schemeClr val="bg1"/>
                </a:solidFill>
                <a:latin typeface="Consolas" panose="020B0609020204030204" pitchFamily="49" charset="0"/>
                <a:cs typeface="Consolas" panose="020B0609020204030204" pitchFamily="49" charset="0"/>
              </a:rPr>
              <a:t>()</a:t>
            </a:r>
            <a:endParaRPr lang="es-CL" sz="1600" dirty="0">
              <a:solidFill>
                <a:schemeClr val="bg1"/>
              </a:solidFill>
            </a:endParaRPr>
          </a:p>
        </p:txBody>
      </p:sp>
      <p:sp>
        <p:nvSpPr>
          <p:cNvPr id="24" name="Rectángulo 23">
            <a:extLst>
              <a:ext uri="{FF2B5EF4-FFF2-40B4-BE49-F238E27FC236}">
                <a16:creationId xmlns:a16="http://schemas.microsoft.com/office/drawing/2014/main" id="{66B2EE73-6B77-4A48-A1C9-7637C23833C1}"/>
              </a:ext>
            </a:extLst>
          </p:cNvPr>
          <p:cNvSpPr/>
          <p:nvPr/>
        </p:nvSpPr>
        <p:spPr>
          <a:xfrm>
            <a:off x="1534525" y="4714762"/>
            <a:ext cx="1755609" cy="338554"/>
          </a:xfrm>
          <a:prstGeom prst="rect">
            <a:avLst/>
          </a:prstGeom>
        </p:spPr>
        <p:txBody>
          <a:bodyPr wrap="none">
            <a:spAutoFit/>
          </a:bodyPr>
          <a:lstStyle/>
          <a:p>
            <a:r>
              <a:rPr lang="en-US" sz="1600" b="1" dirty="0" err="1">
                <a:solidFill>
                  <a:schemeClr val="bg1"/>
                </a:solidFill>
                <a:latin typeface="Consolas" panose="020B0609020204030204" pitchFamily="49" charset="0"/>
                <a:cs typeface="Consolas" panose="020B0609020204030204" pitchFamily="49" charset="0"/>
              </a:rPr>
              <a:t>arreglo.mean</a:t>
            </a:r>
            <a:r>
              <a:rPr lang="en-US" sz="1600" b="1" dirty="0">
                <a:solidFill>
                  <a:schemeClr val="bg1"/>
                </a:solidFill>
                <a:latin typeface="Consolas" panose="020B0609020204030204" pitchFamily="49" charset="0"/>
                <a:cs typeface="Consolas" panose="020B0609020204030204" pitchFamily="49" charset="0"/>
              </a:rPr>
              <a:t>()</a:t>
            </a:r>
            <a:endParaRPr lang="es-CL" sz="1600" dirty="0">
              <a:solidFill>
                <a:schemeClr val="bg1"/>
              </a:solidFill>
            </a:endParaRPr>
          </a:p>
        </p:txBody>
      </p:sp>
      <p:sp>
        <p:nvSpPr>
          <p:cNvPr id="25" name="Rectángulo 24">
            <a:extLst>
              <a:ext uri="{FF2B5EF4-FFF2-40B4-BE49-F238E27FC236}">
                <a16:creationId xmlns:a16="http://schemas.microsoft.com/office/drawing/2014/main" id="{32A478BD-0D51-B840-8F25-E308DAECA5A7}"/>
              </a:ext>
            </a:extLst>
          </p:cNvPr>
          <p:cNvSpPr/>
          <p:nvPr/>
        </p:nvSpPr>
        <p:spPr>
          <a:xfrm>
            <a:off x="1534525" y="5140361"/>
            <a:ext cx="1755609" cy="338554"/>
          </a:xfrm>
          <a:prstGeom prst="rect">
            <a:avLst/>
          </a:prstGeom>
        </p:spPr>
        <p:txBody>
          <a:bodyPr wrap="none">
            <a:spAutoFit/>
          </a:bodyPr>
          <a:lstStyle/>
          <a:p>
            <a:r>
              <a:rPr lang="en-US" sz="1600" b="1" dirty="0" err="1">
                <a:solidFill>
                  <a:schemeClr val="bg1"/>
                </a:solidFill>
                <a:latin typeface="Consolas" panose="020B0609020204030204" pitchFamily="49" charset="0"/>
                <a:cs typeface="Consolas" panose="020B0609020204030204" pitchFamily="49" charset="0"/>
              </a:rPr>
              <a:t>arreglo.prod</a:t>
            </a:r>
            <a:r>
              <a:rPr lang="en-US" sz="1600" b="1" dirty="0">
                <a:solidFill>
                  <a:schemeClr val="bg1"/>
                </a:solidFill>
                <a:latin typeface="Consolas" panose="020B0609020204030204" pitchFamily="49" charset="0"/>
                <a:cs typeface="Consolas" panose="020B0609020204030204" pitchFamily="49" charset="0"/>
              </a:rPr>
              <a:t>()</a:t>
            </a:r>
            <a:endParaRPr lang="es-CL" sz="1600" dirty="0">
              <a:solidFill>
                <a:schemeClr val="bg1"/>
              </a:solidFill>
            </a:endParaRPr>
          </a:p>
        </p:txBody>
      </p:sp>
      <p:pic>
        <p:nvPicPr>
          <p:cNvPr id="29" name="Picture 110" descr="Picture 110">
            <a:extLst>
              <a:ext uri="{FF2B5EF4-FFF2-40B4-BE49-F238E27FC236}">
                <a16:creationId xmlns:a16="http://schemas.microsoft.com/office/drawing/2014/main" id="{9A50CE45-5AC7-FA36-3DCC-0A9CCB5D1381}"/>
              </a:ext>
            </a:extLst>
          </p:cNvPr>
          <p:cNvPicPr>
            <a:picLocks noChangeAspect="1"/>
          </p:cNvPicPr>
          <p:nvPr/>
        </p:nvPicPr>
        <p:blipFill>
          <a:blip r:embed="rId2"/>
          <a:stretch>
            <a:fillRect/>
          </a:stretch>
        </p:blipFill>
        <p:spPr>
          <a:xfrm>
            <a:off x="1076079" y="1293273"/>
            <a:ext cx="528129" cy="528129"/>
          </a:xfrm>
          <a:prstGeom prst="rect">
            <a:avLst/>
          </a:prstGeom>
          <a:ln w="12700">
            <a:miter lim="400000"/>
          </a:ln>
        </p:spPr>
      </p:pic>
    </p:spTree>
    <p:extLst>
      <p:ext uri="{BB962C8B-B14F-4D97-AF65-F5344CB8AC3E}">
        <p14:creationId xmlns:p14="http://schemas.microsoft.com/office/powerpoint/2010/main" val="312491950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redondeado 7">
            <a:extLst>
              <a:ext uri="{FF2B5EF4-FFF2-40B4-BE49-F238E27FC236}">
                <a16:creationId xmlns:a16="http://schemas.microsoft.com/office/drawing/2014/main" id="{1E675F31-69EA-1549-AE88-0D5CCB3DFB38}"/>
              </a:ext>
            </a:extLst>
          </p:cNvPr>
          <p:cNvSpPr/>
          <p:nvPr/>
        </p:nvSpPr>
        <p:spPr>
          <a:xfrm>
            <a:off x="1237589" y="4512969"/>
            <a:ext cx="798281" cy="884737"/>
          </a:xfrm>
          <a:prstGeom prst="roundRect">
            <a:avLst/>
          </a:prstGeom>
          <a:pattFill prst="pct40">
            <a:fgClr>
              <a:schemeClr val="accent1">
                <a:lumMod val="60000"/>
                <a:lumOff val="40000"/>
              </a:schemeClr>
            </a:fgClr>
            <a:bgClr>
              <a:schemeClr val="bg1"/>
            </a:bgClr>
          </a:pattFill>
          <a:ln>
            <a:noFill/>
          </a:ln>
          <a:effectLst>
            <a:innerShdw blurRad="63500" dist="50800" dir="162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lIns="0" rIns="0" rtlCol="0" anchor="t" anchorCtr="0"/>
          <a:lstStyle/>
          <a:p>
            <a:pPr algn="ctr"/>
            <a:r>
              <a:rPr lang="es-CL" b="1" dirty="0">
                <a:solidFill>
                  <a:schemeClr val="tx1"/>
                </a:solidFill>
                <a:latin typeface="Consolas" panose="020B0609020204030204" pitchFamily="49" charset="0"/>
                <a:cs typeface="Consolas" panose="020B0609020204030204" pitchFamily="49" charset="0"/>
              </a:rPr>
              <a:t>A</a:t>
            </a:r>
            <a:r>
              <a:rPr lang="es-CL" dirty="0">
                <a:solidFill>
                  <a:schemeClr val="tx1"/>
                </a:solidFill>
                <a:latin typeface="Consolas" panose="020B0609020204030204" pitchFamily="49" charset="0"/>
                <a:cs typeface="Consolas" panose="020B0609020204030204" pitchFamily="49" charset="0"/>
              </a:rPr>
              <a:t>[0]</a:t>
            </a:r>
          </a:p>
        </p:txBody>
      </p:sp>
      <p:sp>
        <p:nvSpPr>
          <p:cNvPr id="9" name="Rectángulo redondeado 8">
            <a:extLst>
              <a:ext uri="{FF2B5EF4-FFF2-40B4-BE49-F238E27FC236}">
                <a16:creationId xmlns:a16="http://schemas.microsoft.com/office/drawing/2014/main" id="{61CA78CD-F1C9-E145-AB6A-A88964C014E1}"/>
              </a:ext>
            </a:extLst>
          </p:cNvPr>
          <p:cNvSpPr/>
          <p:nvPr/>
        </p:nvSpPr>
        <p:spPr>
          <a:xfrm>
            <a:off x="2105022" y="4515857"/>
            <a:ext cx="798281" cy="861517"/>
          </a:xfrm>
          <a:prstGeom prst="roundRect">
            <a:avLst/>
          </a:prstGeom>
          <a:pattFill prst="pct40">
            <a:fgClr>
              <a:schemeClr val="accent1">
                <a:lumMod val="60000"/>
                <a:lumOff val="40000"/>
              </a:schemeClr>
            </a:fgClr>
            <a:bgClr>
              <a:schemeClr val="bg1"/>
            </a:bgClr>
          </a:pattFill>
          <a:ln>
            <a:noFill/>
          </a:ln>
          <a:effectLst>
            <a:innerShdw blurRad="63500" dist="50800" dir="162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lIns="0" rIns="0" rtlCol="0" anchor="t" anchorCtr="0"/>
          <a:lstStyle/>
          <a:p>
            <a:pPr algn="ctr"/>
            <a:r>
              <a:rPr lang="es-CL" b="1" dirty="0">
                <a:solidFill>
                  <a:schemeClr val="tx1"/>
                </a:solidFill>
                <a:latin typeface="Consolas" panose="020B0609020204030204" pitchFamily="49" charset="0"/>
                <a:cs typeface="Consolas" panose="020B0609020204030204" pitchFamily="49" charset="0"/>
              </a:rPr>
              <a:t>A</a:t>
            </a:r>
            <a:r>
              <a:rPr lang="es-CL" dirty="0">
                <a:solidFill>
                  <a:schemeClr val="tx1"/>
                </a:solidFill>
                <a:latin typeface="Consolas" panose="020B0609020204030204" pitchFamily="49" charset="0"/>
                <a:cs typeface="Consolas" panose="020B0609020204030204" pitchFamily="49" charset="0"/>
              </a:rPr>
              <a:t>[1]</a:t>
            </a:r>
          </a:p>
        </p:txBody>
      </p:sp>
      <p:sp>
        <p:nvSpPr>
          <p:cNvPr id="10" name="Rectángulo redondeado 9">
            <a:extLst>
              <a:ext uri="{FF2B5EF4-FFF2-40B4-BE49-F238E27FC236}">
                <a16:creationId xmlns:a16="http://schemas.microsoft.com/office/drawing/2014/main" id="{9BF64E03-04CF-7645-B77B-EB1A0716A17F}"/>
              </a:ext>
            </a:extLst>
          </p:cNvPr>
          <p:cNvSpPr/>
          <p:nvPr/>
        </p:nvSpPr>
        <p:spPr>
          <a:xfrm>
            <a:off x="2972455" y="4515857"/>
            <a:ext cx="798281" cy="861517"/>
          </a:xfrm>
          <a:prstGeom prst="roundRect">
            <a:avLst/>
          </a:prstGeom>
          <a:pattFill prst="pct40">
            <a:fgClr>
              <a:schemeClr val="accent1">
                <a:lumMod val="60000"/>
                <a:lumOff val="40000"/>
              </a:schemeClr>
            </a:fgClr>
            <a:bgClr>
              <a:schemeClr val="bg1"/>
            </a:bgClr>
          </a:pattFill>
          <a:ln>
            <a:noFill/>
          </a:ln>
          <a:effectLst>
            <a:innerShdw blurRad="63500" dist="50800" dir="162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lIns="0" rIns="0" rtlCol="0" anchor="t" anchorCtr="0"/>
          <a:lstStyle/>
          <a:p>
            <a:pPr algn="ctr"/>
            <a:r>
              <a:rPr lang="es-CL" b="1" dirty="0">
                <a:solidFill>
                  <a:schemeClr val="tx1"/>
                </a:solidFill>
                <a:latin typeface="Consolas" panose="020B0609020204030204" pitchFamily="49" charset="0"/>
                <a:cs typeface="Consolas" panose="020B0609020204030204" pitchFamily="49" charset="0"/>
              </a:rPr>
              <a:t>A</a:t>
            </a:r>
            <a:r>
              <a:rPr lang="es-CL" dirty="0">
                <a:solidFill>
                  <a:schemeClr val="tx1"/>
                </a:solidFill>
                <a:latin typeface="Consolas" panose="020B0609020204030204" pitchFamily="49" charset="0"/>
                <a:cs typeface="Consolas" panose="020B0609020204030204" pitchFamily="49" charset="0"/>
              </a:rPr>
              <a:t>[2]</a:t>
            </a:r>
          </a:p>
        </p:txBody>
      </p:sp>
      <p:sp>
        <p:nvSpPr>
          <p:cNvPr id="11" name="Rectángulo redondeado 10">
            <a:extLst>
              <a:ext uri="{FF2B5EF4-FFF2-40B4-BE49-F238E27FC236}">
                <a16:creationId xmlns:a16="http://schemas.microsoft.com/office/drawing/2014/main" id="{41EB6973-CB4D-6243-ACA7-BA7F740CC8F3}"/>
              </a:ext>
            </a:extLst>
          </p:cNvPr>
          <p:cNvSpPr/>
          <p:nvPr/>
        </p:nvSpPr>
        <p:spPr>
          <a:xfrm>
            <a:off x="3839888" y="4515857"/>
            <a:ext cx="798281" cy="861517"/>
          </a:xfrm>
          <a:prstGeom prst="roundRect">
            <a:avLst/>
          </a:prstGeom>
          <a:pattFill prst="pct40">
            <a:fgClr>
              <a:schemeClr val="accent1">
                <a:lumMod val="60000"/>
                <a:lumOff val="40000"/>
              </a:schemeClr>
            </a:fgClr>
            <a:bgClr>
              <a:schemeClr val="bg1"/>
            </a:bgClr>
          </a:pattFill>
          <a:ln>
            <a:noFill/>
          </a:ln>
          <a:effectLst>
            <a:innerShdw blurRad="63500" dist="50800" dir="162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lIns="0" rIns="0" rtlCol="0" anchor="t" anchorCtr="0"/>
          <a:lstStyle/>
          <a:p>
            <a:pPr algn="ctr"/>
            <a:r>
              <a:rPr lang="es-CL" b="1" dirty="0">
                <a:solidFill>
                  <a:schemeClr val="tx1"/>
                </a:solidFill>
                <a:latin typeface="Consolas" panose="020B0609020204030204" pitchFamily="49" charset="0"/>
                <a:cs typeface="Consolas" panose="020B0609020204030204" pitchFamily="49" charset="0"/>
              </a:rPr>
              <a:t>A</a:t>
            </a:r>
            <a:r>
              <a:rPr lang="es-CL" dirty="0">
                <a:solidFill>
                  <a:schemeClr val="tx1"/>
                </a:solidFill>
                <a:latin typeface="Consolas" panose="020B0609020204030204" pitchFamily="49" charset="0"/>
                <a:cs typeface="Consolas" panose="020B0609020204030204" pitchFamily="49" charset="0"/>
              </a:rPr>
              <a:t>[3]</a:t>
            </a:r>
          </a:p>
        </p:txBody>
      </p:sp>
      <p:sp>
        <p:nvSpPr>
          <p:cNvPr id="12" name="Rectángulo redondeado 11">
            <a:extLst>
              <a:ext uri="{FF2B5EF4-FFF2-40B4-BE49-F238E27FC236}">
                <a16:creationId xmlns:a16="http://schemas.microsoft.com/office/drawing/2014/main" id="{E125B850-6A21-6345-9369-443E9FDF3A19}"/>
              </a:ext>
            </a:extLst>
          </p:cNvPr>
          <p:cNvSpPr/>
          <p:nvPr/>
        </p:nvSpPr>
        <p:spPr>
          <a:xfrm>
            <a:off x="4707321" y="4512456"/>
            <a:ext cx="798281" cy="888866"/>
          </a:xfrm>
          <a:prstGeom prst="roundRect">
            <a:avLst/>
          </a:prstGeom>
          <a:pattFill prst="pct40">
            <a:fgClr>
              <a:schemeClr val="accent1">
                <a:lumMod val="60000"/>
                <a:lumOff val="40000"/>
              </a:schemeClr>
            </a:fgClr>
            <a:bgClr>
              <a:schemeClr val="bg1"/>
            </a:bgClr>
          </a:pattFill>
          <a:ln>
            <a:noFill/>
          </a:ln>
          <a:effectLst>
            <a:innerShdw blurRad="63500" dist="50800" dir="162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lIns="0" rIns="0" rtlCol="0" anchor="t" anchorCtr="0"/>
          <a:lstStyle/>
          <a:p>
            <a:pPr algn="ctr"/>
            <a:r>
              <a:rPr lang="es-CL" b="1" dirty="0">
                <a:solidFill>
                  <a:schemeClr val="tx1"/>
                </a:solidFill>
                <a:latin typeface="Consolas" panose="020B0609020204030204" pitchFamily="49" charset="0"/>
                <a:cs typeface="Consolas" panose="020B0609020204030204" pitchFamily="49" charset="0"/>
              </a:rPr>
              <a:t>A</a:t>
            </a:r>
            <a:r>
              <a:rPr lang="es-CL" dirty="0">
                <a:solidFill>
                  <a:schemeClr val="tx1"/>
                </a:solidFill>
                <a:latin typeface="Consolas" panose="020B0609020204030204" pitchFamily="49" charset="0"/>
                <a:cs typeface="Consolas" panose="020B0609020204030204" pitchFamily="49" charset="0"/>
              </a:rPr>
              <a:t>[4]</a:t>
            </a:r>
          </a:p>
        </p:txBody>
      </p:sp>
      <p:sp>
        <p:nvSpPr>
          <p:cNvPr id="13" name="Rectángulo redondeado 12">
            <a:extLst>
              <a:ext uri="{FF2B5EF4-FFF2-40B4-BE49-F238E27FC236}">
                <a16:creationId xmlns:a16="http://schemas.microsoft.com/office/drawing/2014/main" id="{5BC401B1-A445-3243-8FAE-D47F572AA5E9}"/>
              </a:ext>
            </a:extLst>
          </p:cNvPr>
          <p:cNvSpPr/>
          <p:nvPr/>
        </p:nvSpPr>
        <p:spPr>
          <a:xfrm>
            <a:off x="5574754" y="4512456"/>
            <a:ext cx="798281" cy="888866"/>
          </a:xfrm>
          <a:prstGeom prst="roundRect">
            <a:avLst/>
          </a:prstGeom>
          <a:pattFill prst="pct40">
            <a:fgClr>
              <a:schemeClr val="accent1">
                <a:lumMod val="60000"/>
                <a:lumOff val="40000"/>
              </a:schemeClr>
            </a:fgClr>
            <a:bgClr>
              <a:schemeClr val="bg1"/>
            </a:bgClr>
          </a:pattFill>
          <a:ln>
            <a:noFill/>
          </a:ln>
          <a:effectLst>
            <a:innerShdw blurRad="63500" dist="50800" dir="162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lIns="0" rIns="0" rtlCol="0" anchor="t" anchorCtr="0"/>
          <a:lstStyle/>
          <a:p>
            <a:pPr algn="ctr"/>
            <a:r>
              <a:rPr lang="es-CL" b="1" dirty="0">
                <a:solidFill>
                  <a:schemeClr val="tx1"/>
                </a:solidFill>
                <a:latin typeface="Consolas" panose="020B0609020204030204" pitchFamily="49" charset="0"/>
                <a:cs typeface="Consolas" panose="020B0609020204030204" pitchFamily="49" charset="0"/>
              </a:rPr>
              <a:t>A</a:t>
            </a:r>
            <a:r>
              <a:rPr lang="es-CL" dirty="0">
                <a:solidFill>
                  <a:schemeClr val="tx1"/>
                </a:solidFill>
                <a:latin typeface="Consolas" panose="020B0609020204030204" pitchFamily="49" charset="0"/>
                <a:cs typeface="Consolas" panose="020B0609020204030204" pitchFamily="49" charset="0"/>
              </a:rPr>
              <a:t>[5]</a:t>
            </a:r>
          </a:p>
        </p:txBody>
      </p:sp>
      <p:sp>
        <p:nvSpPr>
          <p:cNvPr id="14" name="Rectángulo redondeado 13">
            <a:extLst>
              <a:ext uri="{FF2B5EF4-FFF2-40B4-BE49-F238E27FC236}">
                <a16:creationId xmlns:a16="http://schemas.microsoft.com/office/drawing/2014/main" id="{9F3AFDCA-F2C6-D14E-B5EB-80650D8CEECF}"/>
              </a:ext>
            </a:extLst>
          </p:cNvPr>
          <p:cNvSpPr/>
          <p:nvPr/>
        </p:nvSpPr>
        <p:spPr>
          <a:xfrm>
            <a:off x="6442187" y="4515857"/>
            <a:ext cx="798281" cy="861517"/>
          </a:xfrm>
          <a:prstGeom prst="roundRect">
            <a:avLst/>
          </a:prstGeom>
          <a:pattFill prst="pct40">
            <a:fgClr>
              <a:schemeClr val="accent1">
                <a:lumMod val="60000"/>
                <a:lumOff val="40000"/>
              </a:schemeClr>
            </a:fgClr>
            <a:bgClr>
              <a:schemeClr val="bg1"/>
            </a:bgClr>
          </a:pattFill>
          <a:ln>
            <a:noFill/>
          </a:ln>
          <a:effectLst>
            <a:innerShdw blurRad="63500" dist="50800" dir="162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lIns="0" rIns="0" rtlCol="0" anchor="t" anchorCtr="0"/>
          <a:lstStyle/>
          <a:p>
            <a:pPr algn="ctr"/>
            <a:r>
              <a:rPr lang="es-CL" b="1" dirty="0">
                <a:solidFill>
                  <a:schemeClr val="tx1"/>
                </a:solidFill>
                <a:latin typeface="Consolas" panose="020B0609020204030204" pitchFamily="49" charset="0"/>
                <a:cs typeface="Consolas" panose="020B0609020204030204" pitchFamily="49" charset="0"/>
              </a:rPr>
              <a:t>A</a:t>
            </a:r>
            <a:r>
              <a:rPr lang="es-CL" dirty="0">
                <a:solidFill>
                  <a:schemeClr val="tx1"/>
                </a:solidFill>
                <a:latin typeface="Consolas" panose="020B0609020204030204" pitchFamily="49" charset="0"/>
                <a:cs typeface="Consolas" panose="020B0609020204030204" pitchFamily="49" charset="0"/>
              </a:rPr>
              <a:t>[6]</a:t>
            </a:r>
          </a:p>
        </p:txBody>
      </p:sp>
      <p:sp>
        <p:nvSpPr>
          <p:cNvPr id="15" name="Rectángulo redondeado 14">
            <a:extLst>
              <a:ext uri="{FF2B5EF4-FFF2-40B4-BE49-F238E27FC236}">
                <a16:creationId xmlns:a16="http://schemas.microsoft.com/office/drawing/2014/main" id="{95F65411-D120-B94E-AC2B-0B928B86FE9A}"/>
              </a:ext>
            </a:extLst>
          </p:cNvPr>
          <p:cNvSpPr/>
          <p:nvPr/>
        </p:nvSpPr>
        <p:spPr>
          <a:xfrm>
            <a:off x="7309618" y="4515857"/>
            <a:ext cx="798281" cy="861517"/>
          </a:xfrm>
          <a:prstGeom prst="roundRect">
            <a:avLst/>
          </a:prstGeom>
          <a:pattFill prst="pct40">
            <a:fgClr>
              <a:schemeClr val="accent1">
                <a:lumMod val="60000"/>
                <a:lumOff val="40000"/>
              </a:schemeClr>
            </a:fgClr>
            <a:bgClr>
              <a:schemeClr val="bg1"/>
            </a:bgClr>
          </a:pattFill>
          <a:ln>
            <a:noFill/>
          </a:ln>
          <a:effectLst>
            <a:innerShdw blurRad="63500" dist="50800" dir="162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lIns="0" rIns="0" rtlCol="0" anchor="t" anchorCtr="0"/>
          <a:lstStyle/>
          <a:p>
            <a:pPr algn="ctr"/>
            <a:r>
              <a:rPr lang="es-CL" b="1" dirty="0">
                <a:solidFill>
                  <a:schemeClr val="tx1"/>
                </a:solidFill>
                <a:latin typeface="Consolas" panose="020B0609020204030204" pitchFamily="49" charset="0"/>
                <a:cs typeface="Consolas" panose="020B0609020204030204" pitchFamily="49" charset="0"/>
              </a:rPr>
              <a:t>A</a:t>
            </a:r>
            <a:r>
              <a:rPr lang="es-CL" dirty="0">
                <a:solidFill>
                  <a:schemeClr val="tx1"/>
                </a:solidFill>
                <a:latin typeface="Consolas" panose="020B0609020204030204" pitchFamily="49" charset="0"/>
                <a:cs typeface="Consolas" panose="020B0609020204030204" pitchFamily="49" charset="0"/>
              </a:rPr>
              <a:t>[7]</a:t>
            </a:r>
          </a:p>
        </p:txBody>
      </p:sp>
      <p:sp>
        <p:nvSpPr>
          <p:cNvPr id="16" name="Rectángulo redondeado 15">
            <a:extLst>
              <a:ext uri="{FF2B5EF4-FFF2-40B4-BE49-F238E27FC236}">
                <a16:creationId xmlns:a16="http://schemas.microsoft.com/office/drawing/2014/main" id="{C95B507A-87AC-924B-958D-7839C30C1EBE}"/>
              </a:ext>
            </a:extLst>
          </p:cNvPr>
          <p:cNvSpPr/>
          <p:nvPr/>
        </p:nvSpPr>
        <p:spPr>
          <a:xfrm>
            <a:off x="1036101" y="4934469"/>
            <a:ext cx="7223043" cy="1219877"/>
          </a:xfrm>
          <a:prstGeom prst="round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a:p>
        </p:txBody>
      </p:sp>
      <p:sp>
        <p:nvSpPr>
          <p:cNvPr id="35" name="Marcador de número de diapositiva 34">
            <a:extLst>
              <a:ext uri="{FF2B5EF4-FFF2-40B4-BE49-F238E27FC236}">
                <a16:creationId xmlns:a16="http://schemas.microsoft.com/office/drawing/2014/main" id="{EBE73255-E7CC-5445-A383-114443BBED44}"/>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5</a:t>
            </a:fld>
            <a:endParaRPr lang="es-CL"/>
          </a:p>
        </p:txBody>
      </p:sp>
      <p:sp>
        <p:nvSpPr>
          <p:cNvPr id="25" name="Marcador de pie de página 24">
            <a:extLst>
              <a:ext uri="{FF2B5EF4-FFF2-40B4-BE49-F238E27FC236}">
                <a16:creationId xmlns:a16="http://schemas.microsoft.com/office/drawing/2014/main" id="{0A3CEDD0-8339-5088-C98A-570CF3538BE8}"/>
              </a:ext>
            </a:extLst>
          </p:cNvPr>
          <p:cNvSpPr>
            <a:spLocks noGrp="1"/>
          </p:cNvSpPr>
          <p:nvPr>
            <p:ph type="ftr" sz="quarter" idx="3"/>
          </p:nvPr>
        </p:nvSpPr>
        <p:spPr>
          <a:xfrm>
            <a:off x="154609" y="6659217"/>
            <a:ext cx="7172936" cy="198783"/>
          </a:xfrm>
        </p:spPr>
        <p:txBody>
          <a:bodyPr/>
          <a:lstStyle/>
          <a:p>
            <a:r>
              <a:rPr lang="de-DE"/>
              <a:t>2026 © PYTHON PARA ANALISIS DE DATOS.  MIGUEL CARRASCO</a:t>
            </a:r>
            <a:endParaRPr lang="es-ES" dirty="0"/>
          </a:p>
        </p:txBody>
      </p:sp>
      <p:sp>
        <p:nvSpPr>
          <p:cNvPr id="2" name="Título 1"/>
          <p:cNvSpPr>
            <a:spLocks noGrp="1"/>
          </p:cNvSpPr>
          <p:nvPr>
            <p:ph type="title"/>
          </p:nvPr>
        </p:nvSpPr>
        <p:spPr>
          <a:xfrm>
            <a:off x="-1" y="0"/>
            <a:ext cx="6612680" cy="688975"/>
          </a:xfrm>
        </p:spPr>
        <p:txBody>
          <a:bodyPr>
            <a:normAutofit/>
          </a:bodyPr>
          <a:lstStyle/>
          <a:p>
            <a:r>
              <a:rPr lang="es-CL" dirty="0"/>
              <a:t>Recordemos</a:t>
            </a:r>
          </a:p>
        </p:txBody>
      </p:sp>
      <p:sp>
        <p:nvSpPr>
          <p:cNvPr id="3" name="Marcador de texto 2"/>
          <p:cNvSpPr>
            <a:spLocks noGrp="1"/>
          </p:cNvSpPr>
          <p:nvPr>
            <p:ph type="body" idx="4294967295"/>
          </p:nvPr>
        </p:nvSpPr>
        <p:spPr>
          <a:xfrm>
            <a:off x="1800224" y="1423988"/>
            <a:ext cx="4109853" cy="896937"/>
          </a:xfrm>
        </p:spPr>
        <p:txBody>
          <a:bodyPr>
            <a:normAutofit lnSpcReduction="10000"/>
          </a:bodyPr>
          <a:lstStyle/>
          <a:p>
            <a:pPr marL="0" indent="0">
              <a:buNone/>
            </a:pPr>
            <a:r>
              <a:rPr lang="es-ES_tradnl" sz="1800" dirty="0">
                <a:latin typeface="Calibri"/>
                <a:cs typeface="Calibri"/>
              </a:rPr>
              <a:t>En resumen, gráficamente, un arreglo unidimensional, se puede ver gráficamente:</a:t>
            </a:r>
          </a:p>
        </p:txBody>
      </p:sp>
      <p:sp>
        <p:nvSpPr>
          <p:cNvPr id="17" name="Rectángulo 16">
            <a:extLst>
              <a:ext uri="{FF2B5EF4-FFF2-40B4-BE49-F238E27FC236}">
                <a16:creationId xmlns:a16="http://schemas.microsoft.com/office/drawing/2014/main" id="{0B18570A-8DB9-C746-835A-A91E06564046}"/>
              </a:ext>
            </a:extLst>
          </p:cNvPr>
          <p:cNvSpPr/>
          <p:nvPr/>
        </p:nvSpPr>
        <p:spPr>
          <a:xfrm>
            <a:off x="1264462" y="5110058"/>
            <a:ext cx="744534" cy="860420"/>
          </a:xfrm>
          <a:prstGeom prst="rect">
            <a:avLst/>
          </a:prstGeom>
          <a:solidFill>
            <a:schemeClr val="accent1">
              <a:lumMod val="75000"/>
            </a:schemeClr>
          </a:solidFill>
          <a:effectLst>
            <a:innerShdw blurRad="63500" dist="50800" dir="135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CL" sz="3200" dirty="0">
                <a:latin typeface="Consolas" panose="020B0609020204030204" pitchFamily="49" charset="0"/>
                <a:cs typeface="Consolas" panose="020B0609020204030204" pitchFamily="49" charset="0"/>
              </a:rPr>
              <a:t>45</a:t>
            </a:r>
          </a:p>
        </p:txBody>
      </p:sp>
      <p:sp>
        <p:nvSpPr>
          <p:cNvPr id="18" name="Rectángulo 17">
            <a:extLst>
              <a:ext uri="{FF2B5EF4-FFF2-40B4-BE49-F238E27FC236}">
                <a16:creationId xmlns:a16="http://schemas.microsoft.com/office/drawing/2014/main" id="{4BB45181-70D5-154D-A3AD-21B91F6B1325}"/>
              </a:ext>
            </a:extLst>
          </p:cNvPr>
          <p:cNvSpPr/>
          <p:nvPr/>
        </p:nvSpPr>
        <p:spPr>
          <a:xfrm>
            <a:off x="2144480" y="5110058"/>
            <a:ext cx="744534" cy="860420"/>
          </a:xfrm>
          <a:prstGeom prst="rect">
            <a:avLst/>
          </a:prstGeom>
          <a:solidFill>
            <a:schemeClr val="accent1">
              <a:lumMod val="75000"/>
            </a:schemeClr>
          </a:solidFill>
          <a:effectLst>
            <a:innerShdw blurRad="63500" dist="50800" dir="135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CL" sz="3200" dirty="0">
                <a:latin typeface="Consolas" panose="020B0609020204030204" pitchFamily="49" charset="0"/>
                <a:cs typeface="Consolas" panose="020B0609020204030204" pitchFamily="49" charset="0"/>
              </a:rPr>
              <a:t>6</a:t>
            </a:r>
          </a:p>
        </p:txBody>
      </p:sp>
      <p:sp>
        <p:nvSpPr>
          <p:cNvPr id="19" name="Rectángulo 18">
            <a:extLst>
              <a:ext uri="{FF2B5EF4-FFF2-40B4-BE49-F238E27FC236}">
                <a16:creationId xmlns:a16="http://schemas.microsoft.com/office/drawing/2014/main" id="{BD51BD07-BB51-2149-8BF9-B503557EAF9F}"/>
              </a:ext>
            </a:extLst>
          </p:cNvPr>
          <p:cNvSpPr/>
          <p:nvPr/>
        </p:nvSpPr>
        <p:spPr>
          <a:xfrm>
            <a:off x="3005336" y="5110058"/>
            <a:ext cx="744534" cy="860420"/>
          </a:xfrm>
          <a:prstGeom prst="rect">
            <a:avLst/>
          </a:prstGeom>
          <a:solidFill>
            <a:schemeClr val="accent1">
              <a:lumMod val="75000"/>
            </a:schemeClr>
          </a:solidFill>
          <a:effectLst>
            <a:innerShdw blurRad="63500" dist="50800" dir="135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CL" sz="3200" dirty="0">
                <a:latin typeface="Consolas" panose="020B0609020204030204" pitchFamily="49" charset="0"/>
                <a:cs typeface="Consolas" panose="020B0609020204030204" pitchFamily="49" charset="0"/>
              </a:rPr>
              <a:t>2</a:t>
            </a:r>
          </a:p>
        </p:txBody>
      </p:sp>
      <p:sp>
        <p:nvSpPr>
          <p:cNvPr id="20" name="Rectángulo 19">
            <a:extLst>
              <a:ext uri="{FF2B5EF4-FFF2-40B4-BE49-F238E27FC236}">
                <a16:creationId xmlns:a16="http://schemas.microsoft.com/office/drawing/2014/main" id="{2F821D8C-8484-6F4A-8758-DE2AEBDB3CD9}"/>
              </a:ext>
            </a:extLst>
          </p:cNvPr>
          <p:cNvSpPr/>
          <p:nvPr/>
        </p:nvSpPr>
        <p:spPr>
          <a:xfrm>
            <a:off x="3866192" y="5110058"/>
            <a:ext cx="744534" cy="860420"/>
          </a:xfrm>
          <a:prstGeom prst="rect">
            <a:avLst/>
          </a:prstGeom>
          <a:solidFill>
            <a:schemeClr val="accent1">
              <a:lumMod val="75000"/>
            </a:schemeClr>
          </a:solidFill>
          <a:effectLst>
            <a:innerShdw blurRad="63500" dist="50800" dir="135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CL" sz="3200" dirty="0">
                <a:latin typeface="Consolas" panose="020B0609020204030204" pitchFamily="49" charset="0"/>
                <a:cs typeface="Consolas" panose="020B0609020204030204" pitchFamily="49" charset="0"/>
              </a:rPr>
              <a:t>67</a:t>
            </a:r>
          </a:p>
        </p:txBody>
      </p:sp>
      <p:sp>
        <p:nvSpPr>
          <p:cNvPr id="21" name="Rectángulo 20">
            <a:extLst>
              <a:ext uri="{FF2B5EF4-FFF2-40B4-BE49-F238E27FC236}">
                <a16:creationId xmlns:a16="http://schemas.microsoft.com/office/drawing/2014/main" id="{0FCC3C62-F193-9246-B0E3-F38A5F0E5CD1}"/>
              </a:ext>
            </a:extLst>
          </p:cNvPr>
          <p:cNvSpPr/>
          <p:nvPr/>
        </p:nvSpPr>
        <p:spPr>
          <a:xfrm>
            <a:off x="4727048" y="5088508"/>
            <a:ext cx="744534" cy="881970"/>
          </a:xfrm>
          <a:prstGeom prst="rect">
            <a:avLst/>
          </a:prstGeom>
          <a:solidFill>
            <a:schemeClr val="accent1">
              <a:lumMod val="75000"/>
            </a:schemeClr>
          </a:solidFill>
          <a:effectLst>
            <a:innerShdw blurRad="63500" dist="50800" dir="135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CL" sz="3200" dirty="0">
                <a:latin typeface="Consolas" panose="020B0609020204030204" pitchFamily="49" charset="0"/>
                <a:cs typeface="Consolas" panose="020B0609020204030204" pitchFamily="49" charset="0"/>
              </a:rPr>
              <a:t>85</a:t>
            </a:r>
          </a:p>
        </p:txBody>
      </p:sp>
      <p:sp>
        <p:nvSpPr>
          <p:cNvPr id="22" name="Rectángulo 21">
            <a:extLst>
              <a:ext uri="{FF2B5EF4-FFF2-40B4-BE49-F238E27FC236}">
                <a16:creationId xmlns:a16="http://schemas.microsoft.com/office/drawing/2014/main" id="{9A3AAE25-89AE-4547-83AC-60A1995B4EA2}"/>
              </a:ext>
            </a:extLst>
          </p:cNvPr>
          <p:cNvSpPr/>
          <p:nvPr/>
        </p:nvSpPr>
        <p:spPr>
          <a:xfrm>
            <a:off x="5587904" y="5088508"/>
            <a:ext cx="744534" cy="881970"/>
          </a:xfrm>
          <a:prstGeom prst="rect">
            <a:avLst/>
          </a:prstGeom>
          <a:solidFill>
            <a:schemeClr val="accent1">
              <a:lumMod val="75000"/>
            </a:schemeClr>
          </a:solidFill>
          <a:effectLst>
            <a:innerShdw blurRad="63500" dist="50800" dir="135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CL" sz="3200" dirty="0">
                <a:latin typeface="Consolas" panose="020B0609020204030204" pitchFamily="49" charset="0"/>
                <a:cs typeface="Consolas" panose="020B0609020204030204" pitchFamily="49" charset="0"/>
              </a:rPr>
              <a:t>23</a:t>
            </a:r>
          </a:p>
        </p:txBody>
      </p:sp>
      <p:sp>
        <p:nvSpPr>
          <p:cNvPr id="23" name="Rectángulo 22">
            <a:extLst>
              <a:ext uri="{FF2B5EF4-FFF2-40B4-BE49-F238E27FC236}">
                <a16:creationId xmlns:a16="http://schemas.microsoft.com/office/drawing/2014/main" id="{4DEB5DF7-9665-5C4C-B6C6-AB819F9CA68B}"/>
              </a:ext>
            </a:extLst>
          </p:cNvPr>
          <p:cNvSpPr/>
          <p:nvPr/>
        </p:nvSpPr>
        <p:spPr>
          <a:xfrm>
            <a:off x="6448760" y="5088508"/>
            <a:ext cx="744534" cy="881970"/>
          </a:xfrm>
          <a:prstGeom prst="rect">
            <a:avLst/>
          </a:prstGeom>
          <a:solidFill>
            <a:schemeClr val="accent1">
              <a:lumMod val="75000"/>
            </a:schemeClr>
          </a:solidFill>
          <a:effectLst>
            <a:innerShdw blurRad="63500" dist="50800" dir="135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CL" sz="3200" dirty="0">
                <a:latin typeface="Consolas" panose="020B0609020204030204" pitchFamily="49" charset="0"/>
                <a:cs typeface="Consolas" panose="020B0609020204030204" pitchFamily="49" charset="0"/>
              </a:rPr>
              <a:t>41</a:t>
            </a:r>
          </a:p>
        </p:txBody>
      </p:sp>
      <p:sp>
        <p:nvSpPr>
          <p:cNvPr id="24" name="Rectángulo 23">
            <a:extLst>
              <a:ext uri="{FF2B5EF4-FFF2-40B4-BE49-F238E27FC236}">
                <a16:creationId xmlns:a16="http://schemas.microsoft.com/office/drawing/2014/main" id="{E08CB118-430E-674E-8A3D-BBED12FF8409}"/>
              </a:ext>
            </a:extLst>
          </p:cNvPr>
          <p:cNvSpPr/>
          <p:nvPr/>
        </p:nvSpPr>
        <p:spPr>
          <a:xfrm>
            <a:off x="7353737" y="5099283"/>
            <a:ext cx="744534" cy="881970"/>
          </a:xfrm>
          <a:prstGeom prst="rect">
            <a:avLst/>
          </a:prstGeom>
          <a:solidFill>
            <a:schemeClr val="accent1">
              <a:lumMod val="75000"/>
            </a:schemeClr>
          </a:solidFill>
          <a:effectLst>
            <a:innerShdw blurRad="63500" dist="50800" dir="135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CL" sz="3200" dirty="0">
                <a:latin typeface="Consolas" panose="020B0609020204030204" pitchFamily="49" charset="0"/>
                <a:cs typeface="Consolas" panose="020B0609020204030204" pitchFamily="49" charset="0"/>
              </a:rPr>
              <a:t>9</a:t>
            </a:r>
          </a:p>
        </p:txBody>
      </p:sp>
      <p:cxnSp>
        <p:nvCxnSpPr>
          <p:cNvPr id="26" name="Conector recto de flecha 25">
            <a:extLst>
              <a:ext uri="{FF2B5EF4-FFF2-40B4-BE49-F238E27FC236}">
                <a16:creationId xmlns:a16="http://schemas.microsoft.com/office/drawing/2014/main" id="{4EFE79DC-C3F1-7048-B6BB-0E7B21D55F64}"/>
              </a:ext>
            </a:extLst>
          </p:cNvPr>
          <p:cNvCxnSpPr>
            <a:cxnSpLocks/>
          </p:cNvCxnSpPr>
          <p:nvPr/>
        </p:nvCxnSpPr>
        <p:spPr>
          <a:xfrm>
            <a:off x="2310923" y="2969247"/>
            <a:ext cx="0" cy="1654250"/>
          </a:xfrm>
          <a:prstGeom prst="straightConnector1">
            <a:avLst/>
          </a:prstGeom>
          <a:ln>
            <a:solidFill>
              <a:srgbClr val="B10221"/>
            </a:solidFill>
            <a:tailEnd type="arrow" w="lg" len="sm"/>
          </a:ln>
          <a:effectLst/>
        </p:spPr>
        <p:style>
          <a:lnRef idx="2">
            <a:schemeClr val="accent1"/>
          </a:lnRef>
          <a:fillRef idx="0">
            <a:schemeClr val="accent1"/>
          </a:fillRef>
          <a:effectRef idx="1">
            <a:schemeClr val="accent1"/>
          </a:effectRef>
          <a:fontRef idx="minor">
            <a:schemeClr val="tx1"/>
          </a:fontRef>
        </p:style>
      </p:cxnSp>
      <p:sp>
        <p:nvSpPr>
          <p:cNvPr id="5" name="Rectángulo redondeado 4">
            <a:extLst>
              <a:ext uri="{FF2B5EF4-FFF2-40B4-BE49-F238E27FC236}">
                <a16:creationId xmlns:a16="http://schemas.microsoft.com/office/drawing/2014/main" id="{203BE340-6DB7-B145-92FC-E97544A98147}"/>
              </a:ext>
            </a:extLst>
          </p:cNvPr>
          <p:cNvSpPr/>
          <p:nvPr/>
        </p:nvSpPr>
        <p:spPr>
          <a:xfrm>
            <a:off x="1297844" y="2437553"/>
            <a:ext cx="2370684" cy="1202309"/>
          </a:xfrm>
          <a:prstGeom prst="roundRect">
            <a:avLst>
              <a:gd name="adj" fmla="val 7635"/>
            </a:avLst>
          </a:prstGeom>
          <a:solidFill>
            <a:srgbClr val="FF000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CL" dirty="0">
                <a:latin typeface="Chalkboard" panose="03050602040202020205" pitchFamily="66" charset="77"/>
              </a:rPr>
              <a:t>Observe que todas los elementos del arreglo tienen el mismo nombre </a:t>
            </a:r>
          </a:p>
        </p:txBody>
      </p:sp>
      <p:cxnSp>
        <p:nvCxnSpPr>
          <p:cNvPr id="29" name="Conector recto de flecha 28">
            <a:extLst>
              <a:ext uri="{FF2B5EF4-FFF2-40B4-BE49-F238E27FC236}">
                <a16:creationId xmlns:a16="http://schemas.microsoft.com/office/drawing/2014/main" id="{7125192B-78E4-744E-A30B-756E396C1A2C}"/>
              </a:ext>
            </a:extLst>
          </p:cNvPr>
          <p:cNvCxnSpPr>
            <a:cxnSpLocks/>
          </p:cNvCxnSpPr>
          <p:nvPr/>
        </p:nvCxnSpPr>
        <p:spPr>
          <a:xfrm>
            <a:off x="6045028" y="2977430"/>
            <a:ext cx="0" cy="1646067"/>
          </a:xfrm>
          <a:prstGeom prst="straightConnector1">
            <a:avLst/>
          </a:prstGeom>
          <a:ln>
            <a:solidFill>
              <a:srgbClr val="B10221"/>
            </a:solidFill>
            <a:tailEnd type="arrow" w="lg" len="sm"/>
          </a:ln>
          <a:effectLst/>
        </p:spPr>
        <p:style>
          <a:lnRef idx="2">
            <a:schemeClr val="accent1"/>
          </a:lnRef>
          <a:fillRef idx="0">
            <a:schemeClr val="accent1"/>
          </a:fillRef>
          <a:effectRef idx="1">
            <a:schemeClr val="accent1"/>
          </a:effectRef>
          <a:fontRef idx="minor">
            <a:schemeClr val="tx1"/>
          </a:fontRef>
        </p:style>
      </p:cxnSp>
      <p:sp>
        <p:nvSpPr>
          <p:cNvPr id="7" name="Rectángulo redondeado 6">
            <a:extLst>
              <a:ext uri="{FF2B5EF4-FFF2-40B4-BE49-F238E27FC236}">
                <a16:creationId xmlns:a16="http://schemas.microsoft.com/office/drawing/2014/main" id="{D801CABE-593A-BA42-A58A-AC4DD79AD1F8}"/>
              </a:ext>
            </a:extLst>
          </p:cNvPr>
          <p:cNvSpPr/>
          <p:nvPr/>
        </p:nvSpPr>
        <p:spPr>
          <a:xfrm>
            <a:off x="5310171" y="2442330"/>
            <a:ext cx="1755889" cy="1202309"/>
          </a:xfrm>
          <a:prstGeom prst="roundRect">
            <a:avLst>
              <a:gd name="adj" fmla="val 7635"/>
            </a:avLst>
          </a:prstGeom>
          <a:solidFill>
            <a:srgbClr val="FF000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L" dirty="0">
                <a:latin typeface="Chalkboard" panose="03050602040202020205" pitchFamily="66" charset="77"/>
              </a:rPr>
              <a:t>Índice del elemento en el arreglo A</a:t>
            </a:r>
          </a:p>
        </p:txBody>
      </p:sp>
      <p:sp>
        <p:nvSpPr>
          <p:cNvPr id="30" name="CuadroTexto 29">
            <a:extLst>
              <a:ext uri="{FF2B5EF4-FFF2-40B4-BE49-F238E27FC236}">
                <a16:creationId xmlns:a16="http://schemas.microsoft.com/office/drawing/2014/main" id="{5D3FD246-AC95-5741-BE90-D569092D0753}"/>
              </a:ext>
            </a:extLst>
          </p:cNvPr>
          <p:cNvSpPr txBox="1"/>
          <p:nvPr/>
        </p:nvSpPr>
        <p:spPr>
          <a:xfrm>
            <a:off x="470079" y="5237105"/>
            <a:ext cx="636713" cy="584775"/>
          </a:xfrm>
          <a:prstGeom prst="rect">
            <a:avLst/>
          </a:prstGeom>
          <a:noFill/>
        </p:spPr>
        <p:txBody>
          <a:bodyPr wrap="none" rtlCol="0">
            <a:spAutoFit/>
          </a:bodyPr>
          <a:lstStyle/>
          <a:p>
            <a:r>
              <a:rPr lang="es-CL" sz="3200" dirty="0">
                <a:latin typeface="Consolas" panose="020B0609020204030204" pitchFamily="49" charset="0"/>
                <a:cs typeface="Consolas" panose="020B0609020204030204" pitchFamily="49" charset="0"/>
              </a:rPr>
              <a:t>A=</a:t>
            </a:r>
          </a:p>
        </p:txBody>
      </p:sp>
      <p:pic>
        <p:nvPicPr>
          <p:cNvPr id="31" name="Picture 110" descr="Picture 110">
            <a:extLst>
              <a:ext uri="{FF2B5EF4-FFF2-40B4-BE49-F238E27FC236}">
                <a16:creationId xmlns:a16="http://schemas.microsoft.com/office/drawing/2014/main" id="{B1067F47-2913-2038-327D-0DD8846B9EB9}"/>
              </a:ext>
            </a:extLst>
          </p:cNvPr>
          <p:cNvPicPr>
            <a:picLocks noChangeAspect="1"/>
          </p:cNvPicPr>
          <p:nvPr/>
        </p:nvPicPr>
        <p:blipFill>
          <a:blip r:embed="rId2"/>
          <a:stretch>
            <a:fillRect/>
          </a:stretch>
        </p:blipFill>
        <p:spPr>
          <a:xfrm>
            <a:off x="1076079" y="1293273"/>
            <a:ext cx="528129" cy="528129"/>
          </a:xfrm>
          <a:prstGeom prst="rect">
            <a:avLst/>
          </a:prstGeom>
          <a:ln w="12700">
            <a:miter lim="400000"/>
          </a:ln>
        </p:spPr>
      </p:pic>
    </p:spTree>
    <p:extLst>
      <p:ext uri="{BB962C8B-B14F-4D97-AF65-F5344CB8AC3E}">
        <p14:creationId xmlns:p14="http://schemas.microsoft.com/office/powerpoint/2010/main" val="48290355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Conector recto 53">
            <a:extLst>
              <a:ext uri="{FF2B5EF4-FFF2-40B4-BE49-F238E27FC236}">
                <a16:creationId xmlns:a16="http://schemas.microsoft.com/office/drawing/2014/main" id="{5EA90209-25F4-2F4E-B8A8-43A7F337BA5D}"/>
              </a:ext>
            </a:extLst>
          </p:cNvPr>
          <p:cNvCxnSpPr>
            <a:cxnSpLocks/>
          </p:cNvCxnSpPr>
          <p:nvPr/>
        </p:nvCxnSpPr>
        <p:spPr>
          <a:xfrm>
            <a:off x="7862807" y="3897484"/>
            <a:ext cx="0" cy="1121016"/>
          </a:xfrm>
          <a:prstGeom prst="line">
            <a:avLst/>
          </a:prstGeom>
          <a:ln w="9525">
            <a:solidFill>
              <a:schemeClr val="tx1"/>
            </a:solidFill>
            <a:headEnd type="arrow" w="lg" len="sm"/>
            <a:tailEnd type="arrow" w="lg" len="sm"/>
          </a:ln>
          <a:effectLst/>
        </p:spPr>
        <p:style>
          <a:lnRef idx="2">
            <a:schemeClr val="accent1"/>
          </a:lnRef>
          <a:fillRef idx="0">
            <a:schemeClr val="accent1"/>
          </a:fillRef>
          <a:effectRef idx="1">
            <a:schemeClr val="accent1"/>
          </a:effectRef>
          <a:fontRef idx="minor">
            <a:schemeClr val="tx1"/>
          </a:fontRef>
        </p:style>
      </p:cxnSp>
      <p:sp>
        <p:nvSpPr>
          <p:cNvPr id="79" name="Marcador de número de diapositiva 78">
            <a:extLst>
              <a:ext uri="{FF2B5EF4-FFF2-40B4-BE49-F238E27FC236}">
                <a16:creationId xmlns:a16="http://schemas.microsoft.com/office/drawing/2014/main" id="{C7644FE5-2DD4-FE49-ADD9-4D47E927E453}"/>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6</a:t>
            </a:fld>
            <a:endParaRPr lang="es-CL"/>
          </a:p>
        </p:txBody>
      </p:sp>
      <p:sp>
        <p:nvSpPr>
          <p:cNvPr id="7" name="Marcador de pie de página 6">
            <a:extLst>
              <a:ext uri="{FF2B5EF4-FFF2-40B4-BE49-F238E27FC236}">
                <a16:creationId xmlns:a16="http://schemas.microsoft.com/office/drawing/2014/main" id="{401F59EE-9671-6E16-02DD-7D4B1083A9FD}"/>
              </a:ext>
            </a:extLst>
          </p:cNvPr>
          <p:cNvSpPr>
            <a:spLocks noGrp="1"/>
          </p:cNvSpPr>
          <p:nvPr>
            <p:ph type="ftr" sz="quarter" idx="3"/>
          </p:nvPr>
        </p:nvSpPr>
        <p:spPr>
          <a:xfrm>
            <a:off x="154609" y="6659217"/>
            <a:ext cx="7172936" cy="198783"/>
          </a:xfrm>
        </p:spPr>
        <p:txBody>
          <a:bodyPr/>
          <a:lstStyle/>
          <a:p>
            <a:r>
              <a:rPr lang="de-DE"/>
              <a:t>2026 © PYTHON PARA ANALISIS DE DATOS.  MIGUEL CARRASCO</a:t>
            </a:r>
            <a:endParaRPr lang="es-ES" dirty="0"/>
          </a:p>
        </p:txBody>
      </p:sp>
      <p:sp>
        <p:nvSpPr>
          <p:cNvPr id="2" name="Título 1"/>
          <p:cNvSpPr>
            <a:spLocks noGrp="1"/>
          </p:cNvSpPr>
          <p:nvPr>
            <p:ph type="title"/>
          </p:nvPr>
        </p:nvSpPr>
        <p:spPr>
          <a:xfrm>
            <a:off x="-1" y="0"/>
            <a:ext cx="6612680" cy="688975"/>
          </a:xfrm>
        </p:spPr>
        <p:txBody>
          <a:bodyPr>
            <a:normAutofit/>
          </a:bodyPr>
          <a:lstStyle/>
          <a:p>
            <a:r>
              <a:rPr lang="es-CL" dirty="0"/>
              <a:t>Arreglos 2D</a:t>
            </a:r>
          </a:p>
        </p:txBody>
      </p:sp>
      <p:sp>
        <p:nvSpPr>
          <p:cNvPr id="3" name="Marcador de texto 2"/>
          <p:cNvSpPr>
            <a:spLocks noGrp="1"/>
          </p:cNvSpPr>
          <p:nvPr>
            <p:ph type="body" idx="4294967295"/>
          </p:nvPr>
        </p:nvSpPr>
        <p:spPr>
          <a:xfrm>
            <a:off x="1800225" y="1360488"/>
            <a:ext cx="6712404" cy="1039812"/>
          </a:xfrm>
        </p:spPr>
        <p:txBody>
          <a:bodyPr>
            <a:normAutofit/>
          </a:bodyPr>
          <a:lstStyle/>
          <a:p>
            <a:pPr marL="0" indent="0">
              <a:buNone/>
            </a:pPr>
            <a:r>
              <a:rPr lang="es-ES_tradnl" sz="1800" dirty="0">
                <a:latin typeface="Calibri"/>
                <a:cs typeface="Calibri"/>
              </a:rPr>
              <a:t>Aunque los arreglos puedan ayudarnos a resolver varios problemas, el que sean de una sola dimensión reduce su aplicabilidad. Para resolver este problema existen arreglos multidimensionales.</a:t>
            </a:r>
          </a:p>
        </p:txBody>
      </p:sp>
      <p:sp>
        <p:nvSpPr>
          <p:cNvPr id="6" name="Marcador de texto 2"/>
          <p:cNvSpPr txBox="1">
            <a:spLocks/>
          </p:cNvSpPr>
          <p:nvPr/>
        </p:nvSpPr>
        <p:spPr>
          <a:xfrm rot="16200000">
            <a:off x="7590878" y="4247528"/>
            <a:ext cx="529109" cy="425620"/>
          </a:xfrm>
          <a:prstGeom prst="rect">
            <a:avLst/>
          </a:prstGeom>
          <a:solidFill>
            <a:srgbClr val="FFFFFF"/>
          </a:solidFill>
          <a:ln w="12700">
            <a:miter lim="400000"/>
          </a:ln>
          <a:extLst>
            <a:ext uri="{C572A759-6A51-4108-AA02-DFA0A04FC94B}">
              <ma14:wrappingTextBoxFlag xmlns="" xmlns:ma14="http://schemas.microsoft.com/office/mac/drawingml/2011/main" val="1"/>
            </a:ext>
          </a:extLst>
        </p:spPr>
        <p:txBody>
          <a:bodyPr lIns="45719" tIns="45719" rIns="45719" bIns="45719">
            <a:normAutofit/>
          </a:bodyPr>
          <a:lstStyle>
            <a:lvl1pPr marL="285750" marR="0" indent="-285750" algn="l" defTabSz="914400" rtl="0" latinLnBrk="0">
              <a:lnSpc>
                <a:spcPct val="110000"/>
              </a:lnSpc>
              <a:spcBef>
                <a:spcPts val="400"/>
              </a:spcBef>
              <a:spcAft>
                <a:spcPts val="0"/>
              </a:spcAft>
              <a:buClr>
                <a:srgbClr val="0072C8"/>
              </a:buClr>
              <a:buSzPct val="70000"/>
              <a:buFontTx/>
              <a:buChar char="▪"/>
              <a:tabLst/>
              <a:defRPr sz="1800" b="0" i="0" u="none" strike="noStrike" cap="none" spc="0" baseline="0">
                <a:ln>
                  <a:noFill/>
                </a:ln>
                <a:solidFill>
                  <a:srgbClr val="000000"/>
                </a:solidFill>
                <a:uFillTx/>
                <a:latin typeface="Gill Sans"/>
                <a:ea typeface="Gill Sans"/>
                <a:cs typeface="Gill Sans"/>
                <a:sym typeface="Gill Sans"/>
              </a:defRPr>
            </a:lvl1pPr>
            <a:lvl2pPr marL="778668" marR="0" indent="-321468" algn="l" defTabSz="914400" rtl="0" latinLnBrk="0">
              <a:lnSpc>
                <a:spcPct val="110000"/>
              </a:lnSpc>
              <a:spcBef>
                <a:spcPts val="400"/>
              </a:spcBef>
              <a:spcAft>
                <a:spcPts val="0"/>
              </a:spcAft>
              <a:buClr>
                <a:srgbClr val="0072C8"/>
              </a:buClr>
              <a:buSzPct val="110000"/>
              <a:buFontTx/>
              <a:buChar char="▪"/>
              <a:tabLst/>
              <a:defRPr sz="1800" b="0" i="0" u="none" strike="noStrike" cap="none" spc="0" baseline="0">
                <a:ln>
                  <a:noFill/>
                </a:ln>
                <a:solidFill>
                  <a:srgbClr val="000000"/>
                </a:solidFill>
                <a:uFillTx/>
                <a:latin typeface="Gill Sans"/>
                <a:ea typeface="Gill Sans"/>
                <a:cs typeface="Gill Sans"/>
                <a:sym typeface="Gill Sans"/>
              </a:defRPr>
            </a:lvl2pPr>
            <a:lvl3pPr marL="1235868" marR="0" indent="-321468" algn="l" defTabSz="914400" rtl="0" latinLnBrk="0">
              <a:lnSpc>
                <a:spcPct val="110000"/>
              </a:lnSpc>
              <a:spcBef>
                <a:spcPts val="400"/>
              </a:spcBef>
              <a:spcAft>
                <a:spcPts val="0"/>
              </a:spcAft>
              <a:buClr>
                <a:srgbClr val="0072C8"/>
              </a:buClr>
              <a:buSzPct val="100000"/>
              <a:buFontTx/>
              <a:buChar char="▪"/>
              <a:tabLst/>
              <a:defRPr sz="1800" b="0" i="0" u="none" strike="noStrike" cap="none" spc="0" baseline="0">
                <a:ln>
                  <a:noFill/>
                </a:ln>
                <a:solidFill>
                  <a:srgbClr val="000000"/>
                </a:solidFill>
                <a:uFillTx/>
                <a:latin typeface="Gill Sans"/>
                <a:ea typeface="Gill Sans"/>
                <a:cs typeface="Gill Sans"/>
                <a:sym typeface="Gill Sans"/>
              </a:defRPr>
            </a:lvl3pPr>
            <a:lvl4pPr marL="1693068" marR="0" indent="-321468" algn="l" defTabSz="914400" rtl="0" latinLnBrk="0">
              <a:lnSpc>
                <a:spcPct val="110000"/>
              </a:lnSpc>
              <a:spcBef>
                <a:spcPts val="400"/>
              </a:spcBef>
              <a:spcAft>
                <a:spcPts val="0"/>
              </a:spcAft>
              <a:buClr>
                <a:srgbClr val="0072C8"/>
              </a:buClr>
              <a:buSzPct val="100000"/>
              <a:buFontTx/>
              <a:buChar char="▪"/>
              <a:tabLst/>
              <a:defRPr sz="1800" b="0" i="0" u="none" strike="noStrike" cap="none" spc="0" baseline="0">
                <a:ln>
                  <a:noFill/>
                </a:ln>
                <a:solidFill>
                  <a:srgbClr val="000000"/>
                </a:solidFill>
                <a:uFillTx/>
                <a:latin typeface="Gill Sans"/>
                <a:ea typeface="Gill Sans"/>
                <a:cs typeface="Gill Sans"/>
                <a:sym typeface="Gill Sans"/>
              </a:defRPr>
            </a:lvl4pPr>
            <a:lvl5pPr marL="2150268" marR="0" indent="-321468" algn="l" defTabSz="914400" rtl="0" latinLnBrk="0">
              <a:lnSpc>
                <a:spcPct val="110000"/>
              </a:lnSpc>
              <a:spcBef>
                <a:spcPts val="400"/>
              </a:spcBef>
              <a:spcAft>
                <a:spcPts val="0"/>
              </a:spcAft>
              <a:buClr>
                <a:srgbClr val="0072C8"/>
              </a:buClr>
              <a:buSzPct val="100000"/>
              <a:buFontTx/>
              <a:buChar char="▪"/>
              <a:tabLst/>
              <a:defRPr sz="1800" b="0" i="0" u="none" strike="noStrike" cap="none" spc="0" baseline="0">
                <a:ln>
                  <a:noFill/>
                </a:ln>
                <a:solidFill>
                  <a:srgbClr val="000000"/>
                </a:solidFill>
                <a:uFillTx/>
                <a:latin typeface="Gill Sans"/>
                <a:ea typeface="Gill Sans"/>
                <a:cs typeface="Gill Sans"/>
                <a:sym typeface="Gill Sans"/>
              </a:defRPr>
            </a:lvl5pPr>
            <a:lvl6pPr marL="2741172" marR="0" indent="-456863" algn="l" defTabSz="914400" rtl="0" latinLnBrk="0">
              <a:lnSpc>
                <a:spcPct val="100000"/>
              </a:lnSpc>
              <a:spcBef>
                <a:spcPts val="400"/>
              </a:spcBef>
              <a:spcAft>
                <a:spcPts val="0"/>
              </a:spcAft>
              <a:buClr>
                <a:srgbClr val="0072C8"/>
              </a:buClr>
              <a:buSzPct val="100000"/>
              <a:buFontTx/>
              <a:buChar char="▪"/>
              <a:tabLst/>
              <a:defRPr sz="2000" b="0" i="0" u="none" strike="noStrike" cap="none" spc="0" baseline="0">
                <a:ln>
                  <a:noFill/>
                </a:ln>
                <a:solidFill>
                  <a:srgbClr val="000000"/>
                </a:solidFill>
                <a:uFillTx/>
                <a:latin typeface="Calibri"/>
                <a:ea typeface="Calibri"/>
                <a:cs typeface="Calibri"/>
                <a:sym typeface="Calibri"/>
              </a:defRPr>
            </a:lvl6pPr>
            <a:lvl7pPr marL="3198037" marR="0" indent="-456863" algn="l" defTabSz="914400" rtl="0" latinLnBrk="0">
              <a:lnSpc>
                <a:spcPct val="100000"/>
              </a:lnSpc>
              <a:spcBef>
                <a:spcPts val="400"/>
              </a:spcBef>
              <a:spcAft>
                <a:spcPts val="0"/>
              </a:spcAft>
              <a:buClr>
                <a:srgbClr val="0072C8"/>
              </a:buClr>
              <a:buSzPct val="100000"/>
              <a:buFontTx/>
              <a:buChar char="▪"/>
              <a:tabLst/>
              <a:defRPr sz="2000" b="0" i="0" u="none" strike="noStrike" cap="none" spc="0" baseline="0">
                <a:ln>
                  <a:noFill/>
                </a:ln>
                <a:solidFill>
                  <a:srgbClr val="000000"/>
                </a:solidFill>
                <a:uFillTx/>
                <a:latin typeface="Calibri"/>
                <a:ea typeface="Calibri"/>
                <a:cs typeface="Calibri"/>
                <a:sym typeface="Calibri"/>
              </a:defRPr>
            </a:lvl7pPr>
            <a:lvl8pPr marL="3654900" marR="0" indent="-456864" algn="l" defTabSz="914400" rtl="0" latinLnBrk="0">
              <a:lnSpc>
                <a:spcPct val="100000"/>
              </a:lnSpc>
              <a:spcBef>
                <a:spcPts val="400"/>
              </a:spcBef>
              <a:spcAft>
                <a:spcPts val="0"/>
              </a:spcAft>
              <a:buClr>
                <a:srgbClr val="0072C8"/>
              </a:buClr>
              <a:buSzPct val="100000"/>
              <a:buFontTx/>
              <a:buChar char="▪"/>
              <a:tabLst/>
              <a:defRPr sz="2000" b="0" i="0" u="none" strike="noStrike" cap="none" spc="0" baseline="0">
                <a:ln>
                  <a:noFill/>
                </a:ln>
                <a:solidFill>
                  <a:srgbClr val="000000"/>
                </a:solidFill>
                <a:uFillTx/>
                <a:latin typeface="Calibri"/>
                <a:ea typeface="Calibri"/>
                <a:cs typeface="Calibri"/>
                <a:sym typeface="Calibri"/>
              </a:defRPr>
            </a:lvl8pPr>
            <a:lvl9pPr marL="4111763" marR="0" indent="-456864" algn="l" defTabSz="914400" rtl="0" latinLnBrk="0">
              <a:lnSpc>
                <a:spcPct val="100000"/>
              </a:lnSpc>
              <a:spcBef>
                <a:spcPts val="400"/>
              </a:spcBef>
              <a:spcAft>
                <a:spcPts val="0"/>
              </a:spcAft>
              <a:buClr>
                <a:srgbClr val="0072C8"/>
              </a:buClr>
              <a:buSzPct val="100000"/>
              <a:buFontTx/>
              <a:buChar char="▪"/>
              <a:tabLst/>
              <a:defRPr sz="2000" b="0" i="0" u="none" strike="noStrike" cap="none" spc="0" baseline="0">
                <a:ln>
                  <a:noFill/>
                </a:ln>
                <a:solidFill>
                  <a:srgbClr val="000000"/>
                </a:solidFill>
                <a:uFillTx/>
                <a:latin typeface="Calibri"/>
                <a:ea typeface="Calibri"/>
                <a:cs typeface="Calibri"/>
                <a:sym typeface="Calibri"/>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es-ES_tradnl" i="1" dirty="0"/>
              <a:t>filas</a:t>
            </a:r>
          </a:p>
        </p:txBody>
      </p:sp>
      <p:graphicFrame>
        <p:nvGraphicFramePr>
          <p:cNvPr id="4" name="Tabla 3">
            <a:extLst>
              <a:ext uri="{FF2B5EF4-FFF2-40B4-BE49-F238E27FC236}">
                <a16:creationId xmlns:a16="http://schemas.microsoft.com/office/drawing/2014/main" id="{4B2412DE-553B-1647-96B2-13C26120BB27}"/>
              </a:ext>
            </a:extLst>
          </p:cNvPr>
          <p:cNvGraphicFramePr>
            <a:graphicFrameLocks noGrp="1"/>
          </p:cNvGraphicFramePr>
          <p:nvPr>
            <p:extLst>
              <p:ext uri="{D42A27DB-BD31-4B8C-83A1-F6EECF244321}">
                <p14:modId xmlns:p14="http://schemas.microsoft.com/office/powerpoint/2010/main" val="4252770586"/>
              </p:ext>
            </p:extLst>
          </p:nvPr>
        </p:nvGraphicFramePr>
        <p:xfrm>
          <a:off x="1557613" y="4683525"/>
          <a:ext cx="2844171" cy="1112520"/>
        </p:xfrm>
        <a:graphic>
          <a:graphicData uri="http://schemas.openxmlformats.org/drawingml/2006/table">
            <a:tbl>
              <a:tblPr>
                <a:tableStyleId>{5C22544A-7EE6-4342-B048-85BDC9FD1C3A}</a:tableStyleId>
              </a:tblPr>
              <a:tblGrid>
                <a:gridCol w="948057">
                  <a:extLst>
                    <a:ext uri="{9D8B030D-6E8A-4147-A177-3AD203B41FA5}">
                      <a16:colId xmlns:a16="http://schemas.microsoft.com/office/drawing/2014/main" val="1186954777"/>
                    </a:ext>
                  </a:extLst>
                </a:gridCol>
                <a:gridCol w="948057">
                  <a:extLst>
                    <a:ext uri="{9D8B030D-6E8A-4147-A177-3AD203B41FA5}">
                      <a16:colId xmlns:a16="http://schemas.microsoft.com/office/drawing/2014/main" val="3263639757"/>
                    </a:ext>
                  </a:extLst>
                </a:gridCol>
                <a:gridCol w="948057">
                  <a:extLst>
                    <a:ext uri="{9D8B030D-6E8A-4147-A177-3AD203B41FA5}">
                      <a16:colId xmlns:a16="http://schemas.microsoft.com/office/drawing/2014/main" val="1376615761"/>
                    </a:ext>
                  </a:extLst>
                </a:gridCol>
              </a:tblGrid>
              <a:tr h="370840">
                <a:tc>
                  <a:txBody>
                    <a:bodyPr/>
                    <a:lstStyle/>
                    <a:p>
                      <a:pPr algn="ctr"/>
                      <a:r>
                        <a:rPr lang="es-CL" dirty="0"/>
                        <a:t>4</a:t>
                      </a: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ctr"/>
                      <a:r>
                        <a:rPr lang="es-CL" dirty="0"/>
                        <a:t>74</a:t>
                      </a: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ctr"/>
                      <a:r>
                        <a:rPr lang="es-CL" dirty="0"/>
                        <a:t>3</a:t>
                      </a: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21809959"/>
                  </a:ext>
                </a:extLst>
              </a:tr>
              <a:tr h="370840">
                <a:tc>
                  <a:txBody>
                    <a:bodyPr/>
                    <a:lstStyle/>
                    <a:p>
                      <a:pPr algn="ctr"/>
                      <a:r>
                        <a:rPr lang="es-CL" dirty="0"/>
                        <a:t>66</a:t>
                      </a: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ctr"/>
                      <a:r>
                        <a:rPr lang="es-CL" dirty="0"/>
                        <a:t>43</a:t>
                      </a: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ctr"/>
                      <a:r>
                        <a:rPr lang="es-CL" dirty="0"/>
                        <a:t>2</a:t>
                      </a: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91267401"/>
                  </a:ext>
                </a:extLst>
              </a:tr>
              <a:tr h="370840">
                <a:tc>
                  <a:txBody>
                    <a:bodyPr/>
                    <a:lstStyle/>
                    <a:p>
                      <a:pPr algn="ctr"/>
                      <a:r>
                        <a:rPr lang="es-CL" dirty="0"/>
                        <a:t>46</a:t>
                      </a: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ctr"/>
                      <a:r>
                        <a:rPr lang="es-CL" dirty="0"/>
                        <a:t>-45</a:t>
                      </a: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ctr"/>
                      <a:r>
                        <a:rPr lang="es-CL" dirty="0"/>
                        <a:t>0</a:t>
                      </a: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33601530"/>
                  </a:ext>
                </a:extLst>
              </a:tr>
            </a:tbl>
          </a:graphicData>
        </a:graphic>
      </p:graphicFrame>
      <p:sp>
        <p:nvSpPr>
          <p:cNvPr id="9" name="CuadroTexto 8">
            <a:extLst>
              <a:ext uri="{FF2B5EF4-FFF2-40B4-BE49-F238E27FC236}">
                <a16:creationId xmlns:a16="http://schemas.microsoft.com/office/drawing/2014/main" id="{D0653AB1-74C3-2842-9671-E732FC08EED4}"/>
              </a:ext>
            </a:extLst>
          </p:cNvPr>
          <p:cNvSpPr txBox="1"/>
          <p:nvPr/>
        </p:nvSpPr>
        <p:spPr>
          <a:xfrm>
            <a:off x="2479396" y="3788462"/>
            <a:ext cx="1000595" cy="369332"/>
          </a:xfrm>
          <a:prstGeom prst="rect">
            <a:avLst/>
          </a:prstGeom>
          <a:noFill/>
        </p:spPr>
        <p:txBody>
          <a:bodyPr wrap="none" rtlCol="0">
            <a:spAutoFit/>
          </a:bodyPr>
          <a:lstStyle/>
          <a:p>
            <a:r>
              <a:rPr lang="es-CL" i="1" dirty="0">
                <a:latin typeface="Gill Sans" panose="020B0502020104020203" pitchFamily="34" charset="-79"/>
                <a:cs typeface="Gill Sans" panose="020B0502020104020203" pitchFamily="34" charset="-79"/>
              </a:rPr>
              <a:t>columnas</a:t>
            </a:r>
          </a:p>
        </p:txBody>
      </p:sp>
      <p:sp>
        <p:nvSpPr>
          <p:cNvPr id="11" name="Abrir llave 10">
            <a:extLst>
              <a:ext uri="{FF2B5EF4-FFF2-40B4-BE49-F238E27FC236}">
                <a16:creationId xmlns:a16="http://schemas.microsoft.com/office/drawing/2014/main" id="{E92B5E70-290B-3148-B03A-D56757F23ED4}"/>
              </a:ext>
            </a:extLst>
          </p:cNvPr>
          <p:cNvSpPr/>
          <p:nvPr/>
        </p:nvSpPr>
        <p:spPr>
          <a:xfrm rot="5400000">
            <a:off x="2851360" y="2860018"/>
            <a:ext cx="256669" cy="2844170"/>
          </a:xfrm>
          <a:prstGeom prst="leftBrace">
            <a:avLst>
              <a:gd name="adj1" fmla="val 45007"/>
              <a:gd name="adj2" fmla="val 50000"/>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L"/>
          </a:p>
        </p:txBody>
      </p:sp>
      <p:sp>
        <p:nvSpPr>
          <p:cNvPr id="12" name="Abrir llave 11">
            <a:extLst>
              <a:ext uri="{FF2B5EF4-FFF2-40B4-BE49-F238E27FC236}">
                <a16:creationId xmlns:a16="http://schemas.microsoft.com/office/drawing/2014/main" id="{DBB3D055-3382-3049-9E16-D2C5E10AD8AA}"/>
              </a:ext>
            </a:extLst>
          </p:cNvPr>
          <p:cNvSpPr/>
          <p:nvPr/>
        </p:nvSpPr>
        <p:spPr>
          <a:xfrm>
            <a:off x="942432" y="4686983"/>
            <a:ext cx="256669" cy="1109049"/>
          </a:xfrm>
          <a:prstGeom prst="leftBrace">
            <a:avLst>
              <a:gd name="adj1" fmla="val 45007"/>
              <a:gd name="adj2" fmla="val 50000"/>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L"/>
          </a:p>
        </p:txBody>
      </p:sp>
      <p:cxnSp>
        <p:nvCxnSpPr>
          <p:cNvPr id="14" name="Conector recto 13">
            <a:extLst>
              <a:ext uri="{FF2B5EF4-FFF2-40B4-BE49-F238E27FC236}">
                <a16:creationId xmlns:a16="http://schemas.microsoft.com/office/drawing/2014/main" id="{16CE9143-3CC0-3C4D-872D-061361F61862}"/>
              </a:ext>
            </a:extLst>
          </p:cNvPr>
          <p:cNvCxnSpPr>
            <a:cxnSpLocks/>
          </p:cNvCxnSpPr>
          <p:nvPr/>
        </p:nvCxnSpPr>
        <p:spPr>
          <a:xfrm>
            <a:off x="4401782" y="4467048"/>
            <a:ext cx="0" cy="208986"/>
          </a:xfrm>
          <a:prstGeom prst="line">
            <a:avLst/>
          </a:prstGeom>
          <a:ln w="15875" cap="rnd">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6" name="Conector recto 15">
            <a:extLst>
              <a:ext uri="{FF2B5EF4-FFF2-40B4-BE49-F238E27FC236}">
                <a16:creationId xmlns:a16="http://schemas.microsoft.com/office/drawing/2014/main" id="{5D55BDDA-5EC8-714B-B1AF-28293796C21A}"/>
              </a:ext>
            </a:extLst>
          </p:cNvPr>
          <p:cNvCxnSpPr>
            <a:cxnSpLocks/>
          </p:cNvCxnSpPr>
          <p:nvPr/>
        </p:nvCxnSpPr>
        <p:spPr>
          <a:xfrm>
            <a:off x="1557611" y="4467048"/>
            <a:ext cx="0" cy="225412"/>
          </a:xfrm>
          <a:prstGeom prst="line">
            <a:avLst/>
          </a:prstGeom>
          <a:ln w="15875" cap="rnd">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0" name="Conector recto 19">
            <a:extLst>
              <a:ext uri="{FF2B5EF4-FFF2-40B4-BE49-F238E27FC236}">
                <a16:creationId xmlns:a16="http://schemas.microsoft.com/office/drawing/2014/main" id="{E93EF169-4157-7442-A4D3-2BB170F8F18A}"/>
              </a:ext>
            </a:extLst>
          </p:cNvPr>
          <p:cNvCxnSpPr>
            <a:cxnSpLocks/>
          </p:cNvCxnSpPr>
          <p:nvPr/>
        </p:nvCxnSpPr>
        <p:spPr>
          <a:xfrm>
            <a:off x="1266595" y="4684388"/>
            <a:ext cx="288433" cy="0"/>
          </a:xfrm>
          <a:prstGeom prst="line">
            <a:avLst/>
          </a:prstGeom>
          <a:ln w="15875" cap="rnd">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4" name="Conector recto 23">
            <a:extLst>
              <a:ext uri="{FF2B5EF4-FFF2-40B4-BE49-F238E27FC236}">
                <a16:creationId xmlns:a16="http://schemas.microsoft.com/office/drawing/2014/main" id="{F208EFA0-1B3B-A14C-A5AE-279720FA3785}"/>
              </a:ext>
            </a:extLst>
          </p:cNvPr>
          <p:cNvCxnSpPr>
            <a:cxnSpLocks/>
          </p:cNvCxnSpPr>
          <p:nvPr/>
        </p:nvCxnSpPr>
        <p:spPr>
          <a:xfrm>
            <a:off x="1266595" y="5802715"/>
            <a:ext cx="282957" cy="0"/>
          </a:xfrm>
          <a:prstGeom prst="line">
            <a:avLst/>
          </a:prstGeom>
          <a:ln w="15875" cap="rnd">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25" name="CuadroTexto 24">
            <a:extLst>
              <a:ext uri="{FF2B5EF4-FFF2-40B4-BE49-F238E27FC236}">
                <a16:creationId xmlns:a16="http://schemas.microsoft.com/office/drawing/2014/main" id="{229C64AB-8C1B-814F-BE47-CBFE81257CF5}"/>
              </a:ext>
            </a:extLst>
          </p:cNvPr>
          <p:cNvSpPr txBox="1"/>
          <p:nvPr/>
        </p:nvSpPr>
        <p:spPr>
          <a:xfrm rot="16200000">
            <a:off x="578451" y="5003392"/>
            <a:ext cx="519886" cy="369332"/>
          </a:xfrm>
          <a:prstGeom prst="rect">
            <a:avLst/>
          </a:prstGeom>
          <a:noFill/>
        </p:spPr>
        <p:txBody>
          <a:bodyPr wrap="none" rtlCol="0">
            <a:spAutoFit/>
          </a:bodyPr>
          <a:lstStyle/>
          <a:p>
            <a:r>
              <a:rPr lang="es-CL" i="1" dirty="0">
                <a:latin typeface="Gill Sans" panose="020B0502020104020203" pitchFamily="34" charset="-79"/>
                <a:cs typeface="Gill Sans" panose="020B0502020104020203" pitchFamily="34" charset="-79"/>
              </a:rPr>
              <a:t>filas</a:t>
            </a:r>
          </a:p>
        </p:txBody>
      </p:sp>
      <p:pic>
        <p:nvPicPr>
          <p:cNvPr id="2050" name="Picture 2">
            <a:extLst>
              <a:ext uri="{FF2B5EF4-FFF2-40B4-BE49-F238E27FC236}">
                <a16:creationId xmlns:a16="http://schemas.microsoft.com/office/drawing/2014/main" id="{8B3C1427-6A8E-2648-AB56-61F2FD4177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5849" y="3572372"/>
            <a:ext cx="2382896" cy="2653559"/>
          </a:xfrm>
          <a:prstGeom prst="rect">
            <a:avLst/>
          </a:prstGeom>
          <a:noFill/>
          <a:extLst>
            <a:ext uri="{909E8E84-426E-40DD-AFC4-6F175D3DCCD1}">
              <a14:hiddenFill xmlns:a14="http://schemas.microsoft.com/office/drawing/2010/main">
                <a:solidFill>
                  <a:srgbClr val="FFFFFF"/>
                </a:solidFill>
              </a14:hiddenFill>
            </a:ext>
          </a:extLst>
        </p:spPr>
      </p:pic>
      <p:cxnSp>
        <p:nvCxnSpPr>
          <p:cNvPr id="33" name="Conector recto 32">
            <a:extLst>
              <a:ext uri="{FF2B5EF4-FFF2-40B4-BE49-F238E27FC236}">
                <a16:creationId xmlns:a16="http://schemas.microsoft.com/office/drawing/2014/main" id="{EB9F3244-E706-294A-89BA-13258C5B26BE}"/>
              </a:ext>
            </a:extLst>
          </p:cNvPr>
          <p:cNvCxnSpPr>
            <a:cxnSpLocks/>
          </p:cNvCxnSpPr>
          <p:nvPr/>
        </p:nvCxnSpPr>
        <p:spPr>
          <a:xfrm flipV="1">
            <a:off x="6555783" y="3916406"/>
            <a:ext cx="1255176" cy="770886"/>
          </a:xfrm>
          <a:prstGeom prst="line">
            <a:avLst/>
          </a:prstGeom>
          <a:ln w="15875" cap="rnd">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5" name="Conector recto 34">
            <a:extLst>
              <a:ext uri="{FF2B5EF4-FFF2-40B4-BE49-F238E27FC236}">
                <a16:creationId xmlns:a16="http://schemas.microsoft.com/office/drawing/2014/main" id="{24CC5F86-BA43-744C-AF6A-7BABDD52E816}"/>
              </a:ext>
            </a:extLst>
          </p:cNvPr>
          <p:cNvCxnSpPr>
            <a:cxnSpLocks/>
          </p:cNvCxnSpPr>
          <p:nvPr/>
        </p:nvCxnSpPr>
        <p:spPr>
          <a:xfrm flipV="1">
            <a:off x="6221004" y="5053298"/>
            <a:ext cx="1656056" cy="1125602"/>
          </a:xfrm>
          <a:prstGeom prst="line">
            <a:avLst/>
          </a:prstGeom>
          <a:ln w="15875" cap="rnd">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7" name="Conector recto 36">
            <a:extLst>
              <a:ext uri="{FF2B5EF4-FFF2-40B4-BE49-F238E27FC236}">
                <a16:creationId xmlns:a16="http://schemas.microsoft.com/office/drawing/2014/main" id="{20E5DA91-E03C-4D4C-AE9E-C08B513D0A6A}"/>
              </a:ext>
            </a:extLst>
          </p:cNvPr>
          <p:cNvCxnSpPr>
            <a:cxnSpLocks/>
          </p:cNvCxnSpPr>
          <p:nvPr/>
        </p:nvCxnSpPr>
        <p:spPr>
          <a:xfrm>
            <a:off x="5469875" y="5552501"/>
            <a:ext cx="1751682" cy="622582"/>
          </a:xfrm>
          <a:prstGeom prst="line">
            <a:avLst/>
          </a:prstGeom>
          <a:ln w="15875" cap="rnd">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9" name="Conector recto 48">
            <a:extLst>
              <a:ext uri="{FF2B5EF4-FFF2-40B4-BE49-F238E27FC236}">
                <a16:creationId xmlns:a16="http://schemas.microsoft.com/office/drawing/2014/main" id="{83F347FB-FD86-C643-A651-54F38F96AC91}"/>
              </a:ext>
            </a:extLst>
          </p:cNvPr>
          <p:cNvCxnSpPr>
            <a:cxnSpLocks/>
          </p:cNvCxnSpPr>
          <p:nvPr/>
        </p:nvCxnSpPr>
        <p:spPr>
          <a:xfrm>
            <a:off x="7364776" y="5390246"/>
            <a:ext cx="578385" cy="182131"/>
          </a:xfrm>
          <a:prstGeom prst="line">
            <a:avLst/>
          </a:prstGeom>
          <a:ln w="15875" cap="rnd">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0" name="Conector recto 49">
            <a:extLst>
              <a:ext uri="{FF2B5EF4-FFF2-40B4-BE49-F238E27FC236}">
                <a16:creationId xmlns:a16="http://schemas.microsoft.com/office/drawing/2014/main" id="{AE5E2894-6740-BE48-B8CE-9938F4AE11D2}"/>
              </a:ext>
            </a:extLst>
          </p:cNvPr>
          <p:cNvCxnSpPr>
            <a:cxnSpLocks/>
          </p:cNvCxnSpPr>
          <p:nvPr/>
        </p:nvCxnSpPr>
        <p:spPr>
          <a:xfrm flipV="1">
            <a:off x="5254051" y="5554801"/>
            <a:ext cx="199298" cy="135461"/>
          </a:xfrm>
          <a:prstGeom prst="line">
            <a:avLst/>
          </a:prstGeom>
          <a:ln w="15875" cap="rnd">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65" name="Marcador de texto 2">
            <a:extLst>
              <a:ext uri="{FF2B5EF4-FFF2-40B4-BE49-F238E27FC236}">
                <a16:creationId xmlns:a16="http://schemas.microsoft.com/office/drawing/2014/main" id="{CEB3D473-C70D-E842-9DC7-251AAD31AC49}"/>
              </a:ext>
            </a:extLst>
          </p:cNvPr>
          <p:cNvSpPr txBox="1">
            <a:spLocks/>
          </p:cNvSpPr>
          <p:nvPr/>
        </p:nvSpPr>
        <p:spPr>
          <a:xfrm rot="19226819">
            <a:off x="6874512" y="5603305"/>
            <a:ext cx="1101526" cy="425620"/>
          </a:xfrm>
          <a:prstGeom prst="rect">
            <a:avLst/>
          </a:prstGeom>
          <a:noFill/>
          <a:ln w="12700">
            <a:miter lim="400000"/>
          </a:ln>
          <a:extLst>
            <a:ext uri="{C572A759-6A51-4108-AA02-DFA0A04FC94B}">
              <ma14:wrappingTextBoxFlag xmlns="" xmlns:ma14="http://schemas.microsoft.com/office/mac/drawingml/2011/main" val="1"/>
            </a:ext>
          </a:extLst>
        </p:spPr>
        <p:txBody>
          <a:bodyPr lIns="45719" tIns="45719" rIns="45719" bIns="45719">
            <a:normAutofit/>
          </a:bodyPr>
          <a:lstStyle>
            <a:lvl1pPr marL="285750" marR="0" indent="-285750" algn="l" defTabSz="914400" rtl="0" latinLnBrk="0">
              <a:lnSpc>
                <a:spcPct val="110000"/>
              </a:lnSpc>
              <a:spcBef>
                <a:spcPts val="400"/>
              </a:spcBef>
              <a:spcAft>
                <a:spcPts val="0"/>
              </a:spcAft>
              <a:buClr>
                <a:srgbClr val="0072C8"/>
              </a:buClr>
              <a:buSzPct val="70000"/>
              <a:buFontTx/>
              <a:buChar char="▪"/>
              <a:tabLst/>
              <a:defRPr sz="1800" b="0" i="0" u="none" strike="noStrike" cap="none" spc="0" baseline="0">
                <a:ln>
                  <a:noFill/>
                </a:ln>
                <a:solidFill>
                  <a:srgbClr val="000000"/>
                </a:solidFill>
                <a:uFillTx/>
                <a:latin typeface="Gill Sans"/>
                <a:ea typeface="Gill Sans"/>
                <a:cs typeface="Gill Sans"/>
                <a:sym typeface="Gill Sans"/>
              </a:defRPr>
            </a:lvl1pPr>
            <a:lvl2pPr marL="778668" marR="0" indent="-321468" algn="l" defTabSz="914400" rtl="0" latinLnBrk="0">
              <a:lnSpc>
                <a:spcPct val="110000"/>
              </a:lnSpc>
              <a:spcBef>
                <a:spcPts val="400"/>
              </a:spcBef>
              <a:spcAft>
                <a:spcPts val="0"/>
              </a:spcAft>
              <a:buClr>
                <a:srgbClr val="0072C8"/>
              </a:buClr>
              <a:buSzPct val="110000"/>
              <a:buFontTx/>
              <a:buChar char="▪"/>
              <a:tabLst/>
              <a:defRPr sz="1800" b="0" i="0" u="none" strike="noStrike" cap="none" spc="0" baseline="0">
                <a:ln>
                  <a:noFill/>
                </a:ln>
                <a:solidFill>
                  <a:srgbClr val="000000"/>
                </a:solidFill>
                <a:uFillTx/>
                <a:latin typeface="Gill Sans"/>
                <a:ea typeface="Gill Sans"/>
                <a:cs typeface="Gill Sans"/>
                <a:sym typeface="Gill Sans"/>
              </a:defRPr>
            </a:lvl2pPr>
            <a:lvl3pPr marL="1235868" marR="0" indent="-321468" algn="l" defTabSz="914400" rtl="0" latinLnBrk="0">
              <a:lnSpc>
                <a:spcPct val="110000"/>
              </a:lnSpc>
              <a:spcBef>
                <a:spcPts val="400"/>
              </a:spcBef>
              <a:spcAft>
                <a:spcPts val="0"/>
              </a:spcAft>
              <a:buClr>
                <a:srgbClr val="0072C8"/>
              </a:buClr>
              <a:buSzPct val="100000"/>
              <a:buFontTx/>
              <a:buChar char="▪"/>
              <a:tabLst/>
              <a:defRPr sz="1800" b="0" i="0" u="none" strike="noStrike" cap="none" spc="0" baseline="0">
                <a:ln>
                  <a:noFill/>
                </a:ln>
                <a:solidFill>
                  <a:srgbClr val="000000"/>
                </a:solidFill>
                <a:uFillTx/>
                <a:latin typeface="Gill Sans"/>
                <a:ea typeface="Gill Sans"/>
                <a:cs typeface="Gill Sans"/>
                <a:sym typeface="Gill Sans"/>
              </a:defRPr>
            </a:lvl3pPr>
            <a:lvl4pPr marL="1693068" marR="0" indent="-321468" algn="l" defTabSz="914400" rtl="0" latinLnBrk="0">
              <a:lnSpc>
                <a:spcPct val="110000"/>
              </a:lnSpc>
              <a:spcBef>
                <a:spcPts val="400"/>
              </a:spcBef>
              <a:spcAft>
                <a:spcPts val="0"/>
              </a:spcAft>
              <a:buClr>
                <a:srgbClr val="0072C8"/>
              </a:buClr>
              <a:buSzPct val="100000"/>
              <a:buFontTx/>
              <a:buChar char="▪"/>
              <a:tabLst/>
              <a:defRPr sz="1800" b="0" i="0" u="none" strike="noStrike" cap="none" spc="0" baseline="0">
                <a:ln>
                  <a:noFill/>
                </a:ln>
                <a:solidFill>
                  <a:srgbClr val="000000"/>
                </a:solidFill>
                <a:uFillTx/>
                <a:latin typeface="Gill Sans"/>
                <a:ea typeface="Gill Sans"/>
                <a:cs typeface="Gill Sans"/>
                <a:sym typeface="Gill Sans"/>
              </a:defRPr>
            </a:lvl4pPr>
            <a:lvl5pPr marL="2150268" marR="0" indent="-321468" algn="l" defTabSz="914400" rtl="0" latinLnBrk="0">
              <a:lnSpc>
                <a:spcPct val="110000"/>
              </a:lnSpc>
              <a:spcBef>
                <a:spcPts val="400"/>
              </a:spcBef>
              <a:spcAft>
                <a:spcPts val="0"/>
              </a:spcAft>
              <a:buClr>
                <a:srgbClr val="0072C8"/>
              </a:buClr>
              <a:buSzPct val="100000"/>
              <a:buFontTx/>
              <a:buChar char="▪"/>
              <a:tabLst/>
              <a:defRPr sz="1800" b="0" i="0" u="none" strike="noStrike" cap="none" spc="0" baseline="0">
                <a:ln>
                  <a:noFill/>
                </a:ln>
                <a:solidFill>
                  <a:srgbClr val="000000"/>
                </a:solidFill>
                <a:uFillTx/>
                <a:latin typeface="Gill Sans"/>
                <a:ea typeface="Gill Sans"/>
                <a:cs typeface="Gill Sans"/>
                <a:sym typeface="Gill Sans"/>
              </a:defRPr>
            </a:lvl5pPr>
            <a:lvl6pPr marL="2741172" marR="0" indent="-456863" algn="l" defTabSz="914400" rtl="0" latinLnBrk="0">
              <a:lnSpc>
                <a:spcPct val="100000"/>
              </a:lnSpc>
              <a:spcBef>
                <a:spcPts val="400"/>
              </a:spcBef>
              <a:spcAft>
                <a:spcPts val="0"/>
              </a:spcAft>
              <a:buClr>
                <a:srgbClr val="0072C8"/>
              </a:buClr>
              <a:buSzPct val="100000"/>
              <a:buFontTx/>
              <a:buChar char="▪"/>
              <a:tabLst/>
              <a:defRPr sz="2000" b="0" i="0" u="none" strike="noStrike" cap="none" spc="0" baseline="0">
                <a:ln>
                  <a:noFill/>
                </a:ln>
                <a:solidFill>
                  <a:srgbClr val="000000"/>
                </a:solidFill>
                <a:uFillTx/>
                <a:latin typeface="Calibri"/>
                <a:ea typeface="Calibri"/>
                <a:cs typeface="Calibri"/>
                <a:sym typeface="Calibri"/>
              </a:defRPr>
            </a:lvl6pPr>
            <a:lvl7pPr marL="3198037" marR="0" indent="-456863" algn="l" defTabSz="914400" rtl="0" latinLnBrk="0">
              <a:lnSpc>
                <a:spcPct val="100000"/>
              </a:lnSpc>
              <a:spcBef>
                <a:spcPts val="400"/>
              </a:spcBef>
              <a:spcAft>
                <a:spcPts val="0"/>
              </a:spcAft>
              <a:buClr>
                <a:srgbClr val="0072C8"/>
              </a:buClr>
              <a:buSzPct val="100000"/>
              <a:buFontTx/>
              <a:buChar char="▪"/>
              <a:tabLst/>
              <a:defRPr sz="2000" b="0" i="0" u="none" strike="noStrike" cap="none" spc="0" baseline="0">
                <a:ln>
                  <a:noFill/>
                </a:ln>
                <a:solidFill>
                  <a:srgbClr val="000000"/>
                </a:solidFill>
                <a:uFillTx/>
                <a:latin typeface="Calibri"/>
                <a:ea typeface="Calibri"/>
                <a:cs typeface="Calibri"/>
                <a:sym typeface="Calibri"/>
              </a:defRPr>
            </a:lvl7pPr>
            <a:lvl8pPr marL="3654900" marR="0" indent="-456864" algn="l" defTabSz="914400" rtl="0" latinLnBrk="0">
              <a:lnSpc>
                <a:spcPct val="100000"/>
              </a:lnSpc>
              <a:spcBef>
                <a:spcPts val="400"/>
              </a:spcBef>
              <a:spcAft>
                <a:spcPts val="0"/>
              </a:spcAft>
              <a:buClr>
                <a:srgbClr val="0072C8"/>
              </a:buClr>
              <a:buSzPct val="100000"/>
              <a:buFontTx/>
              <a:buChar char="▪"/>
              <a:tabLst/>
              <a:defRPr sz="2000" b="0" i="0" u="none" strike="noStrike" cap="none" spc="0" baseline="0">
                <a:ln>
                  <a:noFill/>
                </a:ln>
                <a:solidFill>
                  <a:srgbClr val="000000"/>
                </a:solidFill>
                <a:uFillTx/>
                <a:latin typeface="Calibri"/>
                <a:ea typeface="Calibri"/>
                <a:cs typeface="Calibri"/>
                <a:sym typeface="Calibri"/>
              </a:defRPr>
            </a:lvl8pPr>
            <a:lvl9pPr marL="4111763" marR="0" indent="-456864" algn="l" defTabSz="914400" rtl="0" latinLnBrk="0">
              <a:lnSpc>
                <a:spcPct val="100000"/>
              </a:lnSpc>
              <a:spcBef>
                <a:spcPts val="400"/>
              </a:spcBef>
              <a:spcAft>
                <a:spcPts val="0"/>
              </a:spcAft>
              <a:buClr>
                <a:srgbClr val="0072C8"/>
              </a:buClr>
              <a:buSzPct val="100000"/>
              <a:buFontTx/>
              <a:buChar char="▪"/>
              <a:tabLst/>
              <a:defRPr sz="2000" b="0" i="0" u="none" strike="noStrike" cap="none" spc="0" baseline="0">
                <a:ln>
                  <a:noFill/>
                </a:ln>
                <a:solidFill>
                  <a:srgbClr val="000000"/>
                </a:solidFill>
                <a:uFillTx/>
                <a:latin typeface="Calibri"/>
                <a:ea typeface="Calibri"/>
                <a:cs typeface="Calibri"/>
                <a:sym typeface="Calibri"/>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es-ES_tradnl" i="1" dirty="0"/>
              <a:t>columnas</a:t>
            </a:r>
          </a:p>
        </p:txBody>
      </p:sp>
      <p:cxnSp>
        <p:nvCxnSpPr>
          <p:cNvPr id="66" name="Conector recto 65">
            <a:extLst>
              <a:ext uri="{FF2B5EF4-FFF2-40B4-BE49-F238E27FC236}">
                <a16:creationId xmlns:a16="http://schemas.microsoft.com/office/drawing/2014/main" id="{EF8DA66C-04B5-3A42-90D5-5473E444BDD2}"/>
              </a:ext>
            </a:extLst>
          </p:cNvPr>
          <p:cNvCxnSpPr>
            <a:cxnSpLocks/>
          </p:cNvCxnSpPr>
          <p:nvPr/>
        </p:nvCxnSpPr>
        <p:spPr>
          <a:xfrm flipH="1">
            <a:off x="7270956" y="5611941"/>
            <a:ext cx="774289" cy="575187"/>
          </a:xfrm>
          <a:prstGeom prst="line">
            <a:avLst/>
          </a:prstGeom>
          <a:ln w="9525">
            <a:solidFill>
              <a:schemeClr val="tx1"/>
            </a:solidFill>
            <a:headEnd type="arrow" w="lg" len="sm"/>
            <a:tailEnd type="arrow" w="lg" len="sm"/>
          </a:ln>
          <a:effectLst/>
        </p:spPr>
        <p:style>
          <a:lnRef idx="2">
            <a:schemeClr val="accent1"/>
          </a:lnRef>
          <a:fillRef idx="0">
            <a:schemeClr val="accent1"/>
          </a:fillRef>
          <a:effectRef idx="1">
            <a:schemeClr val="accent1"/>
          </a:effectRef>
          <a:fontRef idx="minor">
            <a:schemeClr val="tx1"/>
          </a:fontRef>
        </p:style>
      </p:cxnSp>
      <p:sp>
        <p:nvSpPr>
          <p:cNvPr id="8" name="Marcador de texto 2"/>
          <p:cNvSpPr txBox="1">
            <a:spLocks/>
          </p:cNvSpPr>
          <p:nvPr/>
        </p:nvSpPr>
        <p:spPr>
          <a:xfrm rot="1081527">
            <a:off x="5224536" y="5826828"/>
            <a:ext cx="817722" cy="425620"/>
          </a:xfrm>
          <a:prstGeom prst="rect">
            <a:avLst/>
          </a:prstGeom>
          <a:solidFill>
            <a:srgbClr val="FFFFFF"/>
          </a:solidFill>
          <a:ln w="12700">
            <a:miter lim="400000"/>
          </a:ln>
          <a:extLst>
            <a:ext uri="{C572A759-6A51-4108-AA02-DFA0A04FC94B}">
              <ma14:wrappingTextBoxFlag xmlns="" xmlns:ma14="http://schemas.microsoft.com/office/mac/drawingml/2011/main" val="1"/>
            </a:ext>
          </a:extLst>
        </p:spPr>
        <p:txBody>
          <a:bodyPr lIns="45719" tIns="45719" rIns="45719" bIns="45719">
            <a:normAutofit/>
          </a:bodyPr>
          <a:lstStyle>
            <a:lvl1pPr marL="285750" marR="0" indent="-285750" algn="l" defTabSz="914400" rtl="0" latinLnBrk="0">
              <a:lnSpc>
                <a:spcPct val="110000"/>
              </a:lnSpc>
              <a:spcBef>
                <a:spcPts val="400"/>
              </a:spcBef>
              <a:spcAft>
                <a:spcPts val="0"/>
              </a:spcAft>
              <a:buClr>
                <a:srgbClr val="0072C8"/>
              </a:buClr>
              <a:buSzPct val="70000"/>
              <a:buFontTx/>
              <a:buChar char="▪"/>
              <a:tabLst/>
              <a:defRPr sz="1800" b="0" i="0" u="none" strike="noStrike" cap="none" spc="0" baseline="0">
                <a:ln>
                  <a:noFill/>
                </a:ln>
                <a:solidFill>
                  <a:srgbClr val="000000"/>
                </a:solidFill>
                <a:uFillTx/>
                <a:latin typeface="Gill Sans"/>
                <a:ea typeface="Gill Sans"/>
                <a:cs typeface="Gill Sans"/>
                <a:sym typeface="Gill Sans"/>
              </a:defRPr>
            </a:lvl1pPr>
            <a:lvl2pPr marL="778668" marR="0" indent="-321468" algn="l" defTabSz="914400" rtl="0" latinLnBrk="0">
              <a:lnSpc>
                <a:spcPct val="110000"/>
              </a:lnSpc>
              <a:spcBef>
                <a:spcPts val="400"/>
              </a:spcBef>
              <a:spcAft>
                <a:spcPts val="0"/>
              </a:spcAft>
              <a:buClr>
                <a:srgbClr val="0072C8"/>
              </a:buClr>
              <a:buSzPct val="110000"/>
              <a:buFontTx/>
              <a:buChar char="▪"/>
              <a:tabLst/>
              <a:defRPr sz="1800" b="0" i="0" u="none" strike="noStrike" cap="none" spc="0" baseline="0">
                <a:ln>
                  <a:noFill/>
                </a:ln>
                <a:solidFill>
                  <a:srgbClr val="000000"/>
                </a:solidFill>
                <a:uFillTx/>
                <a:latin typeface="Gill Sans"/>
                <a:ea typeface="Gill Sans"/>
                <a:cs typeface="Gill Sans"/>
                <a:sym typeface="Gill Sans"/>
              </a:defRPr>
            </a:lvl2pPr>
            <a:lvl3pPr marL="1235868" marR="0" indent="-321468" algn="l" defTabSz="914400" rtl="0" latinLnBrk="0">
              <a:lnSpc>
                <a:spcPct val="110000"/>
              </a:lnSpc>
              <a:spcBef>
                <a:spcPts val="400"/>
              </a:spcBef>
              <a:spcAft>
                <a:spcPts val="0"/>
              </a:spcAft>
              <a:buClr>
                <a:srgbClr val="0072C8"/>
              </a:buClr>
              <a:buSzPct val="100000"/>
              <a:buFontTx/>
              <a:buChar char="▪"/>
              <a:tabLst/>
              <a:defRPr sz="1800" b="0" i="0" u="none" strike="noStrike" cap="none" spc="0" baseline="0">
                <a:ln>
                  <a:noFill/>
                </a:ln>
                <a:solidFill>
                  <a:srgbClr val="000000"/>
                </a:solidFill>
                <a:uFillTx/>
                <a:latin typeface="Gill Sans"/>
                <a:ea typeface="Gill Sans"/>
                <a:cs typeface="Gill Sans"/>
                <a:sym typeface="Gill Sans"/>
              </a:defRPr>
            </a:lvl3pPr>
            <a:lvl4pPr marL="1693068" marR="0" indent="-321468" algn="l" defTabSz="914400" rtl="0" latinLnBrk="0">
              <a:lnSpc>
                <a:spcPct val="110000"/>
              </a:lnSpc>
              <a:spcBef>
                <a:spcPts val="400"/>
              </a:spcBef>
              <a:spcAft>
                <a:spcPts val="0"/>
              </a:spcAft>
              <a:buClr>
                <a:srgbClr val="0072C8"/>
              </a:buClr>
              <a:buSzPct val="100000"/>
              <a:buFontTx/>
              <a:buChar char="▪"/>
              <a:tabLst/>
              <a:defRPr sz="1800" b="0" i="0" u="none" strike="noStrike" cap="none" spc="0" baseline="0">
                <a:ln>
                  <a:noFill/>
                </a:ln>
                <a:solidFill>
                  <a:srgbClr val="000000"/>
                </a:solidFill>
                <a:uFillTx/>
                <a:latin typeface="Gill Sans"/>
                <a:ea typeface="Gill Sans"/>
                <a:cs typeface="Gill Sans"/>
                <a:sym typeface="Gill Sans"/>
              </a:defRPr>
            </a:lvl4pPr>
            <a:lvl5pPr marL="2150268" marR="0" indent="-321468" algn="l" defTabSz="914400" rtl="0" latinLnBrk="0">
              <a:lnSpc>
                <a:spcPct val="110000"/>
              </a:lnSpc>
              <a:spcBef>
                <a:spcPts val="400"/>
              </a:spcBef>
              <a:spcAft>
                <a:spcPts val="0"/>
              </a:spcAft>
              <a:buClr>
                <a:srgbClr val="0072C8"/>
              </a:buClr>
              <a:buSzPct val="100000"/>
              <a:buFontTx/>
              <a:buChar char="▪"/>
              <a:tabLst/>
              <a:defRPr sz="1800" b="0" i="0" u="none" strike="noStrike" cap="none" spc="0" baseline="0">
                <a:ln>
                  <a:noFill/>
                </a:ln>
                <a:solidFill>
                  <a:srgbClr val="000000"/>
                </a:solidFill>
                <a:uFillTx/>
                <a:latin typeface="Gill Sans"/>
                <a:ea typeface="Gill Sans"/>
                <a:cs typeface="Gill Sans"/>
                <a:sym typeface="Gill Sans"/>
              </a:defRPr>
            </a:lvl5pPr>
            <a:lvl6pPr marL="2741172" marR="0" indent="-456863" algn="l" defTabSz="914400" rtl="0" latinLnBrk="0">
              <a:lnSpc>
                <a:spcPct val="100000"/>
              </a:lnSpc>
              <a:spcBef>
                <a:spcPts val="400"/>
              </a:spcBef>
              <a:spcAft>
                <a:spcPts val="0"/>
              </a:spcAft>
              <a:buClr>
                <a:srgbClr val="0072C8"/>
              </a:buClr>
              <a:buSzPct val="100000"/>
              <a:buFontTx/>
              <a:buChar char="▪"/>
              <a:tabLst/>
              <a:defRPr sz="2000" b="0" i="0" u="none" strike="noStrike" cap="none" spc="0" baseline="0">
                <a:ln>
                  <a:noFill/>
                </a:ln>
                <a:solidFill>
                  <a:srgbClr val="000000"/>
                </a:solidFill>
                <a:uFillTx/>
                <a:latin typeface="Calibri"/>
                <a:ea typeface="Calibri"/>
                <a:cs typeface="Calibri"/>
                <a:sym typeface="Calibri"/>
              </a:defRPr>
            </a:lvl6pPr>
            <a:lvl7pPr marL="3198037" marR="0" indent="-456863" algn="l" defTabSz="914400" rtl="0" latinLnBrk="0">
              <a:lnSpc>
                <a:spcPct val="100000"/>
              </a:lnSpc>
              <a:spcBef>
                <a:spcPts val="400"/>
              </a:spcBef>
              <a:spcAft>
                <a:spcPts val="0"/>
              </a:spcAft>
              <a:buClr>
                <a:srgbClr val="0072C8"/>
              </a:buClr>
              <a:buSzPct val="100000"/>
              <a:buFontTx/>
              <a:buChar char="▪"/>
              <a:tabLst/>
              <a:defRPr sz="2000" b="0" i="0" u="none" strike="noStrike" cap="none" spc="0" baseline="0">
                <a:ln>
                  <a:noFill/>
                </a:ln>
                <a:solidFill>
                  <a:srgbClr val="000000"/>
                </a:solidFill>
                <a:uFillTx/>
                <a:latin typeface="Calibri"/>
                <a:ea typeface="Calibri"/>
                <a:cs typeface="Calibri"/>
                <a:sym typeface="Calibri"/>
              </a:defRPr>
            </a:lvl7pPr>
            <a:lvl8pPr marL="3654900" marR="0" indent="-456864" algn="l" defTabSz="914400" rtl="0" latinLnBrk="0">
              <a:lnSpc>
                <a:spcPct val="100000"/>
              </a:lnSpc>
              <a:spcBef>
                <a:spcPts val="400"/>
              </a:spcBef>
              <a:spcAft>
                <a:spcPts val="0"/>
              </a:spcAft>
              <a:buClr>
                <a:srgbClr val="0072C8"/>
              </a:buClr>
              <a:buSzPct val="100000"/>
              <a:buFontTx/>
              <a:buChar char="▪"/>
              <a:tabLst/>
              <a:defRPr sz="2000" b="0" i="0" u="none" strike="noStrike" cap="none" spc="0" baseline="0">
                <a:ln>
                  <a:noFill/>
                </a:ln>
                <a:solidFill>
                  <a:srgbClr val="000000"/>
                </a:solidFill>
                <a:uFillTx/>
                <a:latin typeface="Calibri"/>
                <a:ea typeface="Calibri"/>
                <a:cs typeface="Calibri"/>
                <a:sym typeface="Calibri"/>
              </a:defRPr>
            </a:lvl8pPr>
            <a:lvl9pPr marL="4111763" marR="0" indent="-456864" algn="l" defTabSz="914400" rtl="0" latinLnBrk="0">
              <a:lnSpc>
                <a:spcPct val="100000"/>
              </a:lnSpc>
              <a:spcBef>
                <a:spcPts val="400"/>
              </a:spcBef>
              <a:spcAft>
                <a:spcPts val="0"/>
              </a:spcAft>
              <a:buClr>
                <a:srgbClr val="0072C8"/>
              </a:buClr>
              <a:buSzPct val="100000"/>
              <a:buFontTx/>
              <a:buChar char="▪"/>
              <a:tabLst/>
              <a:defRPr sz="2000" b="0" i="0" u="none" strike="noStrike" cap="none" spc="0" baseline="0">
                <a:ln>
                  <a:noFill/>
                </a:ln>
                <a:solidFill>
                  <a:srgbClr val="000000"/>
                </a:solidFill>
                <a:uFillTx/>
                <a:latin typeface="Calibri"/>
                <a:ea typeface="Calibri"/>
                <a:cs typeface="Calibri"/>
                <a:sym typeface="Calibri"/>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es-ES_tradnl" i="1" dirty="0"/>
              <a:t>hojas</a:t>
            </a:r>
          </a:p>
        </p:txBody>
      </p:sp>
      <p:cxnSp>
        <p:nvCxnSpPr>
          <p:cNvPr id="71" name="Conector recto 70">
            <a:extLst>
              <a:ext uri="{FF2B5EF4-FFF2-40B4-BE49-F238E27FC236}">
                <a16:creationId xmlns:a16="http://schemas.microsoft.com/office/drawing/2014/main" id="{09119165-429C-A245-B95B-0C3395BDC06A}"/>
              </a:ext>
            </a:extLst>
          </p:cNvPr>
          <p:cNvCxnSpPr>
            <a:cxnSpLocks/>
          </p:cNvCxnSpPr>
          <p:nvPr/>
        </p:nvCxnSpPr>
        <p:spPr>
          <a:xfrm>
            <a:off x="5176684" y="5729928"/>
            <a:ext cx="1091381" cy="398207"/>
          </a:xfrm>
          <a:prstGeom prst="line">
            <a:avLst/>
          </a:prstGeom>
          <a:ln w="9525">
            <a:solidFill>
              <a:schemeClr val="tx1"/>
            </a:solidFill>
            <a:headEnd type="arrow" w="lg" len="sm"/>
            <a:tailEnd type="arrow" w="lg" len="sm"/>
          </a:ln>
          <a:effectLst/>
        </p:spPr>
        <p:style>
          <a:lnRef idx="2">
            <a:schemeClr val="accent1"/>
          </a:lnRef>
          <a:fillRef idx="0">
            <a:schemeClr val="accent1"/>
          </a:fillRef>
          <a:effectRef idx="1">
            <a:schemeClr val="accent1"/>
          </a:effectRef>
          <a:fontRef idx="minor">
            <a:schemeClr val="tx1"/>
          </a:fontRef>
        </p:style>
      </p:cxnSp>
      <p:sp>
        <p:nvSpPr>
          <p:cNvPr id="74" name="CuadroTexto 73">
            <a:extLst>
              <a:ext uri="{FF2B5EF4-FFF2-40B4-BE49-F238E27FC236}">
                <a16:creationId xmlns:a16="http://schemas.microsoft.com/office/drawing/2014/main" id="{96920577-33B3-5742-B60E-3A7E4952EACC}"/>
              </a:ext>
            </a:extLst>
          </p:cNvPr>
          <p:cNvSpPr txBox="1"/>
          <p:nvPr/>
        </p:nvSpPr>
        <p:spPr>
          <a:xfrm>
            <a:off x="1281446" y="2620537"/>
            <a:ext cx="3316164" cy="954107"/>
          </a:xfrm>
          <a:prstGeom prst="rect">
            <a:avLst/>
          </a:prstGeom>
          <a:noFill/>
        </p:spPr>
        <p:txBody>
          <a:bodyPr wrap="none" rtlCol="0">
            <a:spAutoFit/>
          </a:bodyPr>
          <a:lstStyle/>
          <a:p>
            <a:pPr algn="ctr"/>
            <a:r>
              <a:rPr lang="es-CL" sz="2800" b="1" i="1" dirty="0">
                <a:solidFill>
                  <a:srgbClr val="FF0000"/>
                </a:solidFill>
                <a:latin typeface="Gill Sans SemiBold" panose="020B0502020104020203" pitchFamily="34" charset="-79"/>
                <a:cs typeface="Gill Sans SemiBold" panose="020B0502020104020203" pitchFamily="34" charset="-79"/>
              </a:rPr>
              <a:t>arreglo bidimensional</a:t>
            </a:r>
          </a:p>
          <a:p>
            <a:pPr algn="ctr"/>
            <a:r>
              <a:rPr lang="es-CL" sz="2800" b="1" i="1" dirty="0">
                <a:solidFill>
                  <a:srgbClr val="FF0000"/>
                </a:solidFill>
                <a:latin typeface="Gill Sans SemiBold" panose="020B0502020104020203" pitchFamily="34" charset="-79"/>
                <a:cs typeface="Gill Sans SemiBold" panose="020B0502020104020203" pitchFamily="34" charset="-79"/>
              </a:rPr>
              <a:t>(Matriz)</a:t>
            </a:r>
          </a:p>
        </p:txBody>
      </p:sp>
      <p:sp>
        <p:nvSpPr>
          <p:cNvPr id="76" name="CuadroTexto 75">
            <a:extLst>
              <a:ext uri="{FF2B5EF4-FFF2-40B4-BE49-F238E27FC236}">
                <a16:creationId xmlns:a16="http://schemas.microsoft.com/office/drawing/2014/main" id="{94F55CB8-EADE-D34D-B23F-E85EA86E2746}"/>
              </a:ext>
            </a:extLst>
          </p:cNvPr>
          <p:cNvSpPr txBox="1"/>
          <p:nvPr/>
        </p:nvSpPr>
        <p:spPr>
          <a:xfrm>
            <a:off x="4959026" y="2605670"/>
            <a:ext cx="3380284" cy="954107"/>
          </a:xfrm>
          <a:prstGeom prst="rect">
            <a:avLst/>
          </a:prstGeom>
          <a:noFill/>
        </p:spPr>
        <p:txBody>
          <a:bodyPr wrap="none" rtlCol="0">
            <a:spAutoFit/>
          </a:bodyPr>
          <a:lstStyle/>
          <a:p>
            <a:pPr algn="ctr"/>
            <a:r>
              <a:rPr lang="es-CL" sz="2800" b="1" i="1" dirty="0">
                <a:solidFill>
                  <a:srgbClr val="FF0000"/>
                </a:solidFill>
                <a:latin typeface="Gill Sans SemiBold" panose="020B0502020104020203" pitchFamily="34" charset="-79"/>
                <a:cs typeface="Gill Sans SemiBold" panose="020B0502020104020203" pitchFamily="34" charset="-79"/>
              </a:rPr>
              <a:t>arreglo tridimensional</a:t>
            </a:r>
          </a:p>
          <a:p>
            <a:pPr algn="ctr"/>
            <a:endParaRPr lang="es-CL" sz="2800" b="1" i="1" dirty="0">
              <a:solidFill>
                <a:srgbClr val="FF0000"/>
              </a:solidFill>
              <a:latin typeface="Gill Sans SemiBold" panose="020B0502020104020203" pitchFamily="34" charset="-79"/>
              <a:cs typeface="Gill Sans SemiBold" panose="020B0502020104020203" pitchFamily="34" charset="-79"/>
            </a:endParaRPr>
          </a:p>
        </p:txBody>
      </p:sp>
      <p:cxnSp>
        <p:nvCxnSpPr>
          <p:cNvPr id="77" name="Conector recto 76">
            <a:extLst>
              <a:ext uri="{FF2B5EF4-FFF2-40B4-BE49-F238E27FC236}">
                <a16:creationId xmlns:a16="http://schemas.microsoft.com/office/drawing/2014/main" id="{A1EE7273-3681-374F-BBB4-659E7095CA7D}"/>
              </a:ext>
            </a:extLst>
          </p:cNvPr>
          <p:cNvCxnSpPr>
            <a:cxnSpLocks/>
          </p:cNvCxnSpPr>
          <p:nvPr/>
        </p:nvCxnSpPr>
        <p:spPr>
          <a:xfrm>
            <a:off x="4777207" y="2790648"/>
            <a:ext cx="0" cy="3520942"/>
          </a:xfrm>
          <a:prstGeom prst="line">
            <a:avLst/>
          </a:prstGeom>
          <a:ln w="19050" cap="rnd">
            <a:solidFill>
              <a:srgbClr val="00B0F0"/>
            </a:solidFill>
            <a:prstDash val="solid"/>
          </a:ln>
          <a:effectLst/>
        </p:spPr>
        <p:style>
          <a:lnRef idx="2">
            <a:schemeClr val="accent1"/>
          </a:lnRef>
          <a:fillRef idx="0">
            <a:schemeClr val="accent1"/>
          </a:fillRef>
          <a:effectRef idx="1">
            <a:schemeClr val="accent1"/>
          </a:effectRef>
          <a:fontRef idx="minor">
            <a:schemeClr val="tx1"/>
          </a:fontRef>
        </p:style>
      </p:cxnSp>
      <p:pic>
        <p:nvPicPr>
          <p:cNvPr id="17" name="Picture 110" descr="Picture 110">
            <a:extLst>
              <a:ext uri="{FF2B5EF4-FFF2-40B4-BE49-F238E27FC236}">
                <a16:creationId xmlns:a16="http://schemas.microsoft.com/office/drawing/2014/main" id="{D23A6295-E5D8-3FB2-37A0-92F235893797}"/>
              </a:ext>
            </a:extLst>
          </p:cNvPr>
          <p:cNvPicPr>
            <a:picLocks noChangeAspect="1"/>
          </p:cNvPicPr>
          <p:nvPr/>
        </p:nvPicPr>
        <p:blipFill>
          <a:blip r:embed="rId3"/>
          <a:stretch>
            <a:fillRect/>
          </a:stretch>
        </p:blipFill>
        <p:spPr>
          <a:xfrm>
            <a:off x="1076079" y="1293273"/>
            <a:ext cx="528129" cy="528129"/>
          </a:xfrm>
          <a:prstGeom prst="rect">
            <a:avLst/>
          </a:prstGeom>
          <a:ln w="12700">
            <a:miter lim="400000"/>
          </a:ln>
        </p:spPr>
      </p:pic>
    </p:spTree>
    <p:extLst>
      <p:ext uri="{BB962C8B-B14F-4D97-AF65-F5344CB8AC3E}">
        <p14:creationId xmlns:p14="http://schemas.microsoft.com/office/powerpoint/2010/main" val="6213344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arcador de número de diapositiva 13">
            <a:extLst>
              <a:ext uri="{FF2B5EF4-FFF2-40B4-BE49-F238E27FC236}">
                <a16:creationId xmlns:a16="http://schemas.microsoft.com/office/drawing/2014/main" id="{A2C738F2-365B-9446-801B-05FB4F8FAE74}"/>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7</a:t>
            </a:fld>
            <a:endParaRPr lang="es-CL"/>
          </a:p>
        </p:txBody>
      </p:sp>
      <p:sp>
        <p:nvSpPr>
          <p:cNvPr id="4" name="Marcador de pie de página 3">
            <a:extLst>
              <a:ext uri="{FF2B5EF4-FFF2-40B4-BE49-F238E27FC236}">
                <a16:creationId xmlns:a16="http://schemas.microsoft.com/office/drawing/2014/main" id="{202367B2-C294-D9D7-9CA0-CFE150177B8A}"/>
              </a:ext>
            </a:extLst>
          </p:cNvPr>
          <p:cNvSpPr>
            <a:spLocks noGrp="1"/>
          </p:cNvSpPr>
          <p:nvPr>
            <p:ph type="ftr" sz="quarter" idx="3"/>
          </p:nvPr>
        </p:nvSpPr>
        <p:spPr>
          <a:xfrm>
            <a:off x="154609" y="6659217"/>
            <a:ext cx="7172936" cy="198783"/>
          </a:xfrm>
        </p:spPr>
        <p:txBody>
          <a:bodyPr/>
          <a:lstStyle/>
          <a:p>
            <a:r>
              <a:rPr lang="de-DE"/>
              <a:t>2026 © PYTHON PARA ANALISIS DE DATOS.  MIGUEL CARRASCO</a:t>
            </a:r>
            <a:endParaRPr lang="es-ES" dirty="0"/>
          </a:p>
        </p:txBody>
      </p:sp>
      <p:sp>
        <p:nvSpPr>
          <p:cNvPr id="2" name="Título 1"/>
          <p:cNvSpPr>
            <a:spLocks noGrp="1"/>
          </p:cNvSpPr>
          <p:nvPr>
            <p:ph type="title"/>
          </p:nvPr>
        </p:nvSpPr>
        <p:spPr>
          <a:xfrm>
            <a:off x="-1" y="0"/>
            <a:ext cx="6612680" cy="688975"/>
          </a:xfrm>
        </p:spPr>
        <p:txBody>
          <a:bodyPr>
            <a:normAutofit/>
          </a:bodyPr>
          <a:lstStyle/>
          <a:p>
            <a:r>
              <a:rPr lang="es-CL" dirty="0"/>
              <a:t>Matriz</a:t>
            </a:r>
          </a:p>
        </p:txBody>
      </p:sp>
      <p:sp>
        <p:nvSpPr>
          <p:cNvPr id="3" name="Marcador de texto 2"/>
          <p:cNvSpPr>
            <a:spLocks noGrp="1"/>
          </p:cNvSpPr>
          <p:nvPr>
            <p:ph type="body" idx="4294967295"/>
          </p:nvPr>
        </p:nvSpPr>
        <p:spPr>
          <a:xfrm>
            <a:off x="1800228" y="1447800"/>
            <a:ext cx="7173912" cy="2100263"/>
          </a:xfrm>
        </p:spPr>
        <p:txBody>
          <a:bodyPr>
            <a:normAutofit lnSpcReduction="10000"/>
          </a:bodyPr>
          <a:lstStyle/>
          <a:p>
            <a:pPr marL="0" indent="0">
              <a:buNone/>
            </a:pPr>
            <a:r>
              <a:rPr lang="es-ES_tradnl" sz="1800" dirty="0">
                <a:latin typeface="Calibri"/>
                <a:cs typeface="Calibri"/>
              </a:rPr>
              <a:t>Una matriz (arreglo bidimensional) tiene un número determinado de filas y columnas, los que son determinados en el momento de su creación.</a:t>
            </a:r>
          </a:p>
          <a:p>
            <a:pPr marL="0" indent="0">
              <a:buNone/>
            </a:pPr>
            <a:endParaRPr lang="es-ES_tradnl" sz="1600" dirty="0">
              <a:latin typeface="Calibri"/>
              <a:cs typeface="Calibri"/>
            </a:endParaRPr>
          </a:p>
          <a:p>
            <a:pPr>
              <a:lnSpc>
                <a:spcPct val="130000"/>
              </a:lnSpc>
            </a:pPr>
            <a:r>
              <a:rPr lang="es-ES_tradnl" sz="1600" dirty="0">
                <a:latin typeface="Calibri"/>
                <a:cs typeface="Calibri"/>
              </a:rPr>
              <a:t>Su creación y manejo es similar a la creación unidimensional, pero con dos índices.</a:t>
            </a:r>
          </a:p>
          <a:p>
            <a:r>
              <a:rPr lang="es-ES_tradnl" sz="1600" dirty="0">
                <a:latin typeface="Calibri"/>
                <a:cs typeface="Calibri"/>
              </a:rPr>
              <a:t>Para acceder al dato </a:t>
            </a:r>
            <a:r>
              <a:rPr lang="es-ES_tradnl" sz="1600" i="1" dirty="0" err="1">
                <a:latin typeface="Consolas" panose="020B0609020204030204" pitchFamily="49" charset="0"/>
                <a:cs typeface="Consolas" panose="020B0609020204030204" pitchFamily="49" charset="0"/>
              </a:rPr>
              <a:t>i</a:t>
            </a:r>
            <a:r>
              <a:rPr lang="es-ES_tradnl" sz="1600" dirty="0" err="1">
                <a:latin typeface="Calibri"/>
                <a:cs typeface="Calibri"/>
              </a:rPr>
              <a:t>,</a:t>
            </a:r>
            <a:r>
              <a:rPr lang="es-ES_tradnl" sz="1600" i="1" dirty="0" err="1">
                <a:latin typeface="Consolas" panose="020B0609020204030204" pitchFamily="49" charset="0"/>
                <a:cs typeface="Consolas" panose="020B0609020204030204" pitchFamily="49" charset="0"/>
              </a:rPr>
              <a:t>j</a:t>
            </a:r>
            <a:r>
              <a:rPr lang="es-ES_tradnl" sz="1600" dirty="0">
                <a:latin typeface="Calibri"/>
                <a:cs typeface="Calibri"/>
              </a:rPr>
              <a:t> de la matriz llamada </a:t>
            </a:r>
            <a:r>
              <a:rPr lang="es-ES_tradnl" sz="1600" dirty="0" err="1">
                <a:latin typeface="Consolas" panose="020B0609020204030204" pitchFamily="49" charset="0"/>
                <a:cs typeface="Consolas" panose="020B0609020204030204" pitchFamily="49" charset="0"/>
              </a:rPr>
              <a:t>xs</a:t>
            </a:r>
            <a:r>
              <a:rPr lang="es-ES_tradnl" sz="1600" dirty="0">
                <a:latin typeface="Calibri"/>
                <a:cs typeface="Calibri"/>
              </a:rPr>
              <a:t>, escribimos </a:t>
            </a:r>
            <a:r>
              <a:rPr lang="es-ES_tradnl" sz="1600" dirty="0" err="1">
                <a:latin typeface="Consolas" panose="020B0609020204030204" pitchFamily="49" charset="0"/>
                <a:cs typeface="Consolas" panose="020B0609020204030204" pitchFamily="49" charset="0"/>
              </a:rPr>
              <a:t>xs</a:t>
            </a:r>
            <a:r>
              <a:rPr lang="es-ES_tradnl" sz="1600" dirty="0">
                <a:latin typeface="Consolas" panose="020B0609020204030204" pitchFamily="49" charset="0"/>
                <a:cs typeface="Consolas" panose="020B0609020204030204" pitchFamily="49" charset="0"/>
              </a:rPr>
              <a:t>[</a:t>
            </a:r>
            <a:r>
              <a:rPr lang="es-ES_tradnl" sz="1600" dirty="0" err="1">
                <a:latin typeface="Consolas" panose="020B0609020204030204" pitchFamily="49" charset="0"/>
                <a:cs typeface="Consolas" panose="020B0609020204030204" pitchFamily="49" charset="0"/>
              </a:rPr>
              <a:t>i,j</a:t>
            </a:r>
            <a:r>
              <a:rPr lang="es-ES_tradnl" sz="1600" dirty="0">
                <a:latin typeface="Consolas" panose="020B0609020204030204" pitchFamily="49" charset="0"/>
                <a:cs typeface="Consolas" panose="020B0609020204030204" pitchFamily="49" charset="0"/>
              </a:rPr>
              <a:t>]</a:t>
            </a:r>
            <a:r>
              <a:rPr lang="es-ES_tradnl" sz="1600" dirty="0">
                <a:latin typeface="Calibri"/>
                <a:cs typeface="Calibri"/>
              </a:rPr>
              <a:t>, donde </a:t>
            </a:r>
            <a:r>
              <a:rPr lang="es-ES_tradnl" sz="1600" i="1" dirty="0">
                <a:latin typeface="Consolas" panose="020B0609020204030204" pitchFamily="49" charset="0"/>
                <a:cs typeface="Consolas" panose="020B0609020204030204" pitchFamily="49" charset="0"/>
              </a:rPr>
              <a:t>i</a:t>
            </a:r>
            <a:r>
              <a:rPr lang="es-ES_tradnl" sz="1600" dirty="0">
                <a:latin typeface="Consolas" panose="020B0609020204030204" pitchFamily="49" charset="0"/>
                <a:cs typeface="Consolas" panose="020B0609020204030204" pitchFamily="49" charset="0"/>
              </a:rPr>
              <a:t> </a:t>
            </a:r>
            <a:r>
              <a:rPr lang="es-ES_tradnl" sz="1600" dirty="0">
                <a:solidFill>
                  <a:srgbClr val="1800FF"/>
                </a:solidFill>
                <a:latin typeface="Calibri"/>
                <a:cs typeface="Calibri"/>
              </a:rPr>
              <a:t>hace referencia a la fila de la matriz </a:t>
            </a:r>
            <a:r>
              <a:rPr lang="es-ES_tradnl" sz="1600" dirty="0">
                <a:latin typeface="Calibri"/>
                <a:cs typeface="Calibri"/>
              </a:rPr>
              <a:t>y</a:t>
            </a:r>
            <a:r>
              <a:rPr lang="es-ES_tradnl" sz="1600" dirty="0">
                <a:latin typeface="Consolas" panose="020B0609020204030204" pitchFamily="49" charset="0"/>
                <a:cs typeface="Consolas" panose="020B0609020204030204" pitchFamily="49" charset="0"/>
              </a:rPr>
              <a:t> </a:t>
            </a:r>
            <a:r>
              <a:rPr lang="es-ES_tradnl" sz="1600" i="1" dirty="0">
                <a:latin typeface="Consolas" panose="020B0609020204030204" pitchFamily="49" charset="0"/>
                <a:cs typeface="Consolas" panose="020B0609020204030204" pitchFamily="49" charset="0"/>
              </a:rPr>
              <a:t>j</a:t>
            </a:r>
            <a:r>
              <a:rPr lang="es-ES_tradnl" sz="1600" dirty="0">
                <a:latin typeface="Consolas" panose="020B0609020204030204" pitchFamily="49" charset="0"/>
                <a:cs typeface="Consolas" panose="020B0609020204030204" pitchFamily="49" charset="0"/>
              </a:rPr>
              <a:t> </a:t>
            </a:r>
            <a:r>
              <a:rPr lang="es-ES_tradnl" sz="1600" dirty="0">
                <a:solidFill>
                  <a:srgbClr val="00B050"/>
                </a:solidFill>
                <a:latin typeface="Calibri"/>
                <a:cs typeface="Calibri"/>
              </a:rPr>
              <a:t>hace referencia a la columna</a:t>
            </a:r>
            <a:r>
              <a:rPr lang="es-ES_tradnl" sz="1600" dirty="0">
                <a:latin typeface="Calibri"/>
                <a:cs typeface="Calibri"/>
              </a:rPr>
              <a:t>.</a:t>
            </a:r>
          </a:p>
          <a:p>
            <a:endParaRPr lang="es-ES_tradnl" dirty="0">
              <a:latin typeface="Calibri"/>
              <a:cs typeface="Calibri"/>
            </a:endParaRPr>
          </a:p>
          <a:p>
            <a:endParaRPr lang="es-ES_tradnl" dirty="0">
              <a:latin typeface="Calibri"/>
              <a:cs typeface="Calibri"/>
            </a:endParaRPr>
          </a:p>
          <a:p>
            <a:pPr marL="0" indent="0">
              <a:buNone/>
            </a:pPr>
            <a:endParaRPr lang="es-ES_tradnl" dirty="0">
              <a:latin typeface="Calibri"/>
              <a:cs typeface="Calibri"/>
            </a:endParaRPr>
          </a:p>
        </p:txBody>
      </p:sp>
      <p:sp>
        <p:nvSpPr>
          <p:cNvPr id="9" name="TextBox 8"/>
          <p:cNvSpPr txBox="1"/>
          <p:nvPr/>
        </p:nvSpPr>
        <p:spPr>
          <a:xfrm>
            <a:off x="724026" y="3845866"/>
            <a:ext cx="3877905" cy="2246769"/>
          </a:xfrm>
          <a:prstGeom prst="rect">
            <a:avLst/>
          </a:prstGeom>
          <a:solidFill>
            <a:srgbClr val="FFFFFF"/>
          </a:solidFill>
          <a:ln w="12700">
            <a:solidFill>
              <a:srgbClr val="30B9F8"/>
            </a:solidFill>
            <a:miter lim="400000"/>
          </a:ln>
          <a:extLst>
            <a:ext uri="{C572A759-6A51-4108-AA02-DFA0A04FC94B}">
              <ma14:wrappingTextBoxFlag xmlns="" xmlns:ma14="http://schemas.microsoft.com/office/mac/drawingml/2011/main" val="1"/>
            </a:ext>
          </a:extLst>
        </p:spPr>
        <p:txBody>
          <a:bodyPr wrap="square" lIns="45719" rIns="45719">
            <a:spAutoFit/>
          </a:bodyPr>
          <a:lstStyle/>
          <a:p>
            <a:pPr>
              <a:defRPr sz="1600">
                <a:latin typeface="Menlo"/>
                <a:ea typeface="Menlo"/>
                <a:cs typeface="Menlo"/>
                <a:sym typeface="Menlo"/>
              </a:defRPr>
            </a:pPr>
            <a:r>
              <a:rPr lang="en-US" sz="1400" dirty="0">
                <a:solidFill>
                  <a:srgbClr val="008000"/>
                </a:solidFill>
                <a:latin typeface="Consolas" panose="020B0609020204030204" pitchFamily="49" charset="0"/>
                <a:cs typeface="Consolas" panose="020B0609020204030204" pitchFamily="49" charset="0"/>
              </a:rPr>
              <a:t>import</a:t>
            </a:r>
            <a:r>
              <a:rPr lang="en-US" sz="1400" dirty="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numpy</a:t>
            </a:r>
            <a:r>
              <a:rPr lang="en-US" sz="1400" dirty="0">
                <a:latin typeface="Consolas" panose="020B0609020204030204" pitchFamily="49" charset="0"/>
                <a:cs typeface="Consolas" panose="020B0609020204030204" pitchFamily="49" charset="0"/>
              </a:rPr>
              <a:t>         		</a:t>
            </a:r>
            <a:br>
              <a:rPr lang="en-US" sz="1400" dirty="0">
                <a:latin typeface="Consolas" panose="020B0609020204030204" pitchFamily="49" charset="0"/>
                <a:cs typeface="Consolas" panose="020B0609020204030204" pitchFamily="49" charset="0"/>
              </a:rPr>
            </a:br>
            <a:endParaRPr lang="en-US" sz="1400" dirty="0">
              <a:latin typeface="Consolas" panose="020B0609020204030204" pitchFamily="49" charset="0"/>
              <a:cs typeface="Consolas" panose="020B0609020204030204" pitchFamily="49" charset="0"/>
            </a:endParaRPr>
          </a:p>
          <a:p>
            <a:pPr>
              <a:defRPr sz="1600">
                <a:latin typeface="Menlo"/>
                <a:ea typeface="Menlo"/>
                <a:cs typeface="Menlo"/>
                <a:sym typeface="Menlo"/>
              </a:defRPr>
            </a:pPr>
            <a:r>
              <a:rPr lang="en-US" sz="1400" dirty="0">
                <a:solidFill>
                  <a:schemeClr val="bg1">
                    <a:lumMod val="65000"/>
                  </a:schemeClr>
                </a:solidFill>
                <a:latin typeface="Consolas" panose="020B0609020204030204" pitchFamily="49" charset="0"/>
                <a:cs typeface="Consolas" panose="020B0609020204030204" pitchFamily="49" charset="0"/>
              </a:rPr>
              <a:t># </a:t>
            </a:r>
            <a:r>
              <a:rPr lang="en-US" sz="1400" dirty="0" err="1">
                <a:solidFill>
                  <a:schemeClr val="bg1">
                    <a:lumMod val="65000"/>
                  </a:schemeClr>
                </a:solidFill>
                <a:latin typeface="Consolas" panose="020B0609020204030204" pitchFamily="49" charset="0"/>
                <a:cs typeface="Consolas" panose="020B0609020204030204" pitchFamily="49" charset="0"/>
              </a:rPr>
              <a:t>creamos</a:t>
            </a:r>
            <a:r>
              <a:rPr lang="en-US" sz="1400" dirty="0">
                <a:solidFill>
                  <a:schemeClr val="bg1">
                    <a:lumMod val="65000"/>
                  </a:schemeClr>
                </a:solidFill>
                <a:latin typeface="Consolas" panose="020B0609020204030204" pitchFamily="49" charset="0"/>
                <a:cs typeface="Consolas" panose="020B0609020204030204" pitchFamily="49" charset="0"/>
              </a:rPr>
              <a:t> </a:t>
            </a:r>
            <a:r>
              <a:rPr lang="en-US" sz="1400" dirty="0" err="1">
                <a:solidFill>
                  <a:schemeClr val="bg1">
                    <a:lumMod val="65000"/>
                  </a:schemeClr>
                </a:solidFill>
                <a:latin typeface="Consolas" panose="020B0609020204030204" pitchFamily="49" charset="0"/>
                <a:cs typeface="Consolas" panose="020B0609020204030204" pitchFamily="49" charset="0"/>
              </a:rPr>
              <a:t>una</a:t>
            </a:r>
            <a:r>
              <a:rPr lang="en-US" sz="1400" dirty="0">
                <a:solidFill>
                  <a:schemeClr val="bg1">
                    <a:lumMod val="65000"/>
                  </a:schemeClr>
                </a:solidFill>
                <a:latin typeface="Consolas" panose="020B0609020204030204" pitchFamily="49" charset="0"/>
                <a:cs typeface="Consolas" panose="020B0609020204030204" pitchFamily="49" charset="0"/>
              </a:rPr>
              <a:t> </a:t>
            </a:r>
            <a:r>
              <a:rPr lang="en-US" sz="1400" dirty="0" err="1">
                <a:solidFill>
                  <a:schemeClr val="bg1">
                    <a:lumMod val="65000"/>
                  </a:schemeClr>
                </a:solidFill>
                <a:latin typeface="Consolas" panose="020B0609020204030204" pitchFamily="49" charset="0"/>
                <a:cs typeface="Consolas" panose="020B0609020204030204" pitchFamily="49" charset="0"/>
              </a:rPr>
              <a:t>matriz</a:t>
            </a:r>
            <a:r>
              <a:rPr lang="en-US" sz="1400" dirty="0">
                <a:solidFill>
                  <a:schemeClr val="bg1">
                    <a:lumMod val="65000"/>
                  </a:schemeClr>
                </a:solidFill>
                <a:latin typeface="Consolas" panose="020B0609020204030204" pitchFamily="49" charset="0"/>
                <a:cs typeface="Consolas" panose="020B0609020204030204" pitchFamily="49" charset="0"/>
              </a:rPr>
              <a:t> de 3x3 ceros</a:t>
            </a:r>
          </a:p>
          <a:p>
            <a:pPr>
              <a:defRPr sz="1600">
                <a:latin typeface="Menlo"/>
                <a:ea typeface="Menlo"/>
                <a:cs typeface="Menlo"/>
                <a:sym typeface="Menlo"/>
              </a:defRPr>
            </a:pPr>
            <a:r>
              <a:rPr lang="en-US" sz="1400" dirty="0" err="1">
                <a:latin typeface="Consolas" panose="020B0609020204030204" pitchFamily="49" charset="0"/>
                <a:cs typeface="Consolas" panose="020B0609020204030204" pitchFamily="49" charset="0"/>
              </a:rPr>
              <a:t>xs</a:t>
            </a:r>
            <a:r>
              <a:rPr lang="en-US" sz="1400" dirty="0">
                <a:latin typeface="Consolas" panose="020B0609020204030204" pitchFamily="49" charset="0"/>
                <a:cs typeface="Consolas" panose="020B0609020204030204" pitchFamily="49" charset="0"/>
              </a:rPr>
              <a:t> = </a:t>
            </a:r>
            <a:r>
              <a:rPr lang="es-CL" sz="1400" dirty="0">
                <a:latin typeface="Consolas" panose="020B0609020204030204" pitchFamily="49" charset="0"/>
                <a:cs typeface="Consolas" panose="020B0609020204030204" pitchFamily="49" charset="0"/>
              </a:rPr>
              <a:t>numpy.</a:t>
            </a:r>
            <a:r>
              <a:rPr lang="es-CL" sz="1400" dirty="0">
                <a:solidFill>
                  <a:srgbClr val="0000FF"/>
                </a:solidFill>
                <a:latin typeface="Consolas" panose="020B0609020204030204" pitchFamily="49" charset="0"/>
                <a:cs typeface="Consolas" panose="020B0609020204030204" pitchFamily="49" charset="0"/>
              </a:rPr>
              <a:t>zeros</a:t>
            </a:r>
            <a:r>
              <a:rPr lang="es-CL" sz="1400" dirty="0">
                <a:latin typeface="Consolas" panose="020B0609020204030204" pitchFamily="49" charset="0"/>
                <a:cs typeface="Consolas" panose="020B0609020204030204" pitchFamily="49" charset="0"/>
              </a:rPr>
              <a:t>([3,3]) 	</a:t>
            </a:r>
          </a:p>
          <a:p>
            <a:pPr>
              <a:defRPr sz="1600">
                <a:latin typeface="Menlo"/>
                <a:ea typeface="Menlo"/>
                <a:cs typeface="Menlo"/>
                <a:sym typeface="Menlo"/>
              </a:defRPr>
            </a:pPr>
            <a:r>
              <a:rPr lang="en-US" sz="1400" dirty="0" err="1">
                <a:latin typeface="Consolas" panose="020B0609020204030204" pitchFamily="49" charset="0"/>
                <a:cs typeface="Consolas" panose="020B0609020204030204" pitchFamily="49" charset="0"/>
              </a:rPr>
              <a:t>xs</a:t>
            </a:r>
            <a:r>
              <a:rPr lang="en-US" sz="1400" dirty="0">
                <a:latin typeface="Consolas" panose="020B0609020204030204" pitchFamily="49" charset="0"/>
                <a:cs typeface="Consolas" panose="020B0609020204030204" pitchFamily="49" charset="0"/>
              </a:rPr>
              <a:t>[0,0] = 10</a:t>
            </a:r>
          </a:p>
          <a:p>
            <a:pPr>
              <a:defRPr sz="1600">
                <a:latin typeface="Menlo"/>
                <a:ea typeface="Menlo"/>
                <a:cs typeface="Menlo"/>
                <a:sym typeface="Menlo"/>
              </a:defRPr>
            </a:pPr>
            <a:r>
              <a:rPr lang="mr-IN" sz="1400" dirty="0">
                <a:latin typeface="Consolas" panose="020B0609020204030204" pitchFamily="49" charset="0"/>
              </a:rPr>
              <a:t>…</a:t>
            </a:r>
            <a:endParaRPr lang="en-US" sz="1400" dirty="0">
              <a:latin typeface="Consolas" panose="020B0609020204030204" pitchFamily="49" charset="0"/>
              <a:cs typeface="Consolas" panose="020B0609020204030204" pitchFamily="49" charset="0"/>
            </a:endParaRPr>
          </a:p>
          <a:p>
            <a:pPr>
              <a:defRPr sz="1600">
                <a:latin typeface="Menlo"/>
                <a:ea typeface="Menlo"/>
                <a:cs typeface="Menlo"/>
                <a:sym typeface="Menlo"/>
              </a:defRPr>
            </a:pPr>
            <a:r>
              <a:rPr lang="en-US" sz="1400" dirty="0" err="1">
                <a:latin typeface="Consolas" panose="020B0609020204030204" pitchFamily="49" charset="0"/>
                <a:cs typeface="Consolas" panose="020B0609020204030204" pitchFamily="49" charset="0"/>
              </a:rPr>
              <a:t>xs</a:t>
            </a:r>
            <a:r>
              <a:rPr lang="en-US" sz="1400" dirty="0">
                <a:latin typeface="Consolas" panose="020B0609020204030204" pitchFamily="49" charset="0"/>
                <a:cs typeface="Consolas" panose="020B0609020204030204" pitchFamily="49" charset="0"/>
              </a:rPr>
              <a:t>[2,2] = -33</a:t>
            </a:r>
          </a:p>
          <a:p>
            <a:pPr>
              <a:defRPr sz="1600">
                <a:latin typeface="Menlo"/>
                <a:ea typeface="Menlo"/>
                <a:cs typeface="Menlo"/>
                <a:sym typeface="Menlo"/>
              </a:defRPr>
            </a:pPr>
            <a:br>
              <a:rPr lang="en-US" sz="1400" dirty="0">
                <a:latin typeface="Consolas" panose="020B0609020204030204" pitchFamily="49" charset="0"/>
                <a:cs typeface="Consolas" panose="020B0609020204030204" pitchFamily="49" charset="0"/>
              </a:rPr>
            </a:br>
            <a:r>
              <a:rPr lang="en-US" sz="1400" dirty="0">
                <a:solidFill>
                  <a:schemeClr val="bg1">
                    <a:lumMod val="75000"/>
                  </a:schemeClr>
                </a:solidFill>
                <a:latin typeface="Consolas" panose="020B0609020204030204" pitchFamily="49" charset="0"/>
                <a:cs typeface="Consolas" panose="020B0609020204030204" pitchFamily="49" charset="0"/>
              </a:rPr>
              <a:t>#</a:t>
            </a:r>
            <a:r>
              <a:rPr lang="en-US" sz="1400" dirty="0" err="1">
                <a:solidFill>
                  <a:schemeClr val="bg1">
                    <a:lumMod val="75000"/>
                  </a:schemeClr>
                </a:solidFill>
                <a:latin typeface="Consolas" panose="020B0609020204030204" pitchFamily="49" charset="0"/>
                <a:cs typeface="Consolas" panose="020B0609020204030204" pitchFamily="49" charset="0"/>
              </a:rPr>
              <a:t>imprime</a:t>
            </a:r>
            <a:r>
              <a:rPr lang="en-US" sz="1400" dirty="0">
                <a:solidFill>
                  <a:schemeClr val="bg1">
                    <a:lumMod val="75000"/>
                  </a:schemeClr>
                </a:solidFill>
                <a:latin typeface="Consolas" panose="020B0609020204030204" pitchFamily="49" charset="0"/>
                <a:cs typeface="Consolas" panose="020B0609020204030204" pitchFamily="49" charset="0"/>
              </a:rPr>
              <a:t> el valor 4</a:t>
            </a:r>
          </a:p>
          <a:p>
            <a:pPr>
              <a:defRPr sz="1600">
                <a:latin typeface="Menlo"/>
                <a:ea typeface="Menlo"/>
                <a:cs typeface="Menlo"/>
                <a:sym typeface="Menlo"/>
              </a:defRPr>
            </a:pPr>
            <a:r>
              <a:rPr lang="en-US" sz="1400" dirty="0">
                <a:solidFill>
                  <a:srgbClr val="0000FF"/>
                </a:solidFill>
                <a:latin typeface="Consolas" panose="020B0609020204030204" pitchFamily="49" charset="0"/>
                <a:cs typeface="Consolas" panose="020B0609020204030204" pitchFamily="49" charset="0"/>
              </a:rPr>
              <a:t>print</a:t>
            </a:r>
            <a:r>
              <a:rPr lang="en-US" sz="1400" dirty="0">
                <a:latin typeface="Consolas" panose="020B0609020204030204" pitchFamily="49" charset="0"/>
                <a:cs typeface="Consolas" panose="020B0609020204030204" pitchFamily="49" charset="0"/>
              </a:rPr>
              <a:t>(</a:t>
            </a:r>
            <a:r>
              <a:rPr lang="en-US" sz="1400" dirty="0" err="1">
                <a:latin typeface="Consolas" panose="020B0609020204030204" pitchFamily="49" charset="0"/>
                <a:cs typeface="Consolas" panose="020B0609020204030204" pitchFamily="49" charset="0"/>
              </a:rPr>
              <a:t>xs</a:t>
            </a:r>
            <a:r>
              <a:rPr lang="en-US" sz="1400" dirty="0">
                <a:latin typeface="Consolas" panose="020B0609020204030204" pitchFamily="49" charset="0"/>
                <a:cs typeface="Consolas" panose="020B0609020204030204" pitchFamily="49" charset="0"/>
              </a:rPr>
              <a:t>[0,2])</a:t>
            </a:r>
          </a:p>
        </p:txBody>
      </p:sp>
      <p:graphicFrame>
        <p:nvGraphicFramePr>
          <p:cNvPr id="15" name="Tabla 14">
            <a:extLst>
              <a:ext uri="{FF2B5EF4-FFF2-40B4-BE49-F238E27FC236}">
                <a16:creationId xmlns:a16="http://schemas.microsoft.com/office/drawing/2014/main" id="{27E20E1B-AF6C-954C-B045-3FD3D97C349B}"/>
              </a:ext>
            </a:extLst>
          </p:cNvPr>
          <p:cNvGraphicFramePr>
            <a:graphicFrameLocks noGrp="1"/>
          </p:cNvGraphicFramePr>
          <p:nvPr>
            <p:extLst>
              <p:ext uri="{D42A27DB-BD31-4B8C-83A1-F6EECF244321}">
                <p14:modId xmlns:p14="http://schemas.microsoft.com/office/powerpoint/2010/main" val="3439506223"/>
              </p:ext>
            </p:extLst>
          </p:nvPr>
        </p:nvGraphicFramePr>
        <p:xfrm>
          <a:off x="5617549" y="4592086"/>
          <a:ext cx="2844171" cy="1112520"/>
        </p:xfrm>
        <a:graphic>
          <a:graphicData uri="http://schemas.openxmlformats.org/drawingml/2006/table">
            <a:tbl>
              <a:tblPr>
                <a:tableStyleId>{5C22544A-7EE6-4342-B048-85BDC9FD1C3A}</a:tableStyleId>
              </a:tblPr>
              <a:tblGrid>
                <a:gridCol w="948057">
                  <a:extLst>
                    <a:ext uri="{9D8B030D-6E8A-4147-A177-3AD203B41FA5}">
                      <a16:colId xmlns:a16="http://schemas.microsoft.com/office/drawing/2014/main" val="1186954777"/>
                    </a:ext>
                  </a:extLst>
                </a:gridCol>
                <a:gridCol w="948057">
                  <a:extLst>
                    <a:ext uri="{9D8B030D-6E8A-4147-A177-3AD203B41FA5}">
                      <a16:colId xmlns:a16="http://schemas.microsoft.com/office/drawing/2014/main" val="3263639757"/>
                    </a:ext>
                  </a:extLst>
                </a:gridCol>
                <a:gridCol w="948057">
                  <a:extLst>
                    <a:ext uri="{9D8B030D-6E8A-4147-A177-3AD203B41FA5}">
                      <a16:colId xmlns:a16="http://schemas.microsoft.com/office/drawing/2014/main" val="1376615761"/>
                    </a:ext>
                  </a:extLst>
                </a:gridCol>
              </a:tblGrid>
              <a:tr h="370840">
                <a:tc>
                  <a:txBody>
                    <a:bodyPr/>
                    <a:lstStyle/>
                    <a:p>
                      <a:pPr algn="ctr"/>
                      <a:r>
                        <a:rPr lang="es-CL" dirty="0"/>
                        <a:t>10</a:t>
                      </a: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ctr"/>
                      <a:r>
                        <a:rPr lang="es-CL" dirty="0"/>
                        <a:t>74</a:t>
                      </a: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ctr"/>
                      <a:r>
                        <a:rPr lang="es-CL" dirty="0"/>
                        <a:t>3</a:t>
                      </a: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21809959"/>
                  </a:ext>
                </a:extLst>
              </a:tr>
              <a:tr h="370840">
                <a:tc>
                  <a:txBody>
                    <a:bodyPr/>
                    <a:lstStyle/>
                    <a:p>
                      <a:pPr algn="ctr"/>
                      <a:r>
                        <a:rPr lang="es-CL" dirty="0"/>
                        <a:t>66</a:t>
                      </a: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ctr"/>
                      <a:r>
                        <a:rPr lang="es-CL" dirty="0"/>
                        <a:t>43</a:t>
                      </a: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ctr"/>
                      <a:r>
                        <a:rPr lang="es-CL" dirty="0"/>
                        <a:t>2</a:t>
                      </a: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91267401"/>
                  </a:ext>
                </a:extLst>
              </a:tr>
              <a:tr h="370840">
                <a:tc>
                  <a:txBody>
                    <a:bodyPr/>
                    <a:lstStyle/>
                    <a:p>
                      <a:pPr algn="ctr"/>
                      <a:r>
                        <a:rPr lang="es-CL" dirty="0"/>
                        <a:t>46</a:t>
                      </a: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ctr"/>
                      <a:r>
                        <a:rPr lang="es-CL" dirty="0"/>
                        <a:t>-45</a:t>
                      </a: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ctr"/>
                      <a:r>
                        <a:rPr lang="es-CL"/>
                        <a:t>-3</a:t>
                      </a:r>
                      <a:r>
                        <a:rPr lang="es-CL" dirty="0"/>
                        <a:t>3</a:t>
                      </a: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33601530"/>
                  </a:ext>
                </a:extLst>
              </a:tr>
            </a:tbl>
          </a:graphicData>
        </a:graphic>
      </p:graphicFrame>
      <p:sp>
        <p:nvSpPr>
          <p:cNvPr id="16" name="CuadroTexto 15">
            <a:extLst>
              <a:ext uri="{FF2B5EF4-FFF2-40B4-BE49-F238E27FC236}">
                <a16:creationId xmlns:a16="http://schemas.microsoft.com/office/drawing/2014/main" id="{06A4956C-0CF4-F947-B67C-EDA8CC69EA84}"/>
              </a:ext>
            </a:extLst>
          </p:cNvPr>
          <p:cNvSpPr txBox="1"/>
          <p:nvPr/>
        </p:nvSpPr>
        <p:spPr>
          <a:xfrm>
            <a:off x="6539332" y="3697023"/>
            <a:ext cx="1313180" cy="369332"/>
          </a:xfrm>
          <a:prstGeom prst="rect">
            <a:avLst/>
          </a:prstGeom>
          <a:noFill/>
        </p:spPr>
        <p:txBody>
          <a:bodyPr wrap="none" rtlCol="0">
            <a:spAutoFit/>
          </a:bodyPr>
          <a:lstStyle/>
          <a:p>
            <a:r>
              <a:rPr lang="es-CL" i="1" dirty="0">
                <a:latin typeface="Consolas" panose="020B0609020204030204" pitchFamily="49" charset="0"/>
                <a:cs typeface="Consolas" panose="020B0609020204030204" pitchFamily="49" charset="0"/>
              </a:rPr>
              <a:t>j</a:t>
            </a:r>
            <a:r>
              <a:rPr lang="es-CL" i="1" dirty="0">
                <a:latin typeface="Gill Sans" panose="020B0502020104020203" pitchFamily="34" charset="-79"/>
                <a:cs typeface="Gill Sans" panose="020B0502020104020203" pitchFamily="34" charset="-79"/>
              </a:rPr>
              <a:t> - columnas</a:t>
            </a:r>
          </a:p>
        </p:txBody>
      </p:sp>
      <p:sp>
        <p:nvSpPr>
          <p:cNvPr id="17" name="Abrir llave 16">
            <a:extLst>
              <a:ext uri="{FF2B5EF4-FFF2-40B4-BE49-F238E27FC236}">
                <a16:creationId xmlns:a16="http://schemas.microsoft.com/office/drawing/2014/main" id="{940D5F47-BD25-7C47-ADCF-3E5FE870FB00}"/>
              </a:ext>
            </a:extLst>
          </p:cNvPr>
          <p:cNvSpPr/>
          <p:nvPr/>
        </p:nvSpPr>
        <p:spPr>
          <a:xfrm rot="5400000">
            <a:off x="6911296" y="2768579"/>
            <a:ext cx="256669" cy="2844170"/>
          </a:xfrm>
          <a:prstGeom prst="leftBrace">
            <a:avLst>
              <a:gd name="adj1" fmla="val 45007"/>
              <a:gd name="adj2" fmla="val 50000"/>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L"/>
          </a:p>
        </p:txBody>
      </p:sp>
      <p:sp>
        <p:nvSpPr>
          <p:cNvPr id="18" name="Abrir llave 17">
            <a:extLst>
              <a:ext uri="{FF2B5EF4-FFF2-40B4-BE49-F238E27FC236}">
                <a16:creationId xmlns:a16="http://schemas.microsoft.com/office/drawing/2014/main" id="{4FA22D4E-5324-A140-877F-DB66D4F62A50}"/>
              </a:ext>
            </a:extLst>
          </p:cNvPr>
          <p:cNvSpPr/>
          <p:nvPr/>
        </p:nvSpPr>
        <p:spPr>
          <a:xfrm>
            <a:off x="5002368" y="4595544"/>
            <a:ext cx="256669" cy="1109049"/>
          </a:xfrm>
          <a:prstGeom prst="leftBrace">
            <a:avLst>
              <a:gd name="adj1" fmla="val 45007"/>
              <a:gd name="adj2" fmla="val 50000"/>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L"/>
          </a:p>
        </p:txBody>
      </p:sp>
      <p:cxnSp>
        <p:nvCxnSpPr>
          <p:cNvPr id="19" name="Conector recto 18">
            <a:extLst>
              <a:ext uri="{FF2B5EF4-FFF2-40B4-BE49-F238E27FC236}">
                <a16:creationId xmlns:a16="http://schemas.microsoft.com/office/drawing/2014/main" id="{8BCDB4C6-C98A-744C-A2D6-B3128D97C267}"/>
              </a:ext>
            </a:extLst>
          </p:cNvPr>
          <p:cNvCxnSpPr>
            <a:cxnSpLocks/>
          </p:cNvCxnSpPr>
          <p:nvPr/>
        </p:nvCxnSpPr>
        <p:spPr>
          <a:xfrm>
            <a:off x="8461718" y="4375609"/>
            <a:ext cx="0" cy="208986"/>
          </a:xfrm>
          <a:prstGeom prst="line">
            <a:avLst/>
          </a:prstGeom>
          <a:ln w="15875" cap="rnd">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0" name="Conector recto 19">
            <a:extLst>
              <a:ext uri="{FF2B5EF4-FFF2-40B4-BE49-F238E27FC236}">
                <a16:creationId xmlns:a16="http://schemas.microsoft.com/office/drawing/2014/main" id="{384F3570-6069-7447-BE8F-57470D457222}"/>
              </a:ext>
            </a:extLst>
          </p:cNvPr>
          <p:cNvCxnSpPr>
            <a:cxnSpLocks/>
          </p:cNvCxnSpPr>
          <p:nvPr/>
        </p:nvCxnSpPr>
        <p:spPr>
          <a:xfrm>
            <a:off x="5617547" y="4375609"/>
            <a:ext cx="0" cy="225412"/>
          </a:xfrm>
          <a:prstGeom prst="line">
            <a:avLst/>
          </a:prstGeom>
          <a:ln w="15875" cap="rnd">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1" name="Conector recto 20">
            <a:extLst>
              <a:ext uri="{FF2B5EF4-FFF2-40B4-BE49-F238E27FC236}">
                <a16:creationId xmlns:a16="http://schemas.microsoft.com/office/drawing/2014/main" id="{219FBA78-EF4A-DE45-8847-3DE274590AE4}"/>
              </a:ext>
            </a:extLst>
          </p:cNvPr>
          <p:cNvCxnSpPr>
            <a:cxnSpLocks/>
          </p:cNvCxnSpPr>
          <p:nvPr/>
        </p:nvCxnSpPr>
        <p:spPr>
          <a:xfrm>
            <a:off x="5326531" y="4592949"/>
            <a:ext cx="288433" cy="0"/>
          </a:xfrm>
          <a:prstGeom prst="line">
            <a:avLst/>
          </a:prstGeom>
          <a:ln w="15875" cap="rnd">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2" name="Conector recto 21">
            <a:extLst>
              <a:ext uri="{FF2B5EF4-FFF2-40B4-BE49-F238E27FC236}">
                <a16:creationId xmlns:a16="http://schemas.microsoft.com/office/drawing/2014/main" id="{D5AA23D9-4C76-2A49-989A-35107FEC0538}"/>
              </a:ext>
            </a:extLst>
          </p:cNvPr>
          <p:cNvCxnSpPr>
            <a:cxnSpLocks/>
          </p:cNvCxnSpPr>
          <p:nvPr/>
        </p:nvCxnSpPr>
        <p:spPr>
          <a:xfrm>
            <a:off x="5326531" y="5711276"/>
            <a:ext cx="282957" cy="0"/>
          </a:xfrm>
          <a:prstGeom prst="line">
            <a:avLst/>
          </a:prstGeom>
          <a:ln w="15875" cap="rnd">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23" name="CuadroTexto 22">
            <a:extLst>
              <a:ext uri="{FF2B5EF4-FFF2-40B4-BE49-F238E27FC236}">
                <a16:creationId xmlns:a16="http://schemas.microsoft.com/office/drawing/2014/main" id="{299A8E58-9280-7340-8954-A16B6A232277}"/>
              </a:ext>
            </a:extLst>
          </p:cNvPr>
          <p:cNvSpPr txBox="1"/>
          <p:nvPr/>
        </p:nvSpPr>
        <p:spPr>
          <a:xfrm rot="16200000">
            <a:off x="4447630" y="4911953"/>
            <a:ext cx="901401" cy="369332"/>
          </a:xfrm>
          <a:prstGeom prst="rect">
            <a:avLst/>
          </a:prstGeom>
          <a:noFill/>
        </p:spPr>
        <p:txBody>
          <a:bodyPr wrap="none" rtlCol="0">
            <a:spAutoFit/>
          </a:bodyPr>
          <a:lstStyle/>
          <a:p>
            <a:r>
              <a:rPr lang="es-CL" i="1" dirty="0">
                <a:latin typeface="Gill Sans" panose="020B0502020104020203" pitchFamily="34" charset="-79"/>
                <a:cs typeface="Gill Sans" panose="020B0502020104020203" pitchFamily="34" charset="-79"/>
              </a:rPr>
              <a:t> </a:t>
            </a:r>
            <a:r>
              <a:rPr lang="es-CL" i="1" dirty="0">
                <a:latin typeface="Consolas" panose="020B0609020204030204" pitchFamily="49" charset="0"/>
                <a:cs typeface="Consolas" panose="020B0609020204030204" pitchFamily="49" charset="0"/>
              </a:rPr>
              <a:t>i-</a:t>
            </a:r>
            <a:r>
              <a:rPr lang="es-CL" i="1" dirty="0">
                <a:latin typeface="Gill Sans" panose="020B0502020104020203" pitchFamily="34" charset="-79"/>
                <a:cs typeface="Gill Sans" panose="020B0502020104020203" pitchFamily="34" charset="-79"/>
              </a:rPr>
              <a:t> filas</a:t>
            </a:r>
          </a:p>
        </p:txBody>
      </p:sp>
      <p:sp>
        <p:nvSpPr>
          <p:cNvPr id="24" name="CuadroTexto 23">
            <a:extLst>
              <a:ext uri="{FF2B5EF4-FFF2-40B4-BE49-F238E27FC236}">
                <a16:creationId xmlns:a16="http://schemas.microsoft.com/office/drawing/2014/main" id="{258FD4FF-8DAF-2744-A1AC-6E7A0FBB1D6C}"/>
              </a:ext>
            </a:extLst>
          </p:cNvPr>
          <p:cNvSpPr txBox="1"/>
          <p:nvPr/>
        </p:nvSpPr>
        <p:spPr>
          <a:xfrm>
            <a:off x="5936925" y="5802649"/>
            <a:ext cx="2198229" cy="646331"/>
          </a:xfrm>
          <a:prstGeom prst="rect">
            <a:avLst/>
          </a:prstGeom>
          <a:noFill/>
        </p:spPr>
        <p:txBody>
          <a:bodyPr wrap="none" rtlCol="0">
            <a:spAutoFit/>
          </a:bodyPr>
          <a:lstStyle/>
          <a:p>
            <a:pPr algn="ctr"/>
            <a:r>
              <a:rPr lang="es-CL" b="1" i="1" dirty="0">
                <a:solidFill>
                  <a:srgbClr val="FF0000"/>
                </a:solidFill>
                <a:latin typeface="Gill Sans SemiBold" panose="020B0502020104020203" pitchFamily="34" charset="-79"/>
                <a:cs typeface="Gill Sans SemiBold" panose="020B0502020104020203" pitchFamily="34" charset="-79"/>
              </a:rPr>
              <a:t>arreglo bidimensional</a:t>
            </a:r>
          </a:p>
          <a:p>
            <a:pPr algn="ctr"/>
            <a:r>
              <a:rPr lang="es-CL" b="1" i="1" dirty="0">
                <a:solidFill>
                  <a:srgbClr val="FF0000"/>
                </a:solidFill>
                <a:latin typeface="Gill Sans SemiBold" panose="020B0502020104020203" pitchFamily="34" charset="-79"/>
                <a:cs typeface="Gill Sans SemiBold" panose="020B0502020104020203" pitchFamily="34" charset="-79"/>
              </a:rPr>
              <a:t>(Matriz)</a:t>
            </a:r>
          </a:p>
        </p:txBody>
      </p:sp>
      <p:pic>
        <p:nvPicPr>
          <p:cNvPr id="10" name="Picture 110" descr="Picture 110">
            <a:extLst>
              <a:ext uri="{FF2B5EF4-FFF2-40B4-BE49-F238E27FC236}">
                <a16:creationId xmlns:a16="http://schemas.microsoft.com/office/drawing/2014/main" id="{F649D7F6-2E58-F03A-37A7-A3B3DBD50D59}"/>
              </a:ext>
            </a:extLst>
          </p:cNvPr>
          <p:cNvPicPr>
            <a:picLocks noChangeAspect="1"/>
          </p:cNvPicPr>
          <p:nvPr/>
        </p:nvPicPr>
        <p:blipFill>
          <a:blip r:embed="rId2"/>
          <a:stretch>
            <a:fillRect/>
          </a:stretch>
        </p:blipFill>
        <p:spPr>
          <a:xfrm>
            <a:off x="1076079" y="1293273"/>
            <a:ext cx="528129" cy="528129"/>
          </a:xfrm>
          <a:prstGeom prst="rect">
            <a:avLst/>
          </a:prstGeom>
          <a:ln w="12700">
            <a:miter lim="400000"/>
          </a:ln>
        </p:spPr>
      </p:pic>
    </p:spTree>
    <p:extLst>
      <p:ext uri="{BB962C8B-B14F-4D97-AF65-F5344CB8AC3E}">
        <p14:creationId xmlns:p14="http://schemas.microsoft.com/office/powerpoint/2010/main" val="188665651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5255846" y="3699170"/>
            <a:ext cx="3481815" cy="2038093"/>
          </a:xfrm>
          <a:prstGeom prst="roundRect">
            <a:avLst>
              <a:gd name="adj" fmla="val 0"/>
            </a:avLst>
          </a:prstGeom>
          <a:solidFill>
            <a:srgbClr val="FFFFFF"/>
          </a:solidFill>
          <a:ln w="12700" cap="flat" cmpd="sng">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3" name="Marcador de número de diapositiva 12">
            <a:extLst>
              <a:ext uri="{FF2B5EF4-FFF2-40B4-BE49-F238E27FC236}">
                <a16:creationId xmlns:a16="http://schemas.microsoft.com/office/drawing/2014/main" id="{3F36B885-9049-7C47-BE96-9C6AFF449412}"/>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8</a:t>
            </a:fld>
            <a:endParaRPr lang="es-CL"/>
          </a:p>
        </p:txBody>
      </p:sp>
      <p:sp>
        <p:nvSpPr>
          <p:cNvPr id="5" name="Marcador de pie de página 4">
            <a:extLst>
              <a:ext uri="{FF2B5EF4-FFF2-40B4-BE49-F238E27FC236}">
                <a16:creationId xmlns:a16="http://schemas.microsoft.com/office/drawing/2014/main" id="{FEC68108-32E5-B095-9BB5-F1F8316962C0}"/>
              </a:ext>
            </a:extLst>
          </p:cNvPr>
          <p:cNvSpPr>
            <a:spLocks noGrp="1"/>
          </p:cNvSpPr>
          <p:nvPr>
            <p:ph type="ftr" sz="quarter" idx="3"/>
          </p:nvPr>
        </p:nvSpPr>
        <p:spPr>
          <a:xfrm>
            <a:off x="154609" y="6659217"/>
            <a:ext cx="7172936" cy="198783"/>
          </a:xfrm>
        </p:spPr>
        <p:txBody>
          <a:bodyPr/>
          <a:lstStyle/>
          <a:p>
            <a:r>
              <a:rPr lang="de-DE"/>
              <a:t>2026 © PYTHON PARA ANALISIS DE DATOS.  MIGUEL CARRASCO</a:t>
            </a:r>
            <a:endParaRPr lang="es-ES" dirty="0"/>
          </a:p>
        </p:txBody>
      </p:sp>
      <p:sp>
        <p:nvSpPr>
          <p:cNvPr id="2" name="Título 1"/>
          <p:cNvSpPr>
            <a:spLocks noGrp="1"/>
          </p:cNvSpPr>
          <p:nvPr>
            <p:ph type="title"/>
          </p:nvPr>
        </p:nvSpPr>
        <p:spPr>
          <a:xfrm>
            <a:off x="-1" y="0"/>
            <a:ext cx="6612680" cy="688975"/>
          </a:xfrm>
        </p:spPr>
        <p:txBody>
          <a:bodyPr>
            <a:normAutofit/>
          </a:bodyPr>
          <a:lstStyle/>
          <a:p>
            <a:r>
              <a:rPr lang="es-CL" dirty="0"/>
              <a:t>Matriz</a:t>
            </a:r>
          </a:p>
        </p:txBody>
      </p:sp>
      <p:sp>
        <p:nvSpPr>
          <p:cNvPr id="3" name="Marcador de texto 2"/>
          <p:cNvSpPr>
            <a:spLocks noGrp="1"/>
          </p:cNvSpPr>
          <p:nvPr>
            <p:ph type="body" idx="4294967295"/>
          </p:nvPr>
        </p:nvSpPr>
        <p:spPr>
          <a:xfrm>
            <a:off x="1808036" y="1400175"/>
            <a:ext cx="6611938" cy="2300288"/>
          </a:xfrm>
        </p:spPr>
        <p:txBody>
          <a:bodyPr>
            <a:normAutofit lnSpcReduction="10000"/>
          </a:bodyPr>
          <a:lstStyle/>
          <a:p>
            <a:pPr marL="0" indent="0">
              <a:buNone/>
            </a:pPr>
            <a:r>
              <a:rPr lang="es-ES_tradnl" sz="1800" dirty="0">
                <a:latin typeface="Calibri"/>
                <a:cs typeface="Calibri"/>
              </a:rPr>
              <a:t>Al igual que en el caso unidimensional, existen funciones y operaciones que nos permiten manipular estas matrices de forma más sencilla.</a:t>
            </a:r>
          </a:p>
          <a:p>
            <a:endParaRPr lang="es-ES_tradnl" dirty="0">
              <a:latin typeface="Calibri"/>
              <a:cs typeface="Calibri"/>
            </a:endParaRPr>
          </a:p>
          <a:p>
            <a:r>
              <a:rPr lang="es-CL" sz="1600" dirty="0">
                <a:latin typeface="Calibri"/>
                <a:cs typeface="Calibri"/>
              </a:rPr>
              <a:t>Para obtener el número de elementos de la matriz podemos utilizar el atributo </a:t>
            </a:r>
            <a:r>
              <a:rPr lang="es-CL" sz="1600" dirty="0">
                <a:solidFill>
                  <a:srgbClr val="FF0000"/>
                </a:solidFill>
                <a:latin typeface="Calibri"/>
                <a:cs typeface="Calibri"/>
              </a:rPr>
              <a:t>size</a:t>
            </a:r>
            <a:r>
              <a:rPr lang="es-CL" sz="1600" dirty="0">
                <a:latin typeface="Calibri"/>
                <a:cs typeface="Calibri"/>
              </a:rPr>
              <a:t>. Sin embargo, el número de elementos por dimensión de la matriz está dado por el atributo </a:t>
            </a:r>
            <a:r>
              <a:rPr lang="es-CL" sz="1600" dirty="0">
                <a:solidFill>
                  <a:srgbClr val="FF0000"/>
                </a:solidFill>
                <a:latin typeface="Calibri"/>
                <a:cs typeface="Calibri"/>
              </a:rPr>
              <a:t>shape</a:t>
            </a:r>
            <a:r>
              <a:rPr lang="es-CL" sz="1600" dirty="0">
                <a:latin typeface="Calibri"/>
                <a:cs typeface="Calibri"/>
              </a:rPr>
              <a:t>, el que retorna un “arreglo” con el número de filas y columnas.</a:t>
            </a:r>
            <a:endParaRPr lang="es-ES_tradnl" sz="1600" dirty="0">
              <a:latin typeface="Calibri"/>
              <a:cs typeface="Calibri"/>
            </a:endParaRPr>
          </a:p>
        </p:txBody>
      </p:sp>
      <p:sp>
        <p:nvSpPr>
          <p:cNvPr id="9" name="TextBox 8"/>
          <p:cNvSpPr txBox="1"/>
          <p:nvPr/>
        </p:nvSpPr>
        <p:spPr>
          <a:xfrm>
            <a:off x="908537" y="3705939"/>
            <a:ext cx="4091599" cy="2031325"/>
          </a:xfrm>
          <a:prstGeom prst="rect">
            <a:avLst/>
          </a:prstGeom>
          <a:solidFill>
            <a:srgbClr val="FFFFFF"/>
          </a:solidFill>
          <a:ln w="12700">
            <a:solidFill>
              <a:schemeClr val="accent1">
                <a:lumMod val="75000"/>
              </a:schemeClr>
            </a:solidFill>
            <a:miter lim="400000"/>
          </a:ln>
          <a:extLst>
            <a:ext uri="{C572A759-6A51-4108-AA02-DFA0A04FC94B}">
              <ma14:wrappingTextBoxFlag xmlns="" xmlns:ma14="http://schemas.microsoft.com/office/mac/drawingml/2011/main" val="1"/>
            </a:ext>
          </a:extLst>
        </p:spPr>
        <p:txBody>
          <a:bodyPr wrap="square" lIns="45719" rIns="45719">
            <a:spAutoFit/>
          </a:bodyPr>
          <a:lstStyle/>
          <a:p>
            <a:pPr>
              <a:defRPr sz="1600">
                <a:latin typeface="Menlo"/>
                <a:ea typeface="Menlo"/>
                <a:cs typeface="Menlo"/>
                <a:sym typeface="Menlo"/>
              </a:defRPr>
            </a:pPr>
            <a:r>
              <a:rPr lang="en-US" sz="1400" dirty="0">
                <a:solidFill>
                  <a:srgbClr val="1800FF"/>
                </a:solidFill>
                <a:latin typeface="Consolas" panose="020B0609020204030204" pitchFamily="49" charset="0"/>
                <a:cs typeface="Consolas" panose="020B0609020204030204" pitchFamily="49" charset="0"/>
              </a:rPr>
              <a:t>import</a:t>
            </a:r>
            <a:r>
              <a:rPr lang="en-US" sz="1400" dirty="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numpy</a:t>
            </a:r>
            <a:r>
              <a:rPr lang="en-US" sz="1400" dirty="0">
                <a:latin typeface="Consolas" panose="020B0609020204030204" pitchFamily="49" charset="0"/>
                <a:cs typeface="Consolas" panose="020B0609020204030204" pitchFamily="49" charset="0"/>
              </a:rPr>
              <a:t>         		</a:t>
            </a:r>
            <a:br>
              <a:rPr lang="en-US" sz="1400" dirty="0">
                <a:latin typeface="Consolas" panose="020B0609020204030204" pitchFamily="49" charset="0"/>
                <a:cs typeface="Consolas" panose="020B0609020204030204" pitchFamily="49" charset="0"/>
              </a:rPr>
            </a:br>
            <a:endParaRPr lang="en-US" sz="1400" dirty="0">
              <a:latin typeface="Consolas" panose="020B0609020204030204" pitchFamily="49" charset="0"/>
              <a:cs typeface="Consolas" panose="020B0609020204030204" pitchFamily="49" charset="0"/>
            </a:endParaRPr>
          </a:p>
          <a:p>
            <a:pPr>
              <a:defRPr sz="1600">
                <a:latin typeface="Menlo"/>
                <a:ea typeface="Menlo"/>
                <a:cs typeface="Menlo"/>
                <a:sym typeface="Menlo"/>
              </a:defRPr>
            </a:pPr>
            <a:r>
              <a:rPr lang="en-US" sz="1400" dirty="0">
                <a:solidFill>
                  <a:schemeClr val="bg1">
                    <a:lumMod val="75000"/>
                  </a:schemeClr>
                </a:solidFill>
                <a:latin typeface="Consolas" panose="020B0609020204030204" pitchFamily="49" charset="0"/>
                <a:cs typeface="Consolas" panose="020B0609020204030204" pitchFamily="49" charset="0"/>
              </a:rPr>
              <a:t># </a:t>
            </a:r>
            <a:r>
              <a:rPr lang="en-US" sz="1400" dirty="0" err="1">
                <a:solidFill>
                  <a:schemeClr val="bg1">
                    <a:lumMod val="75000"/>
                  </a:schemeClr>
                </a:solidFill>
                <a:latin typeface="Consolas" panose="020B0609020204030204" pitchFamily="49" charset="0"/>
                <a:cs typeface="Consolas" panose="020B0609020204030204" pitchFamily="49" charset="0"/>
              </a:rPr>
              <a:t>creamos</a:t>
            </a:r>
            <a:r>
              <a:rPr lang="en-US" sz="1400" dirty="0">
                <a:solidFill>
                  <a:schemeClr val="bg1">
                    <a:lumMod val="75000"/>
                  </a:schemeClr>
                </a:solidFill>
                <a:latin typeface="Consolas" panose="020B0609020204030204" pitchFamily="49" charset="0"/>
                <a:cs typeface="Consolas" panose="020B0609020204030204" pitchFamily="49" charset="0"/>
              </a:rPr>
              <a:t> </a:t>
            </a:r>
            <a:r>
              <a:rPr lang="en-US" sz="1400" dirty="0" err="1">
                <a:solidFill>
                  <a:schemeClr val="bg1">
                    <a:lumMod val="75000"/>
                  </a:schemeClr>
                </a:solidFill>
                <a:latin typeface="Consolas" panose="020B0609020204030204" pitchFamily="49" charset="0"/>
                <a:cs typeface="Consolas" panose="020B0609020204030204" pitchFamily="49" charset="0"/>
              </a:rPr>
              <a:t>una</a:t>
            </a:r>
            <a:r>
              <a:rPr lang="en-US" sz="1400" dirty="0">
                <a:solidFill>
                  <a:schemeClr val="bg1">
                    <a:lumMod val="75000"/>
                  </a:schemeClr>
                </a:solidFill>
                <a:latin typeface="Consolas" panose="020B0609020204030204" pitchFamily="49" charset="0"/>
                <a:cs typeface="Consolas" panose="020B0609020204030204" pitchFamily="49" charset="0"/>
              </a:rPr>
              <a:t> </a:t>
            </a:r>
            <a:r>
              <a:rPr lang="en-US" sz="1400" dirty="0" err="1">
                <a:solidFill>
                  <a:schemeClr val="bg1">
                    <a:lumMod val="75000"/>
                  </a:schemeClr>
                </a:solidFill>
                <a:latin typeface="Consolas" panose="020B0609020204030204" pitchFamily="49" charset="0"/>
                <a:cs typeface="Consolas" panose="020B0609020204030204" pitchFamily="49" charset="0"/>
              </a:rPr>
              <a:t>matriz</a:t>
            </a:r>
            <a:r>
              <a:rPr lang="en-US" sz="1400" dirty="0">
                <a:solidFill>
                  <a:schemeClr val="bg1">
                    <a:lumMod val="75000"/>
                  </a:schemeClr>
                </a:solidFill>
                <a:latin typeface="Consolas" panose="020B0609020204030204" pitchFamily="49" charset="0"/>
                <a:cs typeface="Consolas" panose="020B0609020204030204" pitchFamily="49" charset="0"/>
              </a:rPr>
              <a:t> de 3x3 ceros</a:t>
            </a:r>
          </a:p>
          <a:p>
            <a:pPr>
              <a:defRPr sz="1600">
                <a:latin typeface="Menlo"/>
                <a:ea typeface="Menlo"/>
                <a:cs typeface="Menlo"/>
                <a:sym typeface="Menlo"/>
              </a:defRPr>
            </a:pPr>
            <a:r>
              <a:rPr lang="en-US" sz="1400" dirty="0" err="1">
                <a:latin typeface="Consolas" panose="020B0609020204030204" pitchFamily="49" charset="0"/>
                <a:cs typeface="Consolas" panose="020B0609020204030204" pitchFamily="49" charset="0"/>
              </a:rPr>
              <a:t>xs</a:t>
            </a:r>
            <a:r>
              <a:rPr lang="en-US" sz="1400" dirty="0">
                <a:latin typeface="Consolas" panose="020B0609020204030204" pitchFamily="49" charset="0"/>
                <a:cs typeface="Consolas" panose="020B0609020204030204" pitchFamily="49" charset="0"/>
              </a:rPr>
              <a:t> = </a:t>
            </a:r>
            <a:r>
              <a:rPr lang="es-CL" sz="1400" dirty="0">
                <a:latin typeface="Consolas" panose="020B0609020204030204" pitchFamily="49" charset="0"/>
                <a:cs typeface="Consolas" panose="020B0609020204030204" pitchFamily="49" charset="0"/>
              </a:rPr>
              <a:t>numpy.</a:t>
            </a:r>
            <a:r>
              <a:rPr lang="es-CL" sz="1400" dirty="0">
                <a:solidFill>
                  <a:srgbClr val="0000FF"/>
                </a:solidFill>
                <a:latin typeface="Consolas" panose="020B0609020204030204" pitchFamily="49" charset="0"/>
                <a:cs typeface="Consolas" panose="020B0609020204030204" pitchFamily="49" charset="0"/>
              </a:rPr>
              <a:t>zeros</a:t>
            </a:r>
            <a:r>
              <a:rPr lang="es-CL" sz="1400" dirty="0">
                <a:latin typeface="Consolas" panose="020B0609020204030204" pitchFamily="49" charset="0"/>
                <a:cs typeface="Consolas" panose="020B0609020204030204" pitchFamily="49" charset="0"/>
              </a:rPr>
              <a:t>([3,7]) 	</a:t>
            </a:r>
          </a:p>
          <a:p>
            <a:pPr>
              <a:defRPr sz="1600">
                <a:latin typeface="Menlo"/>
                <a:ea typeface="Menlo"/>
                <a:cs typeface="Menlo"/>
                <a:sym typeface="Menlo"/>
              </a:defRPr>
            </a:pPr>
            <a:r>
              <a:rPr lang="es-CL" sz="1400" dirty="0">
                <a:solidFill>
                  <a:srgbClr val="1800FF"/>
                </a:solidFill>
                <a:latin typeface="Consolas" panose="020B0609020204030204" pitchFamily="49" charset="0"/>
                <a:cs typeface="Consolas" panose="020B0609020204030204" pitchFamily="49" charset="0"/>
              </a:rPr>
              <a:t>f</a:t>
            </a:r>
            <a:r>
              <a:rPr lang="en-US" sz="1400" dirty="0">
                <a:solidFill>
                  <a:srgbClr val="1800FF"/>
                </a:solidFill>
                <a:latin typeface="Consolas" panose="020B0609020204030204" pitchFamily="49" charset="0"/>
                <a:cs typeface="Consolas" panose="020B0609020204030204" pitchFamily="49" charset="0"/>
              </a:rPr>
              <a:t>or</a:t>
            </a:r>
            <a:r>
              <a:rPr lang="en-US" sz="1400" dirty="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i</a:t>
            </a:r>
            <a:r>
              <a:rPr lang="en-US" sz="1400" dirty="0">
                <a:latin typeface="Consolas" panose="020B0609020204030204" pitchFamily="49" charset="0"/>
                <a:cs typeface="Consolas" panose="020B0609020204030204" pitchFamily="49" charset="0"/>
              </a:rPr>
              <a:t> </a:t>
            </a:r>
            <a:r>
              <a:rPr lang="en-US" sz="1400" dirty="0">
                <a:solidFill>
                  <a:srgbClr val="1800FF"/>
                </a:solidFill>
                <a:latin typeface="Consolas" panose="020B0609020204030204" pitchFamily="49" charset="0"/>
                <a:cs typeface="Consolas" panose="020B0609020204030204" pitchFamily="49" charset="0"/>
              </a:rPr>
              <a:t>in</a:t>
            </a:r>
            <a:r>
              <a:rPr lang="en-US" sz="1400" dirty="0">
                <a:solidFill>
                  <a:srgbClr val="008000"/>
                </a:solidFill>
                <a:latin typeface="Consolas" panose="020B0609020204030204" pitchFamily="49" charset="0"/>
                <a:cs typeface="Consolas" panose="020B0609020204030204" pitchFamily="49" charset="0"/>
              </a:rPr>
              <a:t> </a:t>
            </a:r>
            <a:r>
              <a:rPr lang="en-US" sz="1400" dirty="0">
                <a:solidFill>
                  <a:srgbClr val="1800FF"/>
                </a:solidFill>
                <a:latin typeface="Consolas" panose="020B0609020204030204" pitchFamily="49" charset="0"/>
                <a:cs typeface="Consolas" panose="020B0609020204030204" pitchFamily="49" charset="0"/>
              </a:rPr>
              <a:t>range</a:t>
            </a:r>
            <a:r>
              <a:rPr lang="en-US" sz="1400" dirty="0">
                <a:latin typeface="Consolas" panose="020B0609020204030204" pitchFamily="49" charset="0"/>
                <a:cs typeface="Consolas" panose="020B0609020204030204" pitchFamily="49" charset="0"/>
              </a:rPr>
              <a:t>(0,xs.shape[0],1):</a:t>
            </a:r>
          </a:p>
          <a:p>
            <a:pPr>
              <a:defRPr sz="1600">
                <a:latin typeface="Menlo"/>
                <a:ea typeface="Menlo"/>
                <a:cs typeface="Menlo"/>
                <a:sym typeface="Menlo"/>
              </a:defRPr>
            </a:pPr>
            <a:r>
              <a:rPr lang="es-CL" sz="1400" dirty="0">
                <a:latin typeface="Consolas" panose="020B0609020204030204" pitchFamily="49" charset="0"/>
                <a:cs typeface="Consolas" panose="020B0609020204030204" pitchFamily="49" charset="0"/>
              </a:rPr>
              <a:t>   </a:t>
            </a:r>
            <a:r>
              <a:rPr lang="es-CL" sz="1400" dirty="0">
                <a:solidFill>
                  <a:srgbClr val="1800FF"/>
                </a:solidFill>
                <a:latin typeface="Consolas" panose="020B0609020204030204" pitchFamily="49" charset="0"/>
                <a:cs typeface="Consolas" panose="020B0609020204030204" pitchFamily="49" charset="0"/>
              </a:rPr>
              <a:t>f</a:t>
            </a:r>
            <a:r>
              <a:rPr lang="en-US" sz="1400" dirty="0">
                <a:solidFill>
                  <a:srgbClr val="1800FF"/>
                </a:solidFill>
                <a:latin typeface="Consolas" panose="020B0609020204030204" pitchFamily="49" charset="0"/>
                <a:cs typeface="Consolas" panose="020B0609020204030204" pitchFamily="49" charset="0"/>
              </a:rPr>
              <a:t>or</a:t>
            </a:r>
            <a:r>
              <a:rPr lang="en-US" sz="1400" dirty="0">
                <a:latin typeface="Consolas" panose="020B0609020204030204" pitchFamily="49" charset="0"/>
                <a:cs typeface="Consolas" panose="020B0609020204030204" pitchFamily="49" charset="0"/>
              </a:rPr>
              <a:t> j </a:t>
            </a:r>
            <a:r>
              <a:rPr lang="en-US" sz="1400" dirty="0">
                <a:solidFill>
                  <a:srgbClr val="1800FF"/>
                </a:solidFill>
                <a:latin typeface="Consolas" panose="020B0609020204030204" pitchFamily="49" charset="0"/>
                <a:cs typeface="Consolas" panose="020B0609020204030204" pitchFamily="49" charset="0"/>
              </a:rPr>
              <a:t>in</a:t>
            </a:r>
            <a:r>
              <a:rPr lang="en-US" sz="1400" dirty="0">
                <a:solidFill>
                  <a:srgbClr val="008000"/>
                </a:solidFill>
                <a:latin typeface="Consolas" panose="020B0609020204030204" pitchFamily="49" charset="0"/>
                <a:cs typeface="Consolas" panose="020B0609020204030204" pitchFamily="49" charset="0"/>
              </a:rPr>
              <a:t> </a:t>
            </a:r>
            <a:r>
              <a:rPr lang="en-US" sz="1400" dirty="0">
                <a:solidFill>
                  <a:srgbClr val="1800FF"/>
                </a:solidFill>
                <a:latin typeface="Consolas" panose="020B0609020204030204" pitchFamily="49" charset="0"/>
                <a:cs typeface="Consolas" panose="020B0609020204030204" pitchFamily="49" charset="0"/>
              </a:rPr>
              <a:t>range</a:t>
            </a:r>
            <a:r>
              <a:rPr lang="en-US" sz="1400" dirty="0">
                <a:latin typeface="Consolas" panose="020B0609020204030204" pitchFamily="49" charset="0"/>
                <a:cs typeface="Consolas" panose="020B0609020204030204" pitchFamily="49" charset="0"/>
              </a:rPr>
              <a:t>(0,xs.shape[1],1):</a:t>
            </a:r>
          </a:p>
          <a:p>
            <a:pPr>
              <a:defRPr sz="1600">
                <a:latin typeface="Menlo"/>
                <a:ea typeface="Menlo"/>
                <a:cs typeface="Menlo"/>
                <a:sym typeface="Menlo"/>
              </a:defRPr>
            </a:pPr>
            <a:r>
              <a:rPr lang="en-US" sz="1400" dirty="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xs</a:t>
            </a:r>
            <a:r>
              <a:rPr lang="en-US" sz="1400" dirty="0">
                <a:latin typeface="Consolas" panose="020B0609020204030204" pitchFamily="49" charset="0"/>
                <a:cs typeface="Consolas" panose="020B0609020204030204" pitchFamily="49" charset="0"/>
              </a:rPr>
              <a:t>[</a:t>
            </a:r>
            <a:r>
              <a:rPr lang="en-US" sz="1400" dirty="0" err="1">
                <a:latin typeface="Consolas" panose="020B0609020204030204" pitchFamily="49" charset="0"/>
                <a:cs typeface="Consolas" panose="020B0609020204030204" pitchFamily="49" charset="0"/>
              </a:rPr>
              <a:t>i,j</a:t>
            </a:r>
            <a:r>
              <a:rPr lang="en-US" sz="1400" dirty="0">
                <a:latin typeface="Consolas" panose="020B0609020204030204" pitchFamily="49" charset="0"/>
                <a:cs typeface="Consolas" panose="020B0609020204030204" pitchFamily="49" charset="0"/>
              </a:rPr>
              <a:t>]=</a:t>
            </a:r>
            <a:r>
              <a:rPr lang="en-US" sz="1400" dirty="0" err="1">
                <a:latin typeface="Consolas" panose="020B0609020204030204" pitchFamily="49" charset="0"/>
                <a:cs typeface="Consolas" panose="020B0609020204030204" pitchFamily="49" charset="0"/>
              </a:rPr>
              <a:t>i</a:t>
            </a:r>
            <a:r>
              <a:rPr lang="en-US" sz="1400" dirty="0">
                <a:latin typeface="Consolas" panose="020B0609020204030204" pitchFamily="49" charset="0"/>
                <a:cs typeface="Consolas" panose="020B0609020204030204" pitchFamily="49" charset="0"/>
              </a:rPr>
              <a:t>*j</a:t>
            </a:r>
          </a:p>
          <a:p>
            <a:pPr>
              <a:defRPr sz="1600">
                <a:latin typeface="Menlo"/>
                <a:ea typeface="Menlo"/>
                <a:cs typeface="Menlo"/>
                <a:sym typeface="Menlo"/>
              </a:defRPr>
            </a:pPr>
            <a:r>
              <a:rPr lang="en-US" sz="1400" dirty="0">
                <a:solidFill>
                  <a:srgbClr val="0000FF"/>
                </a:solidFill>
                <a:latin typeface="Consolas" panose="020B0609020204030204" pitchFamily="49" charset="0"/>
                <a:cs typeface="Consolas" panose="020B0609020204030204" pitchFamily="49" charset="0"/>
              </a:rPr>
              <a:t>print</a:t>
            </a:r>
            <a:r>
              <a:rPr lang="en-US" sz="1400" dirty="0">
                <a:latin typeface="Consolas" panose="020B0609020204030204" pitchFamily="49" charset="0"/>
                <a:cs typeface="Consolas" panose="020B0609020204030204" pitchFamily="49" charset="0"/>
              </a:rPr>
              <a:t>(</a:t>
            </a:r>
            <a:r>
              <a:rPr lang="en-US" sz="1400" dirty="0" err="1">
                <a:latin typeface="Consolas" panose="020B0609020204030204" pitchFamily="49" charset="0"/>
                <a:cs typeface="Consolas" panose="020B0609020204030204" pitchFamily="49" charset="0"/>
              </a:rPr>
              <a:t>xs</a:t>
            </a:r>
            <a:r>
              <a:rPr lang="en-US" sz="1400" dirty="0">
                <a:latin typeface="Consolas" panose="020B0609020204030204" pitchFamily="49" charset="0"/>
                <a:cs typeface="Consolas" panose="020B0609020204030204" pitchFamily="49" charset="0"/>
              </a:rPr>
              <a:t>)</a:t>
            </a:r>
          </a:p>
          <a:p>
            <a:pPr>
              <a:defRPr sz="1600">
                <a:latin typeface="Menlo"/>
                <a:ea typeface="Menlo"/>
                <a:cs typeface="Menlo"/>
                <a:sym typeface="Menlo"/>
              </a:defRPr>
            </a:pPr>
            <a:endParaRPr lang="en-US" sz="1400" dirty="0">
              <a:latin typeface="Consolas" panose="020B0609020204030204" pitchFamily="49" charset="0"/>
              <a:cs typeface="Consolas" panose="020B0609020204030204" pitchFamily="49" charset="0"/>
            </a:endParaRPr>
          </a:p>
        </p:txBody>
      </p:sp>
      <p:sp>
        <p:nvSpPr>
          <p:cNvPr id="4" name="Rectangle 3"/>
          <p:cNvSpPr/>
          <p:nvPr/>
        </p:nvSpPr>
        <p:spPr>
          <a:xfrm>
            <a:off x="5255847" y="3743498"/>
            <a:ext cx="3261988" cy="646331"/>
          </a:xfrm>
          <a:prstGeom prst="rect">
            <a:avLst/>
          </a:prstGeom>
        </p:spPr>
        <p:txBody>
          <a:bodyPr wrap="square">
            <a:spAutoFit/>
          </a:bodyPr>
          <a:lstStyle/>
          <a:p>
            <a:r>
              <a:rPr lang="es-ES_tradnl" sz="1200" dirty="0">
                <a:latin typeface="Consolas" panose="020B0609020204030204" pitchFamily="49" charset="0"/>
                <a:ea typeface="Menlo" panose="020B0609030804020204" pitchFamily="49" charset="0"/>
                <a:cs typeface="Consolas" panose="020B0609020204030204" pitchFamily="49" charset="0"/>
              </a:rPr>
              <a:t>[[ 0.  0.  0.  0.  0.  0.  0.]</a:t>
            </a:r>
            <a:br>
              <a:rPr lang="es-ES_tradnl" sz="1200" dirty="0">
                <a:latin typeface="Consolas" panose="020B0609020204030204" pitchFamily="49" charset="0"/>
                <a:ea typeface="Menlo" panose="020B0609030804020204" pitchFamily="49" charset="0"/>
                <a:cs typeface="Consolas" panose="020B0609020204030204" pitchFamily="49" charset="0"/>
              </a:rPr>
            </a:br>
            <a:r>
              <a:rPr lang="es-ES_tradnl" sz="1200" dirty="0">
                <a:latin typeface="Consolas" panose="020B0609020204030204" pitchFamily="49" charset="0"/>
                <a:ea typeface="Menlo" panose="020B0609030804020204" pitchFamily="49" charset="0"/>
                <a:cs typeface="Consolas" panose="020B0609020204030204" pitchFamily="49" charset="0"/>
              </a:rPr>
              <a:t> [ 0.  1.  2.  3.  4.  5.  6.]</a:t>
            </a:r>
            <a:br>
              <a:rPr lang="es-ES_tradnl" sz="1200" dirty="0">
                <a:latin typeface="Consolas" panose="020B0609020204030204" pitchFamily="49" charset="0"/>
                <a:ea typeface="Menlo" panose="020B0609030804020204" pitchFamily="49" charset="0"/>
                <a:cs typeface="Consolas" panose="020B0609020204030204" pitchFamily="49" charset="0"/>
              </a:rPr>
            </a:br>
            <a:r>
              <a:rPr lang="es-ES_tradnl" sz="1200" dirty="0">
                <a:latin typeface="Consolas" panose="020B0609020204030204" pitchFamily="49" charset="0"/>
                <a:ea typeface="Menlo" panose="020B0609030804020204" pitchFamily="49" charset="0"/>
                <a:cs typeface="Consolas" panose="020B0609020204030204" pitchFamily="49" charset="0"/>
              </a:rPr>
              <a:t> [ 0.  2.  4.  6.  8. 10. 12.]]</a:t>
            </a:r>
          </a:p>
        </p:txBody>
      </p:sp>
      <p:pic>
        <p:nvPicPr>
          <p:cNvPr id="6" name="Picture 110" descr="Picture 110"/>
          <p:cNvPicPr>
            <a:picLocks noChangeAspect="1"/>
          </p:cNvPicPr>
          <p:nvPr/>
        </p:nvPicPr>
        <p:blipFill>
          <a:blip r:embed="rId2"/>
          <a:stretch>
            <a:fillRect/>
          </a:stretch>
        </p:blipFill>
        <p:spPr>
          <a:xfrm>
            <a:off x="1076079" y="1293273"/>
            <a:ext cx="528129" cy="528129"/>
          </a:xfrm>
          <a:prstGeom prst="rect">
            <a:avLst/>
          </a:prstGeom>
          <a:ln w="12700">
            <a:miter lim="400000"/>
          </a:ln>
        </p:spPr>
      </p:pic>
      <p:sp>
        <p:nvSpPr>
          <p:cNvPr id="12" name="Rectangle 11"/>
          <p:cNvSpPr/>
          <p:nvPr/>
        </p:nvSpPr>
        <p:spPr>
          <a:xfrm>
            <a:off x="5254891" y="3430489"/>
            <a:ext cx="794176" cy="261610"/>
          </a:xfrm>
          <a:prstGeom prst="rect">
            <a:avLst/>
          </a:prstGeom>
          <a:solidFill>
            <a:srgbClr val="FF0000"/>
          </a:solidFill>
        </p:spPr>
        <p:txBody>
          <a:bodyPr wrap="none">
            <a:spAutoFit/>
          </a:bodyPr>
          <a:lstStyle/>
          <a:p>
            <a:r>
              <a:rPr lang="en-US" sz="1100" dirty="0" err="1">
                <a:solidFill>
                  <a:srgbClr val="FFFFFF"/>
                </a:solidFill>
                <a:latin typeface="Calibri"/>
                <a:cs typeface="Calibri"/>
              </a:rPr>
              <a:t>Resultado</a:t>
            </a:r>
            <a:r>
              <a:rPr lang="en-US" sz="1100" dirty="0">
                <a:solidFill>
                  <a:srgbClr val="FFFFFF"/>
                </a:solidFill>
                <a:latin typeface="Calibri"/>
                <a:cs typeface="Calibri"/>
              </a:rPr>
              <a:t>:</a:t>
            </a:r>
          </a:p>
        </p:txBody>
      </p:sp>
    </p:spTree>
    <p:extLst>
      <p:ext uri="{BB962C8B-B14F-4D97-AF65-F5344CB8AC3E}">
        <p14:creationId xmlns:p14="http://schemas.microsoft.com/office/powerpoint/2010/main" val="9596880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4756047" y="4755634"/>
            <a:ext cx="898770" cy="200176"/>
          </a:xfrm>
          <a:prstGeom prst="roundRect">
            <a:avLst/>
          </a:prstGeom>
          <a:solidFill>
            <a:schemeClr val="accent5">
              <a:lumMod val="60000"/>
              <a:lumOff val="40000"/>
            </a:schemeClr>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5" name="Rounded Rectangle 4"/>
          <p:cNvSpPr/>
          <p:nvPr/>
        </p:nvSpPr>
        <p:spPr>
          <a:xfrm>
            <a:off x="4007727" y="4339464"/>
            <a:ext cx="898770" cy="200176"/>
          </a:xfrm>
          <a:prstGeom prst="roundRect">
            <a:avLst/>
          </a:prstGeom>
          <a:solidFill>
            <a:schemeClr val="accent5">
              <a:lumMod val="60000"/>
              <a:lumOff val="40000"/>
            </a:schemeClr>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2" name="Marcador de número de diapositiva 11">
            <a:extLst>
              <a:ext uri="{FF2B5EF4-FFF2-40B4-BE49-F238E27FC236}">
                <a16:creationId xmlns:a16="http://schemas.microsoft.com/office/drawing/2014/main" id="{F6EBD9B6-55C6-4148-94D4-E6512F3475B2}"/>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9</a:t>
            </a:fld>
            <a:endParaRPr lang="es-CL"/>
          </a:p>
        </p:txBody>
      </p:sp>
      <p:sp>
        <p:nvSpPr>
          <p:cNvPr id="4" name="Marcador de pie de página 3">
            <a:extLst>
              <a:ext uri="{FF2B5EF4-FFF2-40B4-BE49-F238E27FC236}">
                <a16:creationId xmlns:a16="http://schemas.microsoft.com/office/drawing/2014/main" id="{DFC36B64-B9A3-0F96-72C6-D58C2BACA766}"/>
              </a:ext>
            </a:extLst>
          </p:cNvPr>
          <p:cNvSpPr>
            <a:spLocks noGrp="1"/>
          </p:cNvSpPr>
          <p:nvPr>
            <p:ph type="ftr" sz="quarter" idx="3"/>
          </p:nvPr>
        </p:nvSpPr>
        <p:spPr>
          <a:xfrm>
            <a:off x="154609" y="6659217"/>
            <a:ext cx="7172936" cy="198783"/>
          </a:xfrm>
        </p:spPr>
        <p:txBody>
          <a:bodyPr/>
          <a:lstStyle/>
          <a:p>
            <a:r>
              <a:rPr lang="de-DE"/>
              <a:t>2026 © PYTHON PARA ANALISIS DE DATOS.  MIGUEL CARRASCO</a:t>
            </a:r>
            <a:endParaRPr lang="es-ES" dirty="0"/>
          </a:p>
        </p:txBody>
      </p:sp>
      <p:sp>
        <p:nvSpPr>
          <p:cNvPr id="2" name="Título 1"/>
          <p:cNvSpPr>
            <a:spLocks noGrp="1"/>
          </p:cNvSpPr>
          <p:nvPr>
            <p:ph type="title"/>
          </p:nvPr>
        </p:nvSpPr>
        <p:spPr>
          <a:xfrm>
            <a:off x="-1" y="0"/>
            <a:ext cx="6612680" cy="688975"/>
          </a:xfrm>
        </p:spPr>
        <p:txBody>
          <a:bodyPr>
            <a:normAutofit/>
          </a:bodyPr>
          <a:lstStyle/>
          <a:p>
            <a:r>
              <a:rPr lang="es-CL" dirty="0"/>
              <a:t>Ejercicio</a:t>
            </a:r>
          </a:p>
        </p:txBody>
      </p:sp>
      <p:sp>
        <p:nvSpPr>
          <p:cNvPr id="3" name="Marcador de texto 2"/>
          <p:cNvSpPr>
            <a:spLocks noGrp="1"/>
          </p:cNvSpPr>
          <p:nvPr>
            <p:ph type="body" idx="4294967295"/>
          </p:nvPr>
        </p:nvSpPr>
        <p:spPr>
          <a:xfrm>
            <a:off x="1800224" y="1565275"/>
            <a:ext cx="6799263" cy="1344613"/>
          </a:xfrm>
        </p:spPr>
        <p:txBody>
          <a:bodyPr>
            <a:noAutofit/>
          </a:bodyPr>
          <a:lstStyle/>
          <a:p>
            <a:pPr marL="0" indent="0">
              <a:lnSpc>
                <a:spcPct val="110000"/>
              </a:lnSpc>
              <a:buNone/>
            </a:pPr>
            <a:r>
              <a:rPr lang="es-CL" sz="1800" dirty="0">
                <a:latin typeface="Calibri"/>
                <a:cs typeface="Calibri"/>
              </a:rPr>
              <a:t>Cree un código que genere una matriz de 40x3 representando las notas de controles, primera y segunda pruebas de los alumnos del curso. Llene esta matriz con números aleatorios entre 1 y 7. Finalmente, cree una nueva matriz unidimensional de tamaño 40, con los promedios simples de cada alumno y muestrela por pantalla.</a:t>
            </a:r>
          </a:p>
        </p:txBody>
      </p:sp>
      <p:sp>
        <p:nvSpPr>
          <p:cNvPr id="6" name="TextBox 5"/>
          <p:cNvSpPr txBox="1"/>
          <p:nvPr/>
        </p:nvSpPr>
        <p:spPr>
          <a:xfrm>
            <a:off x="1800225" y="3429000"/>
            <a:ext cx="5812348" cy="2462213"/>
          </a:xfrm>
          <a:prstGeom prst="rect">
            <a:avLst/>
          </a:prstGeom>
          <a:noFill/>
          <a:ln w="12700">
            <a:solidFill>
              <a:srgbClr val="26A3E6"/>
            </a:solidFill>
            <a:miter lim="400000"/>
          </a:ln>
          <a:extLst>
            <a:ext uri="{C572A759-6A51-4108-AA02-DFA0A04FC94B}">
              <ma14:wrappingTextBoxFlag xmlns="" xmlns:ma14="http://schemas.microsoft.com/office/mac/drawingml/2011/main" val="1"/>
            </a:ext>
          </a:extLst>
        </p:spPr>
        <p:txBody>
          <a:bodyPr wrap="square" lIns="45719" rIns="45719">
            <a:spAutoFit/>
          </a:bodyPr>
          <a:lstStyle/>
          <a:p>
            <a:r>
              <a:rPr lang="es-CL" sz="1400" dirty="0">
                <a:solidFill>
                  <a:srgbClr val="1800FF"/>
                </a:solidFill>
                <a:latin typeface="Consolas" panose="020B0609020204030204" pitchFamily="49" charset="0"/>
                <a:cs typeface="Consolas" panose="020B0609020204030204" pitchFamily="49" charset="0"/>
              </a:rPr>
              <a:t>import</a:t>
            </a:r>
            <a:r>
              <a:rPr lang="es-CL" sz="1400" dirty="0">
                <a:latin typeface="Consolas" panose="020B0609020204030204" pitchFamily="49" charset="0"/>
                <a:cs typeface="Consolas" panose="020B0609020204030204" pitchFamily="49" charset="0"/>
              </a:rPr>
              <a:t> numpy</a:t>
            </a:r>
          </a:p>
          <a:p>
            <a:r>
              <a:rPr lang="es-CL" sz="1400" dirty="0">
                <a:latin typeface="Consolas" panose="020B0609020204030204" pitchFamily="49" charset="0"/>
                <a:cs typeface="Consolas" panose="020B0609020204030204" pitchFamily="49" charset="0"/>
              </a:rPr>
              <a:t>notas = numpy.random.</a:t>
            </a:r>
            <a:r>
              <a:rPr lang="es-CL" sz="1400" dirty="0">
                <a:solidFill>
                  <a:srgbClr val="0000FF"/>
                </a:solidFill>
                <a:latin typeface="Consolas" panose="020B0609020204030204" pitchFamily="49" charset="0"/>
                <a:cs typeface="Consolas" panose="020B0609020204030204" pitchFamily="49" charset="0"/>
              </a:rPr>
              <a:t>random</a:t>
            </a:r>
            <a:r>
              <a:rPr lang="es-CL" sz="1400" dirty="0">
                <a:latin typeface="Consolas" panose="020B0609020204030204" pitchFamily="49" charset="0"/>
                <a:cs typeface="Consolas" panose="020B0609020204030204" pitchFamily="49" charset="0"/>
              </a:rPr>
              <a:t>([40,3])*6+1</a:t>
            </a:r>
          </a:p>
          <a:p>
            <a:r>
              <a:rPr lang="es-CL" sz="1400" dirty="0">
                <a:latin typeface="Consolas" panose="020B0609020204030204" pitchFamily="49" charset="0"/>
                <a:cs typeface="Consolas" panose="020B0609020204030204" pitchFamily="49" charset="0"/>
              </a:rPr>
              <a:t>prom = numpy.</a:t>
            </a:r>
            <a:r>
              <a:rPr lang="es-CL" sz="1400" dirty="0">
                <a:solidFill>
                  <a:srgbClr val="0000FF"/>
                </a:solidFill>
                <a:latin typeface="Consolas" panose="020B0609020204030204" pitchFamily="49" charset="0"/>
                <a:cs typeface="Consolas" panose="020B0609020204030204" pitchFamily="49" charset="0"/>
              </a:rPr>
              <a:t>zeros</a:t>
            </a:r>
            <a:r>
              <a:rPr lang="es-CL" sz="1400" dirty="0">
                <a:latin typeface="Consolas" panose="020B0609020204030204" pitchFamily="49" charset="0"/>
                <a:cs typeface="Consolas" panose="020B0609020204030204" pitchFamily="49" charset="0"/>
              </a:rPr>
              <a:t>([40])</a:t>
            </a:r>
          </a:p>
          <a:p>
            <a:endParaRPr lang="es-CL" sz="1400" dirty="0">
              <a:latin typeface="Consolas" panose="020B0609020204030204" pitchFamily="49" charset="0"/>
              <a:cs typeface="Consolas" panose="020B0609020204030204" pitchFamily="49" charset="0"/>
            </a:endParaRPr>
          </a:p>
          <a:p>
            <a:r>
              <a:rPr lang="es-CL" sz="1400" dirty="0">
                <a:solidFill>
                  <a:srgbClr val="1800FF"/>
                </a:solidFill>
                <a:latin typeface="Consolas" panose="020B0609020204030204" pitchFamily="49" charset="0"/>
                <a:cs typeface="Consolas" panose="020B0609020204030204" pitchFamily="49" charset="0"/>
              </a:rPr>
              <a:t>for</a:t>
            </a:r>
            <a:r>
              <a:rPr lang="es-CL" sz="1400" dirty="0">
                <a:latin typeface="Consolas" panose="020B0609020204030204" pitchFamily="49" charset="0"/>
                <a:cs typeface="Consolas" panose="020B0609020204030204" pitchFamily="49" charset="0"/>
              </a:rPr>
              <a:t> i </a:t>
            </a:r>
            <a:r>
              <a:rPr lang="es-CL" sz="1400" dirty="0">
                <a:solidFill>
                  <a:srgbClr val="1800FF"/>
                </a:solidFill>
                <a:latin typeface="Consolas" panose="020B0609020204030204" pitchFamily="49" charset="0"/>
                <a:cs typeface="Consolas" panose="020B0609020204030204" pitchFamily="49" charset="0"/>
              </a:rPr>
              <a:t>in</a:t>
            </a:r>
            <a:r>
              <a:rPr lang="es-CL" sz="1400" dirty="0">
                <a:solidFill>
                  <a:srgbClr val="008000"/>
                </a:solidFill>
                <a:latin typeface="Consolas" panose="020B0609020204030204" pitchFamily="49" charset="0"/>
                <a:cs typeface="Consolas" panose="020B0609020204030204" pitchFamily="49" charset="0"/>
              </a:rPr>
              <a:t> </a:t>
            </a:r>
            <a:r>
              <a:rPr lang="es-CL" sz="1400" dirty="0">
                <a:solidFill>
                  <a:srgbClr val="1800FF"/>
                </a:solidFill>
                <a:latin typeface="Consolas" panose="020B0609020204030204" pitchFamily="49" charset="0"/>
                <a:cs typeface="Consolas" panose="020B0609020204030204" pitchFamily="49" charset="0"/>
              </a:rPr>
              <a:t>range</a:t>
            </a:r>
            <a:r>
              <a:rPr lang="es-CL" sz="1400" dirty="0">
                <a:latin typeface="Consolas" panose="020B0609020204030204" pitchFamily="49" charset="0"/>
                <a:cs typeface="Consolas" panose="020B0609020204030204" pitchFamily="49" charset="0"/>
              </a:rPr>
              <a:t>(0,notas.</a:t>
            </a:r>
            <a:r>
              <a:rPr lang="es-CL" sz="1400" dirty="0">
                <a:solidFill>
                  <a:srgbClr val="0000FF"/>
                </a:solidFill>
                <a:latin typeface="Consolas" panose="020B0609020204030204" pitchFamily="49" charset="0"/>
                <a:cs typeface="Consolas" panose="020B0609020204030204" pitchFamily="49" charset="0"/>
              </a:rPr>
              <a:t>shape</a:t>
            </a:r>
            <a:r>
              <a:rPr lang="es-CL" sz="1400" dirty="0">
                <a:latin typeface="Consolas" panose="020B0609020204030204" pitchFamily="49" charset="0"/>
                <a:cs typeface="Consolas" panose="020B0609020204030204" pitchFamily="49" charset="0"/>
              </a:rPr>
              <a:t>[0]):</a:t>
            </a:r>
          </a:p>
          <a:p>
            <a:r>
              <a:rPr lang="es-CL" sz="1400" dirty="0">
                <a:latin typeface="Consolas" panose="020B0609020204030204" pitchFamily="49" charset="0"/>
                <a:cs typeface="Consolas" panose="020B0609020204030204" pitchFamily="49" charset="0"/>
              </a:rPr>
              <a:t>       suma = 0</a:t>
            </a:r>
          </a:p>
          <a:p>
            <a:r>
              <a:rPr lang="es-CL" sz="1400" dirty="0">
                <a:latin typeface="Consolas" panose="020B0609020204030204" pitchFamily="49" charset="0"/>
                <a:cs typeface="Consolas" panose="020B0609020204030204" pitchFamily="49" charset="0"/>
              </a:rPr>
              <a:t>       </a:t>
            </a:r>
            <a:r>
              <a:rPr lang="es-CL" sz="1400" dirty="0">
                <a:solidFill>
                  <a:srgbClr val="1800FF"/>
                </a:solidFill>
                <a:latin typeface="Consolas" panose="020B0609020204030204" pitchFamily="49" charset="0"/>
                <a:cs typeface="Consolas" panose="020B0609020204030204" pitchFamily="49" charset="0"/>
              </a:rPr>
              <a:t>for</a:t>
            </a:r>
            <a:r>
              <a:rPr lang="es-CL" sz="1400" dirty="0">
                <a:latin typeface="Consolas" panose="020B0609020204030204" pitchFamily="49" charset="0"/>
                <a:cs typeface="Consolas" panose="020B0609020204030204" pitchFamily="49" charset="0"/>
              </a:rPr>
              <a:t> j </a:t>
            </a:r>
            <a:r>
              <a:rPr lang="es-CL" sz="1400" dirty="0">
                <a:solidFill>
                  <a:srgbClr val="1800FF"/>
                </a:solidFill>
                <a:latin typeface="Consolas" panose="020B0609020204030204" pitchFamily="49" charset="0"/>
                <a:cs typeface="Consolas" panose="020B0609020204030204" pitchFamily="49" charset="0"/>
              </a:rPr>
              <a:t>in</a:t>
            </a:r>
            <a:r>
              <a:rPr lang="es-CL" sz="1400" dirty="0">
                <a:solidFill>
                  <a:srgbClr val="008000"/>
                </a:solidFill>
                <a:latin typeface="Consolas" panose="020B0609020204030204" pitchFamily="49" charset="0"/>
                <a:cs typeface="Consolas" panose="020B0609020204030204" pitchFamily="49" charset="0"/>
              </a:rPr>
              <a:t> </a:t>
            </a:r>
            <a:r>
              <a:rPr lang="es-CL" sz="1400" dirty="0">
                <a:solidFill>
                  <a:srgbClr val="1800FF"/>
                </a:solidFill>
                <a:latin typeface="Consolas" panose="020B0609020204030204" pitchFamily="49" charset="0"/>
                <a:cs typeface="Consolas" panose="020B0609020204030204" pitchFamily="49" charset="0"/>
              </a:rPr>
              <a:t>range</a:t>
            </a:r>
            <a:r>
              <a:rPr lang="es-CL" sz="1400" dirty="0">
                <a:latin typeface="Consolas" panose="020B0609020204030204" pitchFamily="49" charset="0"/>
                <a:cs typeface="Consolas" panose="020B0609020204030204" pitchFamily="49" charset="0"/>
              </a:rPr>
              <a:t>(0,notas.</a:t>
            </a:r>
            <a:r>
              <a:rPr lang="es-CL" sz="1400" dirty="0">
                <a:solidFill>
                  <a:srgbClr val="0000FF"/>
                </a:solidFill>
                <a:latin typeface="Consolas" panose="020B0609020204030204" pitchFamily="49" charset="0"/>
                <a:cs typeface="Consolas" panose="020B0609020204030204" pitchFamily="49" charset="0"/>
              </a:rPr>
              <a:t>shape</a:t>
            </a:r>
            <a:r>
              <a:rPr lang="es-CL" sz="1400" dirty="0">
                <a:latin typeface="Consolas" panose="020B0609020204030204" pitchFamily="49" charset="0"/>
                <a:cs typeface="Consolas" panose="020B0609020204030204" pitchFamily="49" charset="0"/>
              </a:rPr>
              <a:t>[1]):</a:t>
            </a:r>
          </a:p>
          <a:p>
            <a:r>
              <a:rPr lang="es-CL" sz="1400" dirty="0">
                <a:latin typeface="Consolas" panose="020B0609020204030204" pitchFamily="49" charset="0"/>
                <a:cs typeface="Consolas" panose="020B0609020204030204" pitchFamily="49" charset="0"/>
              </a:rPr>
              <a:t>             suma = suma + notas[i,j]</a:t>
            </a:r>
          </a:p>
          <a:p>
            <a:r>
              <a:rPr lang="es-CL" sz="1400" dirty="0">
                <a:latin typeface="Consolas" panose="020B0609020204030204" pitchFamily="49" charset="0"/>
                <a:cs typeface="Consolas" panose="020B0609020204030204" pitchFamily="49" charset="0"/>
              </a:rPr>
              <a:t>       prom[i] = suma/3</a:t>
            </a:r>
          </a:p>
          <a:p>
            <a:br>
              <a:rPr lang="es-CL" sz="1400" dirty="0">
                <a:latin typeface="Consolas" panose="020B0609020204030204" pitchFamily="49" charset="0"/>
                <a:cs typeface="Consolas" panose="020B0609020204030204" pitchFamily="49" charset="0"/>
              </a:rPr>
            </a:br>
            <a:r>
              <a:rPr lang="es-CL" sz="1400" dirty="0">
                <a:solidFill>
                  <a:srgbClr val="0000FF"/>
                </a:solidFill>
                <a:latin typeface="Consolas" panose="020B0609020204030204" pitchFamily="49" charset="0"/>
                <a:cs typeface="Consolas" panose="020B0609020204030204" pitchFamily="49" charset="0"/>
              </a:rPr>
              <a:t>print</a:t>
            </a:r>
            <a:r>
              <a:rPr lang="es-CL" sz="1400" dirty="0">
                <a:latin typeface="Consolas" panose="020B0609020204030204" pitchFamily="49" charset="0"/>
                <a:cs typeface="Consolas" panose="020B0609020204030204" pitchFamily="49" charset="0"/>
              </a:rPr>
              <a:t>(</a:t>
            </a:r>
            <a:r>
              <a:rPr lang="es-CL" sz="1400" dirty="0">
                <a:solidFill>
                  <a:srgbClr val="CC66FF"/>
                </a:solidFill>
                <a:latin typeface="Consolas" panose="020B0609020204030204" pitchFamily="49" charset="0"/>
                <a:cs typeface="Consolas" panose="020B0609020204030204" pitchFamily="49" charset="0"/>
              </a:rPr>
              <a:t>"Los promedios son "</a:t>
            </a:r>
            <a:r>
              <a:rPr lang="es-CL" sz="1400" dirty="0">
                <a:latin typeface="Consolas" panose="020B0609020204030204" pitchFamily="49" charset="0"/>
                <a:cs typeface="Consolas" panose="020B0609020204030204" pitchFamily="49" charset="0"/>
              </a:rPr>
              <a:t>, prom.</a:t>
            </a:r>
            <a:r>
              <a:rPr lang="es-CL" sz="1400" dirty="0">
                <a:solidFill>
                  <a:srgbClr val="0000FF"/>
                </a:solidFill>
                <a:latin typeface="Consolas" panose="020B0609020204030204" pitchFamily="49" charset="0"/>
                <a:cs typeface="Consolas" panose="020B0609020204030204" pitchFamily="49" charset="0"/>
              </a:rPr>
              <a:t>round</a:t>
            </a:r>
            <a:r>
              <a:rPr lang="es-CL" sz="1400" dirty="0">
                <a:latin typeface="Consolas" panose="020B0609020204030204" pitchFamily="49" charset="0"/>
                <a:cs typeface="Consolas" panose="020B0609020204030204" pitchFamily="49" charset="0"/>
              </a:rPr>
              <a:t>(2))</a:t>
            </a:r>
          </a:p>
        </p:txBody>
      </p:sp>
      <p:pic>
        <p:nvPicPr>
          <p:cNvPr id="7" name="Picture 6" descr="brainstorm (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4430" y="1527667"/>
            <a:ext cx="480116" cy="480116"/>
          </a:xfrm>
          <a:prstGeom prst="rect">
            <a:avLst/>
          </a:prstGeom>
        </p:spPr>
      </p:pic>
      <p:grpSp>
        <p:nvGrpSpPr>
          <p:cNvPr id="9" name="Group 8"/>
          <p:cNvGrpSpPr/>
          <p:nvPr/>
        </p:nvGrpSpPr>
        <p:grpSpPr>
          <a:xfrm rot="10800000">
            <a:off x="5192390" y="4312389"/>
            <a:ext cx="2420183" cy="176005"/>
            <a:chOff x="3086164" y="3726440"/>
            <a:chExt cx="462426" cy="176004"/>
          </a:xfrm>
        </p:grpSpPr>
        <p:sp>
          <p:nvSpPr>
            <p:cNvPr id="10" name="Chevron 9"/>
            <p:cNvSpPr/>
            <p:nvPr/>
          </p:nvSpPr>
          <p:spPr>
            <a:xfrm>
              <a:off x="3425887" y="3726440"/>
              <a:ext cx="122703" cy="176004"/>
            </a:xfrm>
            <a:prstGeom prst="chevron">
              <a:avLst>
                <a:gd name="adj" fmla="val 34488"/>
              </a:avLst>
            </a:prstGeom>
            <a:solidFill>
              <a:srgbClr val="CC66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1" name="Pentagon 10"/>
            <p:cNvSpPr/>
            <p:nvPr/>
          </p:nvSpPr>
          <p:spPr>
            <a:xfrm>
              <a:off x="3086164" y="3726440"/>
              <a:ext cx="356523" cy="176004"/>
            </a:xfrm>
            <a:prstGeom prst="homePlate">
              <a:avLst>
                <a:gd name="adj" fmla="val 37017"/>
              </a:avLst>
            </a:prstGeom>
            <a:pattFill prst="dkUpDiag">
              <a:fgClr>
                <a:srgbClr val="CC66FF"/>
              </a:fgClr>
              <a:bgClr>
                <a:prstClr val="white"/>
              </a:bgClr>
            </a:patt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grpSp>
      <p:pic>
        <p:nvPicPr>
          <p:cNvPr id="13" name="Picture 12" descr="brainstorm (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12573" y="4209237"/>
            <a:ext cx="480116" cy="480116"/>
          </a:xfrm>
          <a:prstGeom prst="rect">
            <a:avLst/>
          </a:prstGeom>
        </p:spPr>
      </p:pic>
      <p:sp>
        <p:nvSpPr>
          <p:cNvPr id="14" name="Rectangle 13"/>
          <p:cNvSpPr/>
          <p:nvPr/>
        </p:nvSpPr>
        <p:spPr>
          <a:xfrm>
            <a:off x="7587474" y="4728035"/>
            <a:ext cx="1408322" cy="1015663"/>
          </a:xfrm>
          <a:prstGeom prst="rect">
            <a:avLst/>
          </a:prstGeom>
        </p:spPr>
        <p:txBody>
          <a:bodyPr wrap="square">
            <a:spAutoFit/>
          </a:bodyPr>
          <a:lstStyle/>
          <a:p>
            <a:r>
              <a:rPr lang="es-CL" sz="1200" dirty="0">
                <a:latin typeface="Calibri" panose="020F0502020204030204" pitchFamily="34" charset="0"/>
                <a:cs typeface="Calibri" panose="020F0502020204030204" pitchFamily="34" charset="0"/>
              </a:rPr>
              <a:t>en el atributo shape podemos determinar las dimensiones de la matriz</a:t>
            </a:r>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5871163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dissolve">
                                      <p:cBhvr>
                                        <p:cTn id="11" dur="500"/>
                                        <p:tgtEl>
                                          <p:spTgt spid="9"/>
                                        </p:tgtEl>
                                      </p:cBhvr>
                                    </p:animEffect>
                                  </p:childTnLst>
                                </p:cTn>
                              </p:par>
                              <p:par>
                                <p:cTn id="12" presetID="9" presetClass="entr" presetSubtype="0"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dissolve">
                                      <p:cBhvr>
                                        <p:cTn id="14" dur="500"/>
                                        <p:tgtEl>
                                          <p:spTgt spid="13"/>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dissolv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dissolv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P spid="6" grpId="0" animBg="1"/>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88587" y="4553561"/>
            <a:ext cx="2979615" cy="212854"/>
          </a:xfrm>
          <a:prstGeom prst="roundRect">
            <a:avLst/>
          </a:prstGeom>
          <a:solidFill>
            <a:srgbClr val="FFFF00"/>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6" name="Marcador de número de diapositiva 5">
            <a:extLst>
              <a:ext uri="{FF2B5EF4-FFF2-40B4-BE49-F238E27FC236}">
                <a16:creationId xmlns:a16="http://schemas.microsoft.com/office/drawing/2014/main" id="{DEB8D20B-AF6C-2B4F-92D3-533F98495BE6}"/>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10</a:t>
            </a:fld>
            <a:endParaRPr lang="es-CL"/>
          </a:p>
        </p:txBody>
      </p:sp>
      <p:sp>
        <p:nvSpPr>
          <p:cNvPr id="5" name="Marcador de pie de página 4">
            <a:extLst>
              <a:ext uri="{FF2B5EF4-FFF2-40B4-BE49-F238E27FC236}">
                <a16:creationId xmlns:a16="http://schemas.microsoft.com/office/drawing/2014/main" id="{3B4C2832-5E60-8632-1E92-264AE94AEF3E}"/>
              </a:ext>
            </a:extLst>
          </p:cNvPr>
          <p:cNvSpPr>
            <a:spLocks noGrp="1"/>
          </p:cNvSpPr>
          <p:nvPr>
            <p:ph type="ftr" sz="quarter" idx="3"/>
          </p:nvPr>
        </p:nvSpPr>
        <p:spPr>
          <a:xfrm>
            <a:off x="154609" y="6659217"/>
            <a:ext cx="7172936" cy="198783"/>
          </a:xfrm>
        </p:spPr>
        <p:txBody>
          <a:bodyPr/>
          <a:lstStyle/>
          <a:p>
            <a:r>
              <a:rPr lang="de-DE"/>
              <a:t>2026 © PYTHON PARA ANALISIS DE DATOS.  MIGUEL CARRASCO</a:t>
            </a:r>
            <a:endParaRPr lang="es-ES" dirty="0"/>
          </a:p>
        </p:txBody>
      </p:sp>
      <p:sp>
        <p:nvSpPr>
          <p:cNvPr id="2" name="Título 1"/>
          <p:cNvSpPr>
            <a:spLocks noGrp="1"/>
          </p:cNvSpPr>
          <p:nvPr>
            <p:ph type="title"/>
          </p:nvPr>
        </p:nvSpPr>
        <p:spPr>
          <a:xfrm>
            <a:off x="-1" y="0"/>
            <a:ext cx="6612680" cy="688975"/>
          </a:xfrm>
        </p:spPr>
        <p:txBody>
          <a:bodyPr>
            <a:normAutofit/>
          </a:bodyPr>
          <a:lstStyle/>
          <a:p>
            <a:r>
              <a:rPr lang="es-CL" dirty="0"/>
              <a:t>Ejercicio</a:t>
            </a:r>
          </a:p>
        </p:txBody>
      </p:sp>
      <p:pic>
        <p:nvPicPr>
          <p:cNvPr id="7" name="Picture 6" descr="brainstorm (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4430" y="1527667"/>
            <a:ext cx="480116" cy="480116"/>
          </a:xfrm>
          <a:prstGeom prst="rect">
            <a:avLst/>
          </a:prstGeom>
        </p:spPr>
      </p:pic>
      <p:sp>
        <p:nvSpPr>
          <p:cNvPr id="8" name="TextBox 7"/>
          <p:cNvSpPr txBox="1"/>
          <p:nvPr/>
        </p:nvSpPr>
        <p:spPr>
          <a:xfrm>
            <a:off x="1800225" y="3429000"/>
            <a:ext cx="4840531" cy="1815882"/>
          </a:xfrm>
          <a:prstGeom prst="rect">
            <a:avLst/>
          </a:prstGeom>
          <a:noFill/>
          <a:ln w="12700">
            <a:solidFill>
              <a:srgbClr val="26A3E6"/>
            </a:solidFill>
            <a:miter lim="400000"/>
          </a:ln>
          <a:extLst>
            <a:ext uri="{C572A759-6A51-4108-AA02-DFA0A04FC94B}">
              <ma14:wrappingTextBoxFlag xmlns="" xmlns:ma14="http://schemas.microsoft.com/office/mac/drawingml/2011/main" val="1"/>
            </a:ext>
          </a:extLst>
        </p:spPr>
        <p:txBody>
          <a:bodyPr wrap="square" lIns="45719" rIns="45719">
            <a:spAutoFit/>
          </a:bodyPr>
          <a:lstStyle/>
          <a:p>
            <a:r>
              <a:rPr lang="es-CL" sz="1400" dirty="0">
                <a:solidFill>
                  <a:srgbClr val="1800FF"/>
                </a:solidFill>
                <a:latin typeface="Consolas" panose="020B0609020204030204" pitchFamily="49" charset="0"/>
                <a:cs typeface="Consolas" panose="020B0609020204030204" pitchFamily="49" charset="0"/>
              </a:rPr>
              <a:t>import</a:t>
            </a:r>
            <a:r>
              <a:rPr lang="es-CL" sz="1400" dirty="0">
                <a:latin typeface="Consolas" panose="020B0609020204030204" pitchFamily="49" charset="0"/>
                <a:cs typeface="Consolas" panose="020B0609020204030204" pitchFamily="49" charset="0"/>
              </a:rPr>
              <a:t> numpy</a:t>
            </a:r>
          </a:p>
          <a:p>
            <a:r>
              <a:rPr lang="es-CL" sz="1400" dirty="0">
                <a:latin typeface="Consolas" panose="020B0609020204030204" pitchFamily="49" charset="0"/>
                <a:cs typeface="Consolas" panose="020B0609020204030204" pitchFamily="49" charset="0"/>
              </a:rPr>
              <a:t>notas = numpy.random.</a:t>
            </a:r>
            <a:r>
              <a:rPr lang="es-CL" sz="1400" dirty="0">
                <a:solidFill>
                  <a:srgbClr val="0000FF"/>
                </a:solidFill>
                <a:latin typeface="Consolas" panose="020B0609020204030204" pitchFamily="49" charset="0"/>
                <a:cs typeface="Consolas" panose="020B0609020204030204" pitchFamily="49" charset="0"/>
              </a:rPr>
              <a:t>random</a:t>
            </a:r>
            <a:r>
              <a:rPr lang="es-CL" sz="1400" dirty="0">
                <a:latin typeface="Consolas" panose="020B0609020204030204" pitchFamily="49" charset="0"/>
                <a:cs typeface="Consolas" panose="020B0609020204030204" pitchFamily="49" charset="0"/>
              </a:rPr>
              <a:t>([40,3])*6+1</a:t>
            </a:r>
          </a:p>
          <a:p>
            <a:r>
              <a:rPr lang="es-CL" sz="1400" dirty="0">
                <a:latin typeface="Consolas" panose="020B0609020204030204" pitchFamily="49" charset="0"/>
                <a:cs typeface="Consolas" panose="020B0609020204030204" pitchFamily="49" charset="0"/>
              </a:rPr>
              <a:t>prom = numpy.</a:t>
            </a:r>
            <a:r>
              <a:rPr lang="es-CL" sz="1400" dirty="0">
                <a:solidFill>
                  <a:srgbClr val="0000FF"/>
                </a:solidFill>
                <a:latin typeface="Consolas" panose="020B0609020204030204" pitchFamily="49" charset="0"/>
                <a:cs typeface="Consolas" panose="020B0609020204030204" pitchFamily="49" charset="0"/>
              </a:rPr>
              <a:t>zeros</a:t>
            </a:r>
            <a:r>
              <a:rPr lang="es-CL" sz="1400" dirty="0">
                <a:latin typeface="Consolas" panose="020B0609020204030204" pitchFamily="49" charset="0"/>
                <a:cs typeface="Consolas" panose="020B0609020204030204" pitchFamily="49" charset="0"/>
              </a:rPr>
              <a:t>([40])</a:t>
            </a:r>
          </a:p>
          <a:p>
            <a:endParaRPr lang="es-CL" sz="1400" dirty="0">
              <a:latin typeface="Consolas" panose="020B0609020204030204" pitchFamily="49" charset="0"/>
              <a:cs typeface="Consolas" panose="020B0609020204030204" pitchFamily="49" charset="0"/>
            </a:endParaRPr>
          </a:p>
          <a:p>
            <a:r>
              <a:rPr lang="es-CL" sz="1400" dirty="0">
                <a:solidFill>
                  <a:srgbClr val="1800FF"/>
                </a:solidFill>
                <a:latin typeface="Consolas" panose="020B0609020204030204" pitchFamily="49" charset="0"/>
                <a:cs typeface="Consolas" panose="020B0609020204030204" pitchFamily="49" charset="0"/>
              </a:rPr>
              <a:t>for</a:t>
            </a:r>
            <a:r>
              <a:rPr lang="es-CL" sz="1400" dirty="0">
                <a:latin typeface="Consolas" panose="020B0609020204030204" pitchFamily="49" charset="0"/>
                <a:cs typeface="Consolas" panose="020B0609020204030204" pitchFamily="49" charset="0"/>
              </a:rPr>
              <a:t> i </a:t>
            </a:r>
            <a:r>
              <a:rPr lang="es-CL" sz="1400" dirty="0">
                <a:solidFill>
                  <a:srgbClr val="1800FF"/>
                </a:solidFill>
                <a:latin typeface="Consolas" panose="020B0609020204030204" pitchFamily="49" charset="0"/>
                <a:cs typeface="Consolas" panose="020B0609020204030204" pitchFamily="49" charset="0"/>
              </a:rPr>
              <a:t>in</a:t>
            </a:r>
            <a:r>
              <a:rPr lang="es-CL" sz="1400" dirty="0">
                <a:solidFill>
                  <a:srgbClr val="008000"/>
                </a:solidFill>
                <a:latin typeface="Consolas" panose="020B0609020204030204" pitchFamily="49" charset="0"/>
                <a:cs typeface="Consolas" panose="020B0609020204030204" pitchFamily="49" charset="0"/>
              </a:rPr>
              <a:t> </a:t>
            </a:r>
            <a:r>
              <a:rPr lang="es-CL" sz="1400" dirty="0">
                <a:solidFill>
                  <a:srgbClr val="1800FF"/>
                </a:solidFill>
                <a:latin typeface="Consolas" panose="020B0609020204030204" pitchFamily="49" charset="0"/>
                <a:cs typeface="Consolas" panose="020B0609020204030204" pitchFamily="49" charset="0"/>
              </a:rPr>
              <a:t>range</a:t>
            </a:r>
            <a:r>
              <a:rPr lang="es-CL" sz="1400" dirty="0">
                <a:latin typeface="Consolas" panose="020B0609020204030204" pitchFamily="49" charset="0"/>
                <a:cs typeface="Consolas" panose="020B0609020204030204" pitchFamily="49" charset="0"/>
              </a:rPr>
              <a:t>(0,notas.</a:t>
            </a:r>
            <a:r>
              <a:rPr lang="es-CL" sz="1400" dirty="0">
                <a:solidFill>
                  <a:srgbClr val="0000FF"/>
                </a:solidFill>
                <a:latin typeface="Consolas" panose="020B0609020204030204" pitchFamily="49" charset="0"/>
                <a:cs typeface="Consolas" panose="020B0609020204030204" pitchFamily="49" charset="0"/>
              </a:rPr>
              <a:t>shape</a:t>
            </a:r>
            <a:r>
              <a:rPr lang="es-CL" sz="1400" dirty="0">
                <a:latin typeface="Consolas" panose="020B0609020204030204" pitchFamily="49" charset="0"/>
                <a:cs typeface="Consolas" panose="020B0609020204030204" pitchFamily="49" charset="0"/>
              </a:rPr>
              <a:t>[0]):</a:t>
            </a:r>
          </a:p>
          <a:p>
            <a:r>
              <a:rPr lang="es-CL" sz="1400" b="1" dirty="0">
                <a:solidFill>
                  <a:srgbClr val="C00000"/>
                </a:solidFill>
                <a:latin typeface="Consolas" panose="020B0609020204030204" pitchFamily="49" charset="0"/>
                <a:cs typeface="Consolas" panose="020B0609020204030204" pitchFamily="49" charset="0"/>
              </a:rPr>
              <a:t>     </a:t>
            </a:r>
            <a:r>
              <a:rPr lang="es-CL" sz="1400" dirty="0">
                <a:solidFill>
                  <a:schemeClr val="tx1"/>
                </a:solidFill>
                <a:latin typeface="Consolas" panose="020B0609020204030204" pitchFamily="49" charset="0"/>
                <a:cs typeface="Consolas" panose="020B0609020204030204" pitchFamily="49" charset="0"/>
              </a:rPr>
              <a:t>prom[i] = notas[i,:].</a:t>
            </a:r>
            <a:r>
              <a:rPr lang="es-CL" sz="1400" dirty="0">
                <a:solidFill>
                  <a:srgbClr val="0000FF"/>
                </a:solidFill>
                <a:latin typeface="Consolas" panose="020B0609020204030204" pitchFamily="49" charset="0"/>
                <a:cs typeface="Consolas" panose="020B0609020204030204" pitchFamily="49" charset="0"/>
              </a:rPr>
              <a:t>mean</a:t>
            </a:r>
            <a:r>
              <a:rPr lang="es-CL" sz="1400" dirty="0">
                <a:solidFill>
                  <a:schemeClr val="tx1"/>
                </a:solidFill>
                <a:latin typeface="Consolas" panose="020B0609020204030204" pitchFamily="49" charset="0"/>
                <a:cs typeface="Consolas" panose="020B0609020204030204" pitchFamily="49" charset="0"/>
              </a:rPr>
              <a:t>()</a:t>
            </a:r>
          </a:p>
          <a:p>
            <a:endParaRPr lang="es-CL" sz="1400" dirty="0">
              <a:latin typeface="Consolas" panose="020B0609020204030204" pitchFamily="49" charset="0"/>
              <a:cs typeface="Consolas" panose="020B0609020204030204" pitchFamily="49" charset="0"/>
            </a:endParaRPr>
          </a:p>
          <a:p>
            <a:r>
              <a:rPr lang="es-CL" sz="1400" dirty="0">
                <a:solidFill>
                  <a:srgbClr val="0000FF"/>
                </a:solidFill>
                <a:latin typeface="Consolas" panose="020B0609020204030204" pitchFamily="49" charset="0"/>
                <a:cs typeface="Consolas" panose="020B0609020204030204" pitchFamily="49" charset="0"/>
              </a:rPr>
              <a:t>print</a:t>
            </a:r>
            <a:r>
              <a:rPr lang="es-CL" sz="1400" dirty="0">
                <a:latin typeface="Consolas" panose="020B0609020204030204" pitchFamily="49" charset="0"/>
                <a:cs typeface="Consolas" panose="020B0609020204030204" pitchFamily="49" charset="0"/>
              </a:rPr>
              <a:t>(</a:t>
            </a:r>
            <a:r>
              <a:rPr lang="es-CL" sz="1400" dirty="0">
                <a:solidFill>
                  <a:srgbClr val="CC66FF"/>
                </a:solidFill>
                <a:latin typeface="Consolas" panose="020B0609020204030204" pitchFamily="49" charset="0"/>
                <a:cs typeface="Consolas" panose="020B0609020204030204" pitchFamily="49" charset="0"/>
              </a:rPr>
              <a:t>"Los promedios son "</a:t>
            </a:r>
            <a:r>
              <a:rPr lang="es-CL" sz="1400" dirty="0">
                <a:latin typeface="Consolas" panose="020B0609020204030204" pitchFamily="49" charset="0"/>
                <a:cs typeface="Consolas" panose="020B0609020204030204" pitchFamily="49" charset="0"/>
              </a:rPr>
              <a:t>, prom.</a:t>
            </a:r>
            <a:r>
              <a:rPr lang="es-CL" sz="1400" dirty="0">
                <a:solidFill>
                  <a:srgbClr val="0000FF"/>
                </a:solidFill>
                <a:latin typeface="Consolas" panose="020B0609020204030204" pitchFamily="49" charset="0"/>
                <a:cs typeface="Consolas" panose="020B0609020204030204" pitchFamily="49" charset="0"/>
              </a:rPr>
              <a:t>round</a:t>
            </a:r>
            <a:r>
              <a:rPr lang="es-CL" sz="1400" dirty="0">
                <a:latin typeface="Consolas" panose="020B0609020204030204" pitchFamily="49" charset="0"/>
                <a:cs typeface="Consolas" panose="020B0609020204030204" pitchFamily="49" charset="0"/>
              </a:rPr>
              <a:t>(2))</a:t>
            </a:r>
          </a:p>
        </p:txBody>
      </p:sp>
      <p:sp>
        <p:nvSpPr>
          <p:cNvPr id="9" name="Marcador de texto 2">
            <a:extLst>
              <a:ext uri="{FF2B5EF4-FFF2-40B4-BE49-F238E27FC236}">
                <a16:creationId xmlns:a16="http://schemas.microsoft.com/office/drawing/2014/main" id="{886F1451-ED92-3446-91B2-808E77DA44A9}"/>
              </a:ext>
            </a:extLst>
          </p:cNvPr>
          <p:cNvSpPr txBox="1">
            <a:spLocks/>
          </p:cNvSpPr>
          <p:nvPr/>
        </p:nvSpPr>
        <p:spPr bwMode="auto">
          <a:xfrm>
            <a:off x="1800224" y="1564640"/>
            <a:ext cx="6973662" cy="13446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05" tIns="45703" rIns="91405" bIns="45703" numCol="1" anchor="t" anchorCtr="0" compatLnSpc="1">
            <a:prstTxWarp prst="textNoShape">
              <a:avLst/>
            </a:prstTxWarp>
            <a:noAutofit/>
          </a:bodyPr>
          <a:lstStyle>
            <a:lvl1pPr marL="342574" indent="-342574" algn="l" rtl="0" eaLnBrk="0" fontAlgn="base" hangingPunct="0">
              <a:spcBef>
                <a:spcPct val="20000"/>
              </a:spcBef>
              <a:spcAft>
                <a:spcPct val="0"/>
              </a:spcAft>
              <a:buClr>
                <a:srgbClr val="0072C8"/>
              </a:buClr>
              <a:buSzPct val="70000"/>
              <a:buFont typeface="Wingdings 3" charset="0"/>
              <a:buChar char=""/>
              <a:defRPr sz="2000">
                <a:solidFill>
                  <a:schemeClr val="tx1"/>
                </a:solidFill>
                <a:latin typeface="+mn-lt"/>
                <a:ea typeface="ＭＳ Ｐゴシック" charset="-128"/>
                <a:cs typeface="ＭＳ Ｐゴシック" charset="-128"/>
              </a:defRPr>
            </a:lvl1pPr>
            <a:lvl2pPr marL="800366" indent="-342858" algn="l" rtl="0" eaLnBrk="0" fontAlgn="base" hangingPunct="0">
              <a:spcBef>
                <a:spcPct val="20000"/>
              </a:spcBef>
              <a:spcAft>
                <a:spcPct val="0"/>
              </a:spcAft>
              <a:buClr>
                <a:srgbClr val="0000FF"/>
              </a:buClr>
              <a:buSzPct val="110000"/>
              <a:buFont typeface="Wingdings" charset="2"/>
              <a:buChar char="§"/>
              <a:defRPr sz="1800">
                <a:solidFill>
                  <a:schemeClr val="tx1"/>
                </a:solidFill>
                <a:latin typeface="+mn-lt"/>
                <a:ea typeface="ＭＳ Ｐゴシック" charset="-128"/>
              </a:defRPr>
            </a:lvl2pPr>
            <a:lvl3pPr marL="1141541" indent="-227639" algn="l" rtl="0" eaLnBrk="0" fontAlgn="base" hangingPunct="0">
              <a:spcBef>
                <a:spcPct val="20000"/>
              </a:spcBef>
              <a:spcAft>
                <a:spcPct val="0"/>
              </a:spcAft>
              <a:buClr>
                <a:srgbClr val="66FF33"/>
              </a:buClr>
              <a:buFont typeface="Wingdings" charset="0"/>
              <a:buChar char="§"/>
              <a:defRPr sz="1400">
                <a:solidFill>
                  <a:schemeClr val="tx1"/>
                </a:solidFill>
                <a:latin typeface="+mn-lt"/>
                <a:ea typeface="ＭＳ Ｐゴシック" charset="-128"/>
              </a:defRPr>
            </a:lvl3pPr>
            <a:lvl4pPr marL="1599049" indent="-227639" algn="l" rtl="0" eaLnBrk="0" fontAlgn="base" hangingPunct="0">
              <a:spcBef>
                <a:spcPct val="20000"/>
              </a:spcBef>
              <a:spcAft>
                <a:spcPct val="0"/>
              </a:spcAft>
              <a:buClr>
                <a:srgbClr val="3399FF"/>
              </a:buClr>
              <a:buFont typeface="Wingdings" charset="0"/>
              <a:buChar char="§"/>
              <a:defRPr sz="1200">
                <a:solidFill>
                  <a:schemeClr val="tx1"/>
                </a:solidFill>
                <a:latin typeface="+mn-lt"/>
                <a:ea typeface="ＭＳ Ｐゴシック" charset="-128"/>
              </a:defRPr>
            </a:lvl4pPr>
            <a:lvl5pPr marL="2056558" indent="-227639" algn="l" rtl="0" eaLnBrk="0" fontAlgn="base" hangingPunct="0">
              <a:spcBef>
                <a:spcPct val="20000"/>
              </a:spcBef>
              <a:spcAft>
                <a:spcPct val="0"/>
              </a:spcAft>
              <a:buClr>
                <a:srgbClr val="3399FF"/>
              </a:buClr>
              <a:buFont typeface="Wingdings" charset="0"/>
              <a:buChar char="§"/>
              <a:defRPr sz="1000">
                <a:solidFill>
                  <a:schemeClr val="tx1"/>
                </a:solidFill>
                <a:latin typeface="+mn-lt"/>
                <a:ea typeface="ＭＳ Ｐゴシック" charset="-128"/>
              </a:defRPr>
            </a:lvl5pPr>
            <a:lvl6pPr marL="2513671"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6pPr>
            <a:lvl7pPr marL="2970703"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7pPr>
            <a:lvl8pPr marL="3427734"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8pPr>
            <a:lvl9pPr marL="3884765"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9pPr>
          </a:lstStyle>
          <a:p>
            <a:pPr marL="0" indent="0">
              <a:lnSpc>
                <a:spcPct val="110000"/>
              </a:lnSpc>
              <a:buFont typeface="Wingdings 3" charset="0"/>
              <a:buNone/>
            </a:pPr>
            <a:r>
              <a:rPr lang="es-CL" sz="1800" kern="0" dirty="0">
                <a:latin typeface="Calibri"/>
                <a:cs typeface="Calibri"/>
              </a:rPr>
              <a:t>Cree un código que genere una matriz de 40x3 representando las notas de controles, primera y segunda pruebas de los alumnos del curso. Llene esta matriz con números aleatorios entre 1 y 7. Finalmente, cree una nueva matriz unidimensional de tamaño 40, con los promedios simples de cada alumno y </a:t>
            </a:r>
            <a:r>
              <a:rPr lang="es-CL" sz="1800" kern="0" dirty="0" err="1">
                <a:latin typeface="Calibri"/>
                <a:cs typeface="Calibri"/>
              </a:rPr>
              <a:t>muestrela</a:t>
            </a:r>
            <a:r>
              <a:rPr lang="es-CL" sz="1800" kern="0" dirty="0">
                <a:latin typeface="Calibri"/>
                <a:cs typeface="Calibri"/>
              </a:rPr>
              <a:t> por pantalla.</a:t>
            </a:r>
          </a:p>
        </p:txBody>
      </p:sp>
    </p:spTree>
    <p:extLst>
      <p:ext uri="{BB962C8B-B14F-4D97-AF65-F5344CB8AC3E}">
        <p14:creationId xmlns:p14="http://schemas.microsoft.com/office/powerpoint/2010/main" val="241795621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upo 35">
            <a:extLst>
              <a:ext uri="{FF2B5EF4-FFF2-40B4-BE49-F238E27FC236}">
                <a16:creationId xmlns:a16="http://schemas.microsoft.com/office/drawing/2014/main" id="{12384504-1EF9-2143-8732-3C488EEA0B70}"/>
              </a:ext>
            </a:extLst>
          </p:cNvPr>
          <p:cNvGrpSpPr/>
          <p:nvPr/>
        </p:nvGrpSpPr>
        <p:grpSpPr>
          <a:xfrm>
            <a:off x="1" y="2819124"/>
            <a:ext cx="2902856" cy="279567"/>
            <a:chOff x="1" y="2416788"/>
            <a:chExt cx="2902856" cy="279567"/>
          </a:xfrm>
        </p:grpSpPr>
        <p:sp>
          <p:nvSpPr>
            <p:cNvPr id="13" name="Rectangle 2">
              <a:extLst>
                <a:ext uri="{FF2B5EF4-FFF2-40B4-BE49-F238E27FC236}">
                  <a16:creationId xmlns:a16="http://schemas.microsoft.com/office/drawing/2014/main" id="{88F908F4-E888-7C40-B8C5-530D3856458D}"/>
                </a:ext>
              </a:extLst>
            </p:cNvPr>
            <p:cNvSpPr/>
            <p:nvPr/>
          </p:nvSpPr>
          <p:spPr>
            <a:xfrm>
              <a:off x="716297" y="2416788"/>
              <a:ext cx="2186560" cy="279567"/>
            </a:xfrm>
            <a:prstGeom prst="rect">
              <a:avLst/>
            </a:prstGeom>
            <a:solidFill>
              <a:schemeClr val="accent1">
                <a:lumMod val="75000"/>
              </a:schemeClr>
            </a:solidFill>
          </p:spPr>
          <p:txBody>
            <a:bodyPr wrap="none">
              <a:noAutofit/>
            </a:bodyPr>
            <a:lstStyle/>
            <a:p>
              <a:pPr algn="r"/>
              <a:endParaRPr lang="en-US" sz="1200" dirty="0">
                <a:latin typeface="Calibri" panose="020F0502020204030204" pitchFamily="34" charset="0"/>
                <a:cs typeface="Calibri" panose="020F0502020204030204" pitchFamily="34" charset="0"/>
              </a:endParaRPr>
            </a:p>
          </p:txBody>
        </p:sp>
        <p:sp>
          <p:nvSpPr>
            <p:cNvPr id="14" name="Pentagon 7">
              <a:extLst>
                <a:ext uri="{FF2B5EF4-FFF2-40B4-BE49-F238E27FC236}">
                  <a16:creationId xmlns:a16="http://schemas.microsoft.com/office/drawing/2014/main" id="{EE5AB055-D598-CE48-B28B-5421827E9514}"/>
                </a:ext>
              </a:extLst>
            </p:cNvPr>
            <p:cNvSpPr/>
            <p:nvPr/>
          </p:nvSpPr>
          <p:spPr>
            <a:xfrm>
              <a:off x="1" y="2416788"/>
              <a:ext cx="844952" cy="279567"/>
            </a:xfrm>
            <a:prstGeom prst="homePlate">
              <a:avLst>
                <a:gd name="adj" fmla="val 44024"/>
              </a:avLst>
            </a:prstGeom>
            <a:pattFill prst="dkUpDiag">
              <a:fgClr>
                <a:schemeClr val="accent6">
                  <a:lumMod val="60000"/>
                  <a:lumOff val="40000"/>
                </a:schemeClr>
              </a:fgClr>
              <a:bgClr>
                <a:prstClr val="white"/>
              </a:bgClr>
            </a:patt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grpSp>
      <p:sp>
        <p:nvSpPr>
          <p:cNvPr id="15" name="Rectángulo 14">
            <a:extLst>
              <a:ext uri="{FF2B5EF4-FFF2-40B4-BE49-F238E27FC236}">
                <a16:creationId xmlns:a16="http://schemas.microsoft.com/office/drawing/2014/main" id="{C60C35E2-77D8-2D4C-BCE8-AFA6F08E0B27}"/>
              </a:ext>
            </a:extLst>
          </p:cNvPr>
          <p:cNvSpPr/>
          <p:nvPr/>
        </p:nvSpPr>
        <p:spPr>
          <a:xfrm>
            <a:off x="1693889" y="2796278"/>
            <a:ext cx="1277914" cy="307777"/>
          </a:xfrm>
          <a:prstGeom prst="rect">
            <a:avLst/>
          </a:prstGeom>
        </p:spPr>
        <p:txBody>
          <a:bodyPr wrap="none">
            <a:spAutoFit/>
          </a:bodyPr>
          <a:lstStyle/>
          <a:p>
            <a:r>
              <a:rPr lang="es-CL" sz="1400" b="1" dirty="0">
                <a:solidFill>
                  <a:schemeClr val="bg1"/>
                </a:solidFill>
                <a:latin typeface="Consolas" panose="020B0609020204030204" pitchFamily="49" charset="0"/>
                <a:cs typeface="Consolas" panose="020B0609020204030204" pitchFamily="49" charset="0"/>
              </a:rPr>
              <a:t>matriz*num</a:t>
            </a:r>
            <a:r>
              <a:rPr lang="es-CL" sz="1400" dirty="0">
                <a:solidFill>
                  <a:schemeClr val="bg1"/>
                </a:solidFill>
                <a:latin typeface="Consolas" panose="020B0609020204030204" pitchFamily="49" charset="0"/>
                <a:cs typeface="Consolas" panose="020B0609020204030204" pitchFamily="49" charset="0"/>
              </a:rPr>
              <a:t> </a:t>
            </a:r>
          </a:p>
        </p:txBody>
      </p:sp>
      <p:grpSp>
        <p:nvGrpSpPr>
          <p:cNvPr id="35" name="Grupo 34">
            <a:extLst>
              <a:ext uri="{FF2B5EF4-FFF2-40B4-BE49-F238E27FC236}">
                <a16:creationId xmlns:a16="http://schemas.microsoft.com/office/drawing/2014/main" id="{812C71B9-7D4B-334A-8890-BE83286D0F37}"/>
              </a:ext>
            </a:extLst>
          </p:cNvPr>
          <p:cNvGrpSpPr/>
          <p:nvPr/>
        </p:nvGrpSpPr>
        <p:grpSpPr>
          <a:xfrm>
            <a:off x="1" y="3423670"/>
            <a:ext cx="2902856" cy="279567"/>
            <a:chOff x="1" y="2924944"/>
            <a:chExt cx="2902856" cy="279567"/>
          </a:xfrm>
        </p:grpSpPr>
        <p:sp>
          <p:nvSpPr>
            <p:cNvPr id="21" name="Rectangle 2">
              <a:extLst>
                <a:ext uri="{FF2B5EF4-FFF2-40B4-BE49-F238E27FC236}">
                  <a16:creationId xmlns:a16="http://schemas.microsoft.com/office/drawing/2014/main" id="{2D1B46A8-3C26-3B40-A930-30F9D44386C1}"/>
                </a:ext>
              </a:extLst>
            </p:cNvPr>
            <p:cNvSpPr/>
            <p:nvPr/>
          </p:nvSpPr>
          <p:spPr>
            <a:xfrm>
              <a:off x="716297" y="2924944"/>
              <a:ext cx="2186560" cy="279567"/>
            </a:xfrm>
            <a:prstGeom prst="rect">
              <a:avLst/>
            </a:prstGeom>
            <a:solidFill>
              <a:schemeClr val="accent1">
                <a:lumMod val="75000"/>
              </a:schemeClr>
            </a:solidFill>
          </p:spPr>
          <p:txBody>
            <a:bodyPr wrap="none">
              <a:noAutofit/>
            </a:bodyPr>
            <a:lstStyle/>
            <a:p>
              <a:pPr algn="r"/>
              <a:endParaRPr lang="en-US" sz="1200" dirty="0">
                <a:latin typeface="Calibri" panose="020F0502020204030204" pitchFamily="34" charset="0"/>
                <a:cs typeface="Calibri" panose="020F0502020204030204" pitchFamily="34" charset="0"/>
              </a:endParaRPr>
            </a:p>
          </p:txBody>
        </p:sp>
        <p:sp>
          <p:nvSpPr>
            <p:cNvPr id="22" name="Pentagon 7">
              <a:extLst>
                <a:ext uri="{FF2B5EF4-FFF2-40B4-BE49-F238E27FC236}">
                  <a16:creationId xmlns:a16="http://schemas.microsoft.com/office/drawing/2014/main" id="{4F64EF47-7B91-2947-8120-515690685E9C}"/>
                </a:ext>
              </a:extLst>
            </p:cNvPr>
            <p:cNvSpPr/>
            <p:nvPr/>
          </p:nvSpPr>
          <p:spPr>
            <a:xfrm>
              <a:off x="1" y="2924944"/>
              <a:ext cx="844952" cy="279567"/>
            </a:xfrm>
            <a:prstGeom prst="homePlate">
              <a:avLst>
                <a:gd name="adj" fmla="val 44024"/>
              </a:avLst>
            </a:prstGeom>
            <a:pattFill prst="dkUpDiag">
              <a:fgClr>
                <a:schemeClr val="accent6">
                  <a:lumMod val="60000"/>
                  <a:lumOff val="40000"/>
                </a:schemeClr>
              </a:fgClr>
              <a:bgClr>
                <a:prstClr val="white"/>
              </a:bgClr>
            </a:patt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grpSp>
      <p:grpSp>
        <p:nvGrpSpPr>
          <p:cNvPr id="34" name="Grupo 33">
            <a:extLst>
              <a:ext uri="{FF2B5EF4-FFF2-40B4-BE49-F238E27FC236}">
                <a16:creationId xmlns:a16="http://schemas.microsoft.com/office/drawing/2014/main" id="{69EEB4CC-1B04-9245-9CEF-0D9519428302}"/>
              </a:ext>
            </a:extLst>
          </p:cNvPr>
          <p:cNvGrpSpPr/>
          <p:nvPr/>
        </p:nvGrpSpPr>
        <p:grpSpPr>
          <a:xfrm>
            <a:off x="1" y="4019072"/>
            <a:ext cx="2902856" cy="279567"/>
            <a:chOff x="1" y="3356992"/>
            <a:chExt cx="2902856" cy="279567"/>
          </a:xfrm>
        </p:grpSpPr>
        <p:sp>
          <p:nvSpPr>
            <p:cNvPr id="23" name="Rectangle 2">
              <a:extLst>
                <a:ext uri="{FF2B5EF4-FFF2-40B4-BE49-F238E27FC236}">
                  <a16:creationId xmlns:a16="http://schemas.microsoft.com/office/drawing/2014/main" id="{7A47EB8A-3ACA-E649-BF2A-3504C64D2471}"/>
                </a:ext>
              </a:extLst>
            </p:cNvPr>
            <p:cNvSpPr/>
            <p:nvPr/>
          </p:nvSpPr>
          <p:spPr>
            <a:xfrm>
              <a:off x="716297" y="3356992"/>
              <a:ext cx="2186560" cy="279567"/>
            </a:xfrm>
            <a:prstGeom prst="rect">
              <a:avLst/>
            </a:prstGeom>
            <a:solidFill>
              <a:schemeClr val="accent1">
                <a:lumMod val="75000"/>
              </a:schemeClr>
            </a:solidFill>
          </p:spPr>
          <p:txBody>
            <a:bodyPr wrap="none">
              <a:noAutofit/>
            </a:bodyPr>
            <a:lstStyle/>
            <a:p>
              <a:pPr algn="r"/>
              <a:endParaRPr lang="en-US" sz="1200" dirty="0">
                <a:latin typeface="Calibri" panose="020F0502020204030204" pitchFamily="34" charset="0"/>
                <a:cs typeface="Calibri" panose="020F0502020204030204" pitchFamily="34" charset="0"/>
              </a:endParaRPr>
            </a:p>
          </p:txBody>
        </p:sp>
        <p:sp>
          <p:nvSpPr>
            <p:cNvPr id="24" name="Pentagon 7">
              <a:extLst>
                <a:ext uri="{FF2B5EF4-FFF2-40B4-BE49-F238E27FC236}">
                  <a16:creationId xmlns:a16="http://schemas.microsoft.com/office/drawing/2014/main" id="{C7513141-69BB-3D48-820C-94F18F51A16D}"/>
                </a:ext>
              </a:extLst>
            </p:cNvPr>
            <p:cNvSpPr/>
            <p:nvPr/>
          </p:nvSpPr>
          <p:spPr>
            <a:xfrm>
              <a:off x="1" y="3356992"/>
              <a:ext cx="844952" cy="279567"/>
            </a:xfrm>
            <a:prstGeom prst="homePlate">
              <a:avLst>
                <a:gd name="adj" fmla="val 44024"/>
              </a:avLst>
            </a:prstGeom>
            <a:pattFill prst="dkUpDiag">
              <a:fgClr>
                <a:schemeClr val="accent6">
                  <a:lumMod val="60000"/>
                  <a:lumOff val="40000"/>
                </a:schemeClr>
              </a:fgClr>
              <a:bgClr>
                <a:prstClr val="white"/>
              </a:bgClr>
            </a:patt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grpSp>
      <p:grpSp>
        <p:nvGrpSpPr>
          <p:cNvPr id="33" name="Grupo 32">
            <a:extLst>
              <a:ext uri="{FF2B5EF4-FFF2-40B4-BE49-F238E27FC236}">
                <a16:creationId xmlns:a16="http://schemas.microsoft.com/office/drawing/2014/main" id="{A3CA327A-194A-214F-8D63-F8241E105267}"/>
              </a:ext>
            </a:extLst>
          </p:cNvPr>
          <p:cNvGrpSpPr/>
          <p:nvPr/>
        </p:nvGrpSpPr>
        <p:grpSpPr>
          <a:xfrm>
            <a:off x="1" y="4897938"/>
            <a:ext cx="2902856" cy="279567"/>
            <a:chOff x="1" y="3789040"/>
            <a:chExt cx="2902856" cy="279567"/>
          </a:xfrm>
        </p:grpSpPr>
        <p:sp>
          <p:nvSpPr>
            <p:cNvPr id="25" name="Rectangle 2">
              <a:extLst>
                <a:ext uri="{FF2B5EF4-FFF2-40B4-BE49-F238E27FC236}">
                  <a16:creationId xmlns:a16="http://schemas.microsoft.com/office/drawing/2014/main" id="{0A2D4405-5FF8-EE4F-93FB-9F994CEA1440}"/>
                </a:ext>
              </a:extLst>
            </p:cNvPr>
            <p:cNvSpPr/>
            <p:nvPr/>
          </p:nvSpPr>
          <p:spPr>
            <a:xfrm>
              <a:off x="716297" y="3789040"/>
              <a:ext cx="2186560" cy="279567"/>
            </a:xfrm>
            <a:prstGeom prst="rect">
              <a:avLst/>
            </a:prstGeom>
            <a:solidFill>
              <a:schemeClr val="accent1">
                <a:lumMod val="75000"/>
              </a:schemeClr>
            </a:solidFill>
          </p:spPr>
          <p:txBody>
            <a:bodyPr wrap="none">
              <a:noAutofit/>
            </a:bodyPr>
            <a:lstStyle/>
            <a:p>
              <a:pPr algn="r"/>
              <a:endParaRPr lang="en-US" sz="1200" dirty="0">
                <a:latin typeface="Calibri" panose="020F0502020204030204" pitchFamily="34" charset="0"/>
                <a:cs typeface="Calibri" panose="020F0502020204030204" pitchFamily="34" charset="0"/>
              </a:endParaRPr>
            </a:p>
          </p:txBody>
        </p:sp>
        <p:sp>
          <p:nvSpPr>
            <p:cNvPr id="26" name="Pentagon 7">
              <a:extLst>
                <a:ext uri="{FF2B5EF4-FFF2-40B4-BE49-F238E27FC236}">
                  <a16:creationId xmlns:a16="http://schemas.microsoft.com/office/drawing/2014/main" id="{649E1523-94D3-AE4F-9B00-384EFE8F22BC}"/>
                </a:ext>
              </a:extLst>
            </p:cNvPr>
            <p:cNvSpPr/>
            <p:nvPr/>
          </p:nvSpPr>
          <p:spPr>
            <a:xfrm>
              <a:off x="1" y="3789040"/>
              <a:ext cx="844952" cy="279567"/>
            </a:xfrm>
            <a:prstGeom prst="homePlate">
              <a:avLst>
                <a:gd name="adj" fmla="val 44024"/>
              </a:avLst>
            </a:prstGeom>
            <a:pattFill prst="dkUpDiag">
              <a:fgClr>
                <a:schemeClr val="accent6">
                  <a:lumMod val="60000"/>
                  <a:lumOff val="40000"/>
                </a:schemeClr>
              </a:fgClr>
              <a:bgClr>
                <a:prstClr val="white"/>
              </a:bgClr>
            </a:patt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grpSp>
      <p:grpSp>
        <p:nvGrpSpPr>
          <p:cNvPr id="32" name="Grupo 31">
            <a:extLst>
              <a:ext uri="{FF2B5EF4-FFF2-40B4-BE49-F238E27FC236}">
                <a16:creationId xmlns:a16="http://schemas.microsoft.com/office/drawing/2014/main" id="{E6269FA0-F1F8-D448-BF79-BC7FCF7AB75E}"/>
              </a:ext>
            </a:extLst>
          </p:cNvPr>
          <p:cNvGrpSpPr/>
          <p:nvPr/>
        </p:nvGrpSpPr>
        <p:grpSpPr>
          <a:xfrm>
            <a:off x="1" y="5273884"/>
            <a:ext cx="2902856" cy="279567"/>
            <a:chOff x="1" y="4221088"/>
            <a:chExt cx="2902856" cy="279567"/>
          </a:xfrm>
        </p:grpSpPr>
        <p:sp>
          <p:nvSpPr>
            <p:cNvPr id="27" name="Rectangle 2">
              <a:extLst>
                <a:ext uri="{FF2B5EF4-FFF2-40B4-BE49-F238E27FC236}">
                  <a16:creationId xmlns:a16="http://schemas.microsoft.com/office/drawing/2014/main" id="{192FFE99-D81F-374B-95CA-70A4D255330B}"/>
                </a:ext>
              </a:extLst>
            </p:cNvPr>
            <p:cNvSpPr/>
            <p:nvPr/>
          </p:nvSpPr>
          <p:spPr>
            <a:xfrm>
              <a:off x="716297" y="4221088"/>
              <a:ext cx="2186560" cy="279567"/>
            </a:xfrm>
            <a:prstGeom prst="rect">
              <a:avLst/>
            </a:prstGeom>
            <a:solidFill>
              <a:schemeClr val="accent1">
                <a:lumMod val="75000"/>
              </a:schemeClr>
            </a:solidFill>
          </p:spPr>
          <p:txBody>
            <a:bodyPr wrap="none">
              <a:noAutofit/>
            </a:bodyPr>
            <a:lstStyle/>
            <a:p>
              <a:pPr algn="r"/>
              <a:endParaRPr lang="en-US" sz="1200" dirty="0">
                <a:latin typeface="Calibri" panose="020F0502020204030204" pitchFamily="34" charset="0"/>
                <a:cs typeface="Calibri" panose="020F0502020204030204" pitchFamily="34" charset="0"/>
              </a:endParaRPr>
            </a:p>
          </p:txBody>
        </p:sp>
        <p:sp>
          <p:nvSpPr>
            <p:cNvPr id="28" name="Pentagon 7">
              <a:extLst>
                <a:ext uri="{FF2B5EF4-FFF2-40B4-BE49-F238E27FC236}">
                  <a16:creationId xmlns:a16="http://schemas.microsoft.com/office/drawing/2014/main" id="{6DF699C4-BCA9-3B4D-A70F-E7F9898513F4}"/>
                </a:ext>
              </a:extLst>
            </p:cNvPr>
            <p:cNvSpPr/>
            <p:nvPr/>
          </p:nvSpPr>
          <p:spPr>
            <a:xfrm>
              <a:off x="1" y="4221088"/>
              <a:ext cx="844952" cy="279567"/>
            </a:xfrm>
            <a:prstGeom prst="homePlate">
              <a:avLst>
                <a:gd name="adj" fmla="val 44024"/>
              </a:avLst>
            </a:prstGeom>
            <a:pattFill prst="dkUpDiag">
              <a:fgClr>
                <a:schemeClr val="accent6">
                  <a:lumMod val="60000"/>
                  <a:lumOff val="40000"/>
                </a:schemeClr>
              </a:fgClr>
              <a:bgClr>
                <a:prstClr val="white"/>
              </a:bgClr>
            </a:patt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grpSp>
      <p:grpSp>
        <p:nvGrpSpPr>
          <p:cNvPr id="31" name="Grupo 30">
            <a:extLst>
              <a:ext uri="{FF2B5EF4-FFF2-40B4-BE49-F238E27FC236}">
                <a16:creationId xmlns:a16="http://schemas.microsoft.com/office/drawing/2014/main" id="{4BB52971-971F-0D4F-AD63-E828D94AF231}"/>
              </a:ext>
            </a:extLst>
          </p:cNvPr>
          <p:cNvGrpSpPr/>
          <p:nvPr/>
        </p:nvGrpSpPr>
        <p:grpSpPr>
          <a:xfrm>
            <a:off x="1" y="5640688"/>
            <a:ext cx="2902856" cy="279567"/>
            <a:chOff x="1" y="4890880"/>
            <a:chExt cx="2902856" cy="279567"/>
          </a:xfrm>
        </p:grpSpPr>
        <p:sp>
          <p:nvSpPr>
            <p:cNvPr id="29" name="Rectangle 2">
              <a:extLst>
                <a:ext uri="{FF2B5EF4-FFF2-40B4-BE49-F238E27FC236}">
                  <a16:creationId xmlns:a16="http://schemas.microsoft.com/office/drawing/2014/main" id="{4260D3F9-5B1E-ED46-A236-5B6151DBB747}"/>
                </a:ext>
              </a:extLst>
            </p:cNvPr>
            <p:cNvSpPr/>
            <p:nvPr/>
          </p:nvSpPr>
          <p:spPr>
            <a:xfrm>
              <a:off x="716297" y="4890880"/>
              <a:ext cx="2186560" cy="279567"/>
            </a:xfrm>
            <a:prstGeom prst="rect">
              <a:avLst/>
            </a:prstGeom>
            <a:solidFill>
              <a:schemeClr val="accent1">
                <a:lumMod val="75000"/>
              </a:schemeClr>
            </a:solidFill>
          </p:spPr>
          <p:txBody>
            <a:bodyPr wrap="none">
              <a:noAutofit/>
            </a:bodyPr>
            <a:lstStyle/>
            <a:p>
              <a:pPr algn="r"/>
              <a:endParaRPr lang="en-US" sz="1200" dirty="0">
                <a:latin typeface="Calibri" panose="020F0502020204030204" pitchFamily="34" charset="0"/>
                <a:cs typeface="Calibri" panose="020F0502020204030204" pitchFamily="34" charset="0"/>
              </a:endParaRPr>
            </a:p>
          </p:txBody>
        </p:sp>
        <p:sp>
          <p:nvSpPr>
            <p:cNvPr id="30" name="Pentagon 7">
              <a:extLst>
                <a:ext uri="{FF2B5EF4-FFF2-40B4-BE49-F238E27FC236}">
                  <a16:creationId xmlns:a16="http://schemas.microsoft.com/office/drawing/2014/main" id="{EA7FEC50-202C-0D49-A242-410438055C90}"/>
                </a:ext>
              </a:extLst>
            </p:cNvPr>
            <p:cNvSpPr/>
            <p:nvPr/>
          </p:nvSpPr>
          <p:spPr>
            <a:xfrm>
              <a:off x="1" y="4890880"/>
              <a:ext cx="844952" cy="279567"/>
            </a:xfrm>
            <a:prstGeom prst="homePlate">
              <a:avLst>
                <a:gd name="adj" fmla="val 44024"/>
              </a:avLst>
            </a:prstGeom>
            <a:pattFill prst="dkUpDiag">
              <a:fgClr>
                <a:schemeClr val="accent6">
                  <a:lumMod val="60000"/>
                  <a:lumOff val="40000"/>
                </a:schemeClr>
              </a:fgClr>
              <a:bgClr>
                <a:prstClr val="white"/>
              </a:bgClr>
            </a:patt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grpSp>
      <p:sp>
        <p:nvSpPr>
          <p:cNvPr id="12" name="Marcador de número de diapositiva 11">
            <a:extLst>
              <a:ext uri="{FF2B5EF4-FFF2-40B4-BE49-F238E27FC236}">
                <a16:creationId xmlns:a16="http://schemas.microsoft.com/office/drawing/2014/main" id="{4A81450D-E0AE-EA44-B145-873BD605E684}"/>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11</a:t>
            </a:fld>
            <a:endParaRPr lang="es-CL"/>
          </a:p>
        </p:txBody>
      </p:sp>
      <p:sp>
        <p:nvSpPr>
          <p:cNvPr id="4" name="Marcador de pie de página 3">
            <a:extLst>
              <a:ext uri="{FF2B5EF4-FFF2-40B4-BE49-F238E27FC236}">
                <a16:creationId xmlns:a16="http://schemas.microsoft.com/office/drawing/2014/main" id="{85C200E7-6482-74AD-1984-24A7BC4781B1}"/>
              </a:ext>
            </a:extLst>
          </p:cNvPr>
          <p:cNvSpPr>
            <a:spLocks noGrp="1"/>
          </p:cNvSpPr>
          <p:nvPr>
            <p:ph type="ftr" sz="quarter" idx="3"/>
          </p:nvPr>
        </p:nvSpPr>
        <p:spPr>
          <a:xfrm>
            <a:off x="154609" y="6659217"/>
            <a:ext cx="7172936" cy="198783"/>
          </a:xfrm>
        </p:spPr>
        <p:txBody>
          <a:bodyPr/>
          <a:lstStyle/>
          <a:p>
            <a:r>
              <a:rPr lang="de-DE"/>
              <a:t>2026 © PYTHON PARA ANALISIS DE DATOS.  MIGUEL CARRASCO</a:t>
            </a:r>
            <a:endParaRPr lang="es-ES" dirty="0"/>
          </a:p>
        </p:txBody>
      </p:sp>
      <p:sp>
        <p:nvSpPr>
          <p:cNvPr id="2" name="Título 1"/>
          <p:cNvSpPr>
            <a:spLocks noGrp="1"/>
          </p:cNvSpPr>
          <p:nvPr>
            <p:ph type="title"/>
          </p:nvPr>
        </p:nvSpPr>
        <p:spPr>
          <a:xfrm>
            <a:off x="-1" y="0"/>
            <a:ext cx="6612680" cy="688975"/>
          </a:xfrm>
        </p:spPr>
        <p:txBody>
          <a:bodyPr>
            <a:normAutofit/>
          </a:bodyPr>
          <a:lstStyle/>
          <a:p>
            <a:r>
              <a:rPr lang="es-CL" dirty="0"/>
              <a:t>Accesos</a:t>
            </a:r>
          </a:p>
        </p:txBody>
      </p:sp>
      <p:sp>
        <p:nvSpPr>
          <p:cNvPr id="3" name="Marcador de texto 2"/>
          <p:cNvSpPr>
            <a:spLocks noGrp="1"/>
          </p:cNvSpPr>
          <p:nvPr>
            <p:ph type="body" idx="4294967295"/>
          </p:nvPr>
        </p:nvSpPr>
        <p:spPr>
          <a:xfrm>
            <a:off x="1800225" y="1370013"/>
            <a:ext cx="6908346" cy="1008062"/>
          </a:xfrm>
        </p:spPr>
        <p:txBody>
          <a:bodyPr>
            <a:normAutofit/>
          </a:bodyPr>
          <a:lstStyle/>
          <a:p>
            <a:pPr marL="0" indent="0">
              <a:buNone/>
            </a:pPr>
            <a:r>
              <a:rPr lang="es-CL" sz="1800" dirty="0">
                <a:latin typeface="Calibri"/>
                <a:cs typeface="Calibri"/>
              </a:rPr>
              <a:t>Como se observa en la última solución, los cálculos se pueden ejecutar sobre la matriz entera, una fila o columna. En los últimos dos casos es necesario el operador </a:t>
            </a:r>
            <a:r>
              <a:rPr lang="es-CL" sz="1800" b="1" dirty="0">
                <a:solidFill>
                  <a:srgbClr val="C00000"/>
                </a:solidFill>
                <a:latin typeface="Calibri"/>
                <a:cs typeface="Calibri"/>
              </a:rPr>
              <a:t>:</a:t>
            </a:r>
          </a:p>
        </p:txBody>
      </p:sp>
      <p:pic>
        <p:nvPicPr>
          <p:cNvPr id="5" name="Picture 110" descr="Picture 110"/>
          <p:cNvPicPr>
            <a:picLocks noChangeAspect="1"/>
          </p:cNvPicPr>
          <p:nvPr/>
        </p:nvPicPr>
        <p:blipFill>
          <a:blip r:embed="rId2"/>
          <a:stretch>
            <a:fillRect/>
          </a:stretch>
        </p:blipFill>
        <p:spPr>
          <a:xfrm>
            <a:off x="724026" y="1370169"/>
            <a:ext cx="528129" cy="528129"/>
          </a:xfrm>
          <a:prstGeom prst="rect">
            <a:avLst/>
          </a:prstGeom>
          <a:ln w="12700">
            <a:miter lim="400000"/>
          </a:ln>
        </p:spPr>
      </p:pic>
      <p:sp>
        <p:nvSpPr>
          <p:cNvPr id="16" name="Rectángulo 15">
            <a:extLst>
              <a:ext uri="{FF2B5EF4-FFF2-40B4-BE49-F238E27FC236}">
                <a16:creationId xmlns:a16="http://schemas.microsoft.com/office/drawing/2014/main" id="{B4EBC4D4-FBDB-4C40-B4BB-F87CF4E99AFA}"/>
              </a:ext>
            </a:extLst>
          </p:cNvPr>
          <p:cNvSpPr/>
          <p:nvPr/>
        </p:nvSpPr>
        <p:spPr>
          <a:xfrm>
            <a:off x="1239016" y="3390638"/>
            <a:ext cx="1675459" cy="307777"/>
          </a:xfrm>
          <a:prstGeom prst="rect">
            <a:avLst/>
          </a:prstGeom>
        </p:spPr>
        <p:txBody>
          <a:bodyPr wrap="none">
            <a:spAutoFit/>
          </a:bodyPr>
          <a:lstStyle/>
          <a:p>
            <a:r>
              <a:rPr lang="es-CL" sz="1400" b="1" dirty="0">
                <a:solidFill>
                  <a:schemeClr val="bg1"/>
                </a:solidFill>
                <a:latin typeface="Consolas" panose="020B0609020204030204" pitchFamily="49" charset="0"/>
                <a:cs typeface="Consolas" panose="020B0609020204030204" pitchFamily="49" charset="0"/>
              </a:rPr>
              <a:t>matriz[i,:]*num</a:t>
            </a:r>
            <a:endParaRPr lang="es-CL" sz="1400" dirty="0">
              <a:solidFill>
                <a:schemeClr val="bg1"/>
              </a:solidFill>
              <a:latin typeface="Consolas" panose="020B0609020204030204" pitchFamily="49" charset="0"/>
              <a:cs typeface="Consolas" panose="020B0609020204030204" pitchFamily="49" charset="0"/>
            </a:endParaRPr>
          </a:p>
        </p:txBody>
      </p:sp>
      <p:sp>
        <p:nvSpPr>
          <p:cNvPr id="17" name="Rectángulo 16">
            <a:extLst>
              <a:ext uri="{FF2B5EF4-FFF2-40B4-BE49-F238E27FC236}">
                <a16:creationId xmlns:a16="http://schemas.microsoft.com/office/drawing/2014/main" id="{1A0981BD-321F-8D4F-9C93-99351ADF5DFB}"/>
              </a:ext>
            </a:extLst>
          </p:cNvPr>
          <p:cNvSpPr/>
          <p:nvPr/>
        </p:nvSpPr>
        <p:spPr>
          <a:xfrm>
            <a:off x="1284736" y="3994142"/>
            <a:ext cx="1675459" cy="307777"/>
          </a:xfrm>
          <a:prstGeom prst="rect">
            <a:avLst/>
          </a:prstGeom>
        </p:spPr>
        <p:txBody>
          <a:bodyPr wrap="none">
            <a:spAutoFit/>
          </a:bodyPr>
          <a:lstStyle/>
          <a:p>
            <a:r>
              <a:rPr lang="es-CL" sz="1400" b="1" dirty="0">
                <a:solidFill>
                  <a:schemeClr val="bg1"/>
                </a:solidFill>
                <a:latin typeface="Consolas" panose="020B0609020204030204" pitchFamily="49" charset="0"/>
                <a:cs typeface="Consolas" panose="020B0609020204030204" pitchFamily="49" charset="0"/>
              </a:rPr>
              <a:t>matriz[:,i]*num</a:t>
            </a:r>
            <a:endParaRPr lang="es-CL" sz="1400" dirty="0">
              <a:solidFill>
                <a:schemeClr val="bg1"/>
              </a:solidFill>
              <a:latin typeface="Consolas" panose="020B0609020204030204" pitchFamily="49" charset="0"/>
              <a:cs typeface="Consolas" panose="020B0609020204030204" pitchFamily="49" charset="0"/>
            </a:endParaRPr>
          </a:p>
        </p:txBody>
      </p:sp>
      <p:sp>
        <p:nvSpPr>
          <p:cNvPr id="18" name="Rectángulo 17">
            <a:extLst>
              <a:ext uri="{FF2B5EF4-FFF2-40B4-BE49-F238E27FC236}">
                <a16:creationId xmlns:a16="http://schemas.microsoft.com/office/drawing/2014/main" id="{245BDC96-E038-1841-BB6E-F23698B16E6C}"/>
              </a:ext>
            </a:extLst>
          </p:cNvPr>
          <p:cNvSpPr/>
          <p:nvPr/>
        </p:nvSpPr>
        <p:spPr>
          <a:xfrm>
            <a:off x="1581283" y="4871966"/>
            <a:ext cx="1476686" cy="307777"/>
          </a:xfrm>
          <a:prstGeom prst="rect">
            <a:avLst/>
          </a:prstGeom>
        </p:spPr>
        <p:txBody>
          <a:bodyPr wrap="none">
            <a:spAutoFit/>
          </a:bodyPr>
          <a:lstStyle/>
          <a:p>
            <a:r>
              <a:rPr lang="es-CL" sz="1400" b="1" dirty="0">
                <a:solidFill>
                  <a:schemeClr val="bg1"/>
                </a:solidFill>
                <a:latin typeface="Consolas" panose="020B0609020204030204" pitchFamily="49" charset="0"/>
                <a:cs typeface="Consolas" panose="020B0609020204030204" pitchFamily="49" charset="0"/>
              </a:rPr>
              <a:t>matriz</a:t>
            </a:r>
            <a:r>
              <a:rPr lang="en-US" sz="1400" b="1" dirty="0">
                <a:solidFill>
                  <a:schemeClr val="bg1"/>
                </a:solidFill>
                <a:latin typeface="Consolas" panose="020B0609020204030204" pitchFamily="49" charset="0"/>
                <a:cs typeface="Consolas" panose="020B0609020204030204" pitchFamily="49" charset="0"/>
              </a:rPr>
              <a:t>.min() </a:t>
            </a:r>
            <a:endParaRPr lang="es-CL" sz="1400" dirty="0">
              <a:solidFill>
                <a:schemeClr val="bg1"/>
              </a:solidFill>
              <a:latin typeface="Consolas" panose="020B0609020204030204" pitchFamily="49" charset="0"/>
              <a:cs typeface="Consolas" panose="020B0609020204030204" pitchFamily="49" charset="0"/>
            </a:endParaRPr>
          </a:p>
        </p:txBody>
      </p:sp>
      <p:sp>
        <p:nvSpPr>
          <p:cNvPr id="19" name="Rectángulo 18">
            <a:extLst>
              <a:ext uri="{FF2B5EF4-FFF2-40B4-BE49-F238E27FC236}">
                <a16:creationId xmlns:a16="http://schemas.microsoft.com/office/drawing/2014/main" id="{441554EF-6C80-C346-9704-94E1E4331894}"/>
              </a:ext>
            </a:extLst>
          </p:cNvPr>
          <p:cNvSpPr/>
          <p:nvPr/>
        </p:nvSpPr>
        <p:spPr>
          <a:xfrm>
            <a:off x="1123566" y="5246870"/>
            <a:ext cx="1973617" cy="307777"/>
          </a:xfrm>
          <a:prstGeom prst="rect">
            <a:avLst/>
          </a:prstGeom>
        </p:spPr>
        <p:txBody>
          <a:bodyPr wrap="none">
            <a:spAutoFit/>
          </a:bodyPr>
          <a:lstStyle/>
          <a:p>
            <a:r>
              <a:rPr lang="es-CL" sz="1400" b="1" dirty="0">
                <a:solidFill>
                  <a:schemeClr val="bg1"/>
                </a:solidFill>
                <a:latin typeface="Consolas" panose="020B0609020204030204" pitchFamily="49" charset="0"/>
                <a:cs typeface="Consolas" panose="020B0609020204030204" pitchFamily="49" charset="0"/>
              </a:rPr>
              <a:t>matriz</a:t>
            </a:r>
            <a:r>
              <a:rPr lang="en-US" sz="1400" b="1" dirty="0">
                <a:solidFill>
                  <a:schemeClr val="bg1"/>
                </a:solidFill>
                <a:latin typeface="Consolas" panose="020B0609020204030204" pitchFamily="49" charset="0"/>
                <a:cs typeface="Consolas" panose="020B0609020204030204" pitchFamily="49" charset="0"/>
              </a:rPr>
              <a:t>[</a:t>
            </a:r>
            <a:r>
              <a:rPr lang="en-US" sz="1400" b="1" dirty="0" err="1">
                <a:solidFill>
                  <a:schemeClr val="bg1"/>
                </a:solidFill>
                <a:latin typeface="Consolas" panose="020B0609020204030204" pitchFamily="49" charset="0"/>
                <a:cs typeface="Consolas" panose="020B0609020204030204" pitchFamily="49" charset="0"/>
              </a:rPr>
              <a:t>i</a:t>
            </a:r>
            <a:r>
              <a:rPr lang="en-US" sz="1400" b="1" dirty="0">
                <a:solidFill>
                  <a:schemeClr val="bg1"/>
                </a:solidFill>
                <a:latin typeface="Consolas" panose="020B0609020204030204" pitchFamily="49" charset="0"/>
                <a:cs typeface="Consolas" panose="020B0609020204030204" pitchFamily="49" charset="0"/>
              </a:rPr>
              <a:t>,:].min() </a:t>
            </a:r>
            <a:endParaRPr lang="es-CL" sz="1400" dirty="0">
              <a:solidFill>
                <a:schemeClr val="bg1"/>
              </a:solidFill>
              <a:latin typeface="Consolas" panose="020B0609020204030204" pitchFamily="49" charset="0"/>
              <a:cs typeface="Consolas" panose="020B0609020204030204" pitchFamily="49" charset="0"/>
            </a:endParaRPr>
          </a:p>
        </p:txBody>
      </p:sp>
      <p:sp>
        <p:nvSpPr>
          <p:cNvPr id="20" name="Rectángulo 19">
            <a:extLst>
              <a:ext uri="{FF2B5EF4-FFF2-40B4-BE49-F238E27FC236}">
                <a16:creationId xmlns:a16="http://schemas.microsoft.com/office/drawing/2014/main" id="{A79C554C-6FDC-AD43-BCDD-3A172112ADD2}"/>
              </a:ext>
            </a:extLst>
          </p:cNvPr>
          <p:cNvSpPr/>
          <p:nvPr/>
        </p:nvSpPr>
        <p:spPr>
          <a:xfrm>
            <a:off x="1077846" y="5603486"/>
            <a:ext cx="1973617" cy="307777"/>
          </a:xfrm>
          <a:prstGeom prst="rect">
            <a:avLst/>
          </a:prstGeom>
        </p:spPr>
        <p:txBody>
          <a:bodyPr wrap="none">
            <a:spAutoFit/>
          </a:bodyPr>
          <a:lstStyle/>
          <a:p>
            <a:r>
              <a:rPr lang="es-CL" sz="1400" b="1" dirty="0">
                <a:solidFill>
                  <a:schemeClr val="bg1"/>
                </a:solidFill>
                <a:latin typeface="Consolas" panose="020B0609020204030204" pitchFamily="49" charset="0"/>
                <a:cs typeface="Consolas" panose="020B0609020204030204" pitchFamily="49" charset="0"/>
              </a:rPr>
              <a:t>matriz</a:t>
            </a:r>
            <a:r>
              <a:rPr lang="en-US" sz="1400" b="1" dirty="0">
                <a:solidFill>
                  <a:schemeClr val="bg1"/>
                </a:solidFill>
                <a:latin typeface="Consolas" panose="020B0609020204030204" pitchFamily="49" charset="0"/>
                <a:cs typeface="Consolas" panose="020B0609020204030204" pitchFamily="49" charset="0"/>
              </a:rPr>
              <a:t>[:,</a:t>
            </a:r>
            <a:r>
              <a:rPr lang="en-US" sz="1400" b="1" dirty="0" err="1">
                <a:solidFill>
                  <a:schemeClr val="bg1"/>
                </a:solidFill>
                <a:latin typeface="Consolas" panose="020B0609020204030204" pitchFamily="49" charset="0"/>
                <a:cs typeface="Consolas" panose="020B0609020204030204" pitchFamily="49" charset="0"/>
              </a:rPr>
              <a:t>i</a:t>
            </a:r>
            <a:r>
              <a:rPr lang="en-US" sz="1400" b="1" dirty="0">
                <a:solidFill>
                  <a:schemeClr val="bg1"/>
                </a:solidFill>
                <a:latin typeface="Consolas" panose="020B0609020204030204" pitchFamily="49" charset="0"/>
                <a:cs typeface="Consolas" panose="020B0609020204030204" pitchFamily="49" charset="0"/>
              </a:rPr>
              <a:t>].min() </a:t>
            </a:r>
            <a:endParaRPr lang="es-CL" sz="1400" dirty="0">
              <a:solidFill>
                <a:schemeClr val="bg1"/>
              </a:solidFill>
              <a:latin typeface="Consolas" panose="020B0609020204030204" pitchFamily="49" charset="0"/>
              <a:cs typeface="Consolas" panose="020B0609020204030204" pitchFamily="49" charset="0"/>
            </a:endParaRPr>
          </a:p>
        </p:txBody>
      </p:sp>
      <p:sp>
        <p:nvSpPr>
          <p:cNvPr id="37" name="Rectángulo 36">
            <a:extLst>
              <a:ext uri="{FF2B5EF4-FFF2-40B4-BE49-F238E27FC236}">
                <a16:creationId xmlns:a16="http://schemas.microsoft.com/office/drawing/2014/main" id="{3E598612-EDE2-2F42-962B-776507A2D9E0}"/>
              </a:ext>
            </a:extLst>
          </p:cNvPr>
          <p:cNvSpPr/>
          <p:nvPr/>
        </p:nvSpPr>
        <p:spPr>
          <a:xfrm>
            <a:off x="2907792" y="2709732"/>
            <a:ext cx="6062472" cy="3247043"/>
          </a:xfrm>
          <a:prstGeom prst="rect">
            <a:avLst/>
          </a:prstGeom>
        </p:spPr>
        <p:txBody>
          <a:bodyPr wrap="square">
            <a:spAutoFit/>
          </a:bodyPr>
          <a:lstStyle/>
          <a:p>
            <a:pPr>
              <a:spcAft>
                <a:spcPts val="600"/>
              </a:spcAft>
            </a:pPr>
            <a:r>
              <a:rPr lang="es-CL" dirty="0">
                <a:latin typeface="Calibri"/>
                <a:cs typeface="Calibri"/>
              </a:rPr>
              <a:t>retorna una matriz donde todos los elementos son multiplicados por num (puede usar /, +, -)</a:t>
            </a:r>
            <a:endParaRPr lang="es-CL" b="1" dirty="0">
              <a:latin typeface="Calibri"/>
              <a:cs typeface="Calibri"/>
            </a:endParaRPr>
          </a:p>
          <a:p>
            <a:pPr>
              <a:spcAft>
                <a:spcPts val="600"/>
              </a:spcAft>
            </a:pPr>
            <a:r>
              <a:rPr lang="es-CL" dirty="0">
                <a:latin typeface="Calibri"/>
                <a:cs typeface="Calibri"/>
              </a:rPr>
              <a:t>retorna un arreglo correspondiente a la i-ésima fila multiplicada por num </a:t>
            </a:r>
          </a:p>
          <a:p>
            <a:pPr>
              <a:spcAft>
                <a:spcPts val="600"/>
              </a:spcAft>
            </a:pPr>
            <a:r>
              <a:rPr lang="es-CL" dirty="0">
                <a:latin typeface="Calibri"/>
                <a:cs typeface="Calibri"/>
              </a:rPr>
              <a:t>retorna un arreglo correspondiente a la i-ésima columna multiplicada por num </a:t>
            </a:r>
            <a:br>
              <a:rPr lang="es-CL" dirty="0">
                <a:latin typeface="Calibri"/>
                <a:cs typeface="Calibri"/>
              </a:rPr>
            </a:br>
            <a:endParaRPr lang="es-CL" dirty="0">
              <a:latin typeface="Calibri"/>
              <a:cs typeface="Calibri"/>
            </a:endParaRPr>
          </a:p>
          <a:p>
            <a:pPr>
              <a:spcAft>
                <a:spcPts val="600"/>
              </a:spcAft>
            </a:pPr>
            <a:r>
              <a:rPr lang="en-US" dirty="0" err="1">
                <a:latin typeface="Calibri"/>
                <a:cs typeface="Calibri"/>
              </a:rPr>
              <a:t>retorna</a:t>
            </a:r>
            <a:r>
              <a:rPr lang="en-US" dirty="0">
                <a:latin typeface="Calibri"/>
                <a:cs typeface="Calibri"/>
              </a:rPr>
              <a:t> el valor </a:t>
            </a:r>
            <a:r>
              <a:rPr lang="en-US" dirty="0" err="1">
                <a:latin typeface="Calibri"/>
                <a:cs typeface="Calibri"/>
              </a:rPr>
              <a:t>mínimo</a:t>
            </a:r>
            <a:r>
              <a:rPr lang="en-US" dirty="0">
                <a:latin typeface="Calibri"/>
                <a:cs typeface="Calibri"/>
              </a:rPr>
              <a:t> de la </a:t>
            </a:r>
            <a:r>
              <a:rPr lang="en-US" dirty="0" err="1">
                <a:latin typeface="Calibri"/>
                <a:cs typeface="Calibri"/>
              </a:rPr>
              <a:t>matriz</a:t>
            </a:r>
            <a:endParaRPr lang="en-US" dirty="0">
              <a:latin typeface="Calibri"/>
              <a:cs typeface="Calibri"/>
            </a:endParaRPr>
          </a:p>
          <a:p>
            <a:pPr>
              <a:spcAft>
                <a:spcPts val="600"/>
              </a:spcAft>
            </a:pPr>
            <a:r>
              <a:rPr lang="en-US" dirty="0" err="1">
                <a:latin typeface="Calibri"/>
                <a:cs typeface="Calibri"/>
              </a:rPr>
              <a:t>retorna</a:t>
            </a:r>
            <a:r>
              <a:rPr lang="en-US" dirty="0">
                <a:latin typeface="Calibri"/>
                <a:cs typeface="Calibri"/>
              </a:rPr>
              <a:t> el valor </a:t>
            </a:r>
            <a:r>
              <a:rPr lang="en-US" dirty="0" err="1">
                <a:latin typeface="Calibri"/>
                <a:cs typeface="Calibri"/>
              </a:rPr>
              <a:t>mínimo</a:t>
            </a:r>
            <a:r>
              <a:rPr lang="en-US" dirty="0">
                <a:latin typeface="Calibri"/>
                <a:cs typeface="Calibri"/>
              </a:rPr>
              <a:t> de la </a:t>
            </a:r>
            <a:r>
              <a:rPr lang="en-US" dirty="0" err="1">
                <a:latin typeface="Calibri"/>
                <a:cs typeface="Calibri"/>
              </a:rPr>
              <a:t>i-ésima</a:t>
            </a:r>
            <a:r>
              <a:rPr lang="en-US" dirty="0">
                <a:latin typeface="Calibri"/>
                <a:cs typeface="Calibri"/>
              </a:rPr>
              <a:t> fila</a:t>
            </a:r>
          </a:p>
          <a:p>
            <a:pPr>
              <a:spcAft>
                <a:spcPts val="600"/>
              </a:spcAft>
            </a:pPr>
            <a:r>
              <a:rPr lang="en-US" dirty="0" err="1">
                <a:latin typeface="Calibri"/>
                <a:cs typeface="Calibri"/>
              </a:rPr>
              <a:t>retorna</a:t>
            </a:r>
            <a:r>
              <a:rPr lang="en-US" dirty="0">
                <a:latin typeface="Calibri"/>
                <a:cs typeface="Calibri"/>
              </a:rPr>
              <a:t> el valor </a:t>
            </a:r>
            <a:r>
              <a:rPr lang="en-US" dirty="0" err="1">
                <a:latin typeface="Calibri"/>
                <a:cs typeface="Calibri"/>
              </a:rPr>
              <a:t>mínimo</a:t>
            </a:r>
            <a:r>
              <a:rPr lang="en-US" dirty="0">
                <a:latin typeface="Calibri"/>
                <a:cs typeface="Calibri"/>
              </a:rPr>
              <a:t> de la </a:t>
            </a:r>
            <a:r>
              <a:rPr lang="en-US" dirty="0" err="1">
                <a:latin typeface="Calibri"/>
                <a:cs typeface="Calibri"/>
              </a:rPr>
              <a:t>i-ésima</a:t>
            </a:r>
            <a:r>
              <a:rPr lang="en-US" dirty="0">
                <a:latin typeface="Calibri"/>
                <a:cs typeface="Calibri"/>
              </a:rPr>
              <a:t> </a:t>
            </a:r>
            <a:r>
              <a:rPr lang="en-US" dirty="0" err="1">
                <a:latin typeface="Calibri"/>
                <a:cs typeface="Calibri"/>
              </a:rPr>
              <a:t>columna</a:t>
            </a:r>
            <a:endParaRPr lang="en-US" dirty="0">
              <a:latin typeface="Calibri"/>
              <a:cs typeface="Calibri"/>
            </a:endParaRPr>
          </a:p>
        </p:txBody>
      </p:sp>
    </p:spTree>
    <p:extLst>
      <p:ext uri="{BB962C8B-B14F-4D97-AF65-F5344CB8AC3E}">
        <p14:creationId xmlns:p14="http://schemas.microsoft.com/office/powerpoint/2010/main" val="40458537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
                                            <p:txEl>
                                              <p:pRg st="0" end="0"/>
                                            </p:txEl>
                                          </p:spTgt>
                                        </p:tgtEl>
                                        <p:attrNameLst>
                                          <p:attrName>style.visibility</p:attrName>
                                        </p:attrNameLst>
                                      </p:cBhvr>
                                      <p:to>
                                        <p:strVal val="visible"/>
                                      </p:to>
                                    </p:set>
                                    <p:animEffect transition="in" filter="dissolve">
                                      <p:cBhvr>
                                        <p:cTn id="7" dur="500"/>
                                        <p:tgtEl>
                                          <p:spTgt spid="3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7">
                                            <p:txEl>
                                              <p:pRg st="1" end="1"/>
                                            </p:txEl>
                                          </p:spTgt>
                                        </p:tgtEl>
                                        <p:attrNameLst>
                                          <p:attrName>style.visibility</p:attrName>
                                        </p:attrNameLst>
                                      </p:cBhvr>
                                      <p:to>
                                        <p:strVal val="visible"/>
                                      </p:to>
                                    </p:set>
                                    <p:animEffect transition="in" filter="dissolve">
                                      <p:cBhvr>
                                        <p:cTn id="12" dur="500"/>
                                        <p:tgtEl>
                                          <p:spTgt spid="3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7">
                                            <p:txEl>
                                              <p:pRg st="2" end="2"/>
                                            </p:txEl>
                                          </p:spTgt>
                                        </p:tgtEl>
                                        <p:attrNameLst>
                                          <p:attrName>style.visibility</p:attrName>
                                        </p:attrNameLst>
                                      </p:cBhvr>
                                      <p:to>
                                        <p:strVal val="visible"/>
                                      </p:to>
                                    </p:set>
                                    <p:animEffect transition="in" filter="dissolve">
                                      <p:cBhvr>
                                        <p:cTn id="17" dur="500"/>
                                        <p:tgtEl>
                                          <p:spTgt spid="3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7">
                                            <p:txEl>
                                              <p:pRg st="3" end="3"/>
                                            </p:txEl>
                                          </p:spTgt>
                                        </p:tgtEl>
                                        <p:attrNameLst>
                                          <p:attrName>style.visibility</p:attrName>
                                        </p:attrNameLst>
                                      </p:cBhvr>
                                      <p:to>
                                        <p:strVal val="visible"/>
                                      </p:to>
                                    </p:set>
                                    <p:animEffect transition="in" filter="dissolve">
                                      <p:cBhvr>
                                        <p:cTn id="22" dur="500"/>
                                        <p:tgtEl>
                                          <p:spTgt spid="3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7">
                                            <p:txEl>
                                              <p:pRg st="4" end="4"/>
                                            </p:txEl>
                                          </p:spTgt>
                                        </p:tgtEl>
                                        <p:attrNameLst>
                                          <p:attrName>style.visibility</p:attrName>
                                        </p:attrNameLst>
                                      </p:cBhvr>
                                      <p:to>
                                        <p:strVal val="visible"/>
                                      </p:to>
                                    </p:set>
                                    <p:animEffect transition="in" filter="dissolve">
                                      <p:cBhvr>
                                        <p:cTn id="27" dur="500"/>
                                        <p:tgtEl>
                                          <p:spTgt spid="3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7">
                                            <p:txEl>
                                              <p:pRg st="5" end="5"/>
                                            </p:txEl>
                                          </p:spTgt>
                                        </p:tgtEl>
                                        <p:attrNameLst>
                                          <p:attrName>style.visibility</p:attrName>
                                        </p:attrNameLst>
                                      </p:cBhvr>
                                      <p:to>
                                        <p:strVal val="visible"/>
                                      </p:to>
                                    </p:set>
                                    <p:animEffect transition="in" filter="dissolve">
                                      <p:cBhvr>
                                        <p:cTn id="32" dur="500"/>
                                        <p:tgtEl>
                                          <p:spTgt spid="3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5790832" y="3603325"/>
            <a:ext cx="2340021" cy="1077218"/>
          </a:xfrm>
          <a:prstGeom prst="roundRect">
            <a:avLst>
              <a:gd name="adj" fmla="val 0"/>
            </a:avLst>
          </a:prstGeom>
          <a:solidFill>
            <a:srgbClr val="FFFFFF"/>
          </a:solidFill>
          <a:ln w="12700" cap="flat" cmpd="sng">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Consolas" panose="020B0609020204030204" pitchFamily="49" charset="0"/>
              <a:cs typeface="Consolas" panose="020B0609020204030204" pitchFamily="49" charset="0"/>
              <a:sym typeface="Calibri"/>
            </a:endParaRPr>
          </a:p>
        </p:txBody>
      </p:sp>
      <p:sp>
        <p:nvSpPr>
          <p:cNvPr id="11" name="Marcador de número de diapositiva 10">
            <a:extLst>
              <a:ext uri="{FF2B5EF4-FFF2-40B4-BE49-F238E27FC236}">
                <a16:creationId xmlns:a16="http://schemas.microsoft.com/office/drawing/2014/main" id="{9D0FBFB1-3ED8-4F43-B41A-5CE819A1DAE9}"/>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12</a:t>
            </a:fld>
            <a:endParaRPr lang="es-CL"/>
          </a:p>
        </p:txBody>
      </p:sp>
      <p:sp>
        <p:nvSpPr>
          <p:cNvPr id="10" name="Marcador de pie de página 9">
            <a:extLst>
              <a:ext uri="{FF2B5EF4-FFF2-40B4-BE49-F238E27FC236}">
                <a16:creationId xmlns:a16="http://schemas.microsoft.com/office/drawing/2014/main" id="{311084AB-63B8-8545-4CC9-9AB6AB97341C}"/>
              </a:ext>
            </a:extLst>
          </p:cNvPr>
          <p:cNvSpPr>
            <a:spLocks noGrp="1"/>
          </p:cNvSpPr>
          <p:nvPr>
            <p:ph type="ftr" sz="quarter" idx="3"/>
          </p:nvPr>
        </p:nvSpPr>
        <p:spPr>
          <a:xfrm>
            <a:off x="154609" y="6659217"/>
            <a:ext cx="7172936" cy="198783"/>
          </a:xfrm>
        </p:spPr>
        <p:txBody>
          <a:bodyPr/>
          <a:lstStyle/>
          <a:p>
            <a:r>
              <a:rPr lang="de-DE"/>
              <a:t>2026 © PYTHON PARA ANALISIS DE DATOS.  MIGUEL CARRASCO</a:t>
            </a:r>
            <a:endParaRPr lang="es-ES" dirty="0"/>
          </a:p>
        </p:txBody>
      </p:sp>
      <p:sp>
        <p:nvSpPr>
          <p:cNvPr id="2" name="Título 1"/>
          <p:cNvSpPr>
            <a:spLocks noGrp="1"/>
          </p:cNvSpPr>
          <p:nvPr>
            <p:ph type="title"/>
          </p:nvPr>
        </p:nvSpPr>
        <p:spPr>
          <a:xfrm>
            <a:off x="-1" y="0"/>
            <a:ext cx="6612680" cy="688975"/>
          </a:xfrm>
        </p:spPr>
        <p:txBody>
          <a:bodyPr>
            <a:normAutofit/>
          </a:bodyPr>
          <a:lstStyle/>
          <a:p>
            <a:r>
              <a:rPr lang="es-CL" dirty="0"/>
              <a:t>Accesos</a:t>
            </a:r>
          </a:p>
        </p:txBody>
      </p:sp>
      <p:sp>
        <p:nvSpPr>
          <p:cNvPr id="3" name="Marcador de texto 2"/>
          <p:cNvSpPr>
            <a:spLocks noGrp="1"/>
          </p:cNvSpPr>
          <p:nvPr>
            <p:ph type="body" idx="4294967295"/>
          </p:nvPr>
        </p:nvSpPr>
        <p:spPr>
          <a:xfrm>
            <a:off x="1800224" y="1358900"/>
            <a:ext cx="7343775" cy="1831975"/>
          </a:xfrm>
        </p:spPr>
        <p:txBody>
          <a:bodyPr>
            <a:noAutofit/>
          </a:bodyPr>
          <a:lstStyle/>
          <a:p>
            <a:pPr marL="0" indent="0">
              <a:buNone/>
            </a:pPr>
            <a:r>
              <a:rPr lang="es-CL" sz="1800" dirty="0">
                <a:latin typeface="Calibri"/>
                <a:cs typeface="Calibri"/>
              </a:rPr>
              <a:t>En palabras sencillas, el operador </a:t>
            </a:r>
            <a:r>
              <a:rPr lang="es-CL" dirty="0">
                <a:latin typeface="Calibri"/>
                <a:cs typeface="Calibri"/>
              </a:rPr>
              <a:t>[</a:t>
            </a:r>
            <a:r>
              <a:rPr lang="es-CL" i="1" dirty="0">
                <a:latin typeface="Consolas" panose="020B0609020204030204" pitchFamily="49" charset="0"/>
                <a:cs typeface="Consolas" panose="020B0609020204030204" pitchFamily="49" charset="0"/>
              </a:rPr>
              <a:t>i</a:t>
            </a:r>
            <a:r>
              <a:rPr lang="es-CL" dirty="0">
                <a:latin typeface="Calibri"/>
                <a:cs typeface="Calibri"/>
              </a:rPr>
              <a:t>,:] </a:t>
            </a:r>
            <a:r>
              <a:rPr lang="es-CL" sz="1800" dirty="0">
                <a:latin typeface="Calibri"/>
                <a:cs typeface="Calibri"/>
              </a:rPr>
              <a:t>permite obtener/modificar todos los elementos de la </a:t>
            </a:r>
            <a:r>
              <a:rPr lang="es-CL" sz="1800" i="1" dirty="0">
                <a:latin typeface="Consolas" panose="020B0609020204030204" pitchFamily="49" charset="0"/>
                <a:cs typeface="Consolas" panose="020B0609020204030204" pitchFamily="49" charset="0"/>
              </a:rPr>
              <a:t>i</a:t>
            </a:r>
            <a:r>
              <a:rPr lang="es-CL" sz="1800" dirty="0">
                <a:latin typeface="Calibri"/>
                <a:cs typeface="Calibri"/>
              </a:rPr>
              <a:t>-ésima fila.</a:t>
            </a:r>
            <a:br>
              <a:rPr lang="es-CL" sz="1800" dirty="0">
                <a:latin typeface="Calibri"/>
                <a:cs typeface="Calibri"/>
              </a:rPr>
            </a:br>
            <a:endParaRPr lang="es-CL" sz="1800" dirty="0">
              <a:latin typeface="Calibri"/>
              <a:cs typeface="Calibri"/>
            </a:endParaRPr>
          </a:p>
          <a:p>
            <a:pPr marL="0" indent="0">
              <a:buNone/>
            </a:pPr>
            <a:r>
              <a:rPr lang="es-CL" sz="1800" dirty="0">
                <a:latin typeface="Calibri"/>
                <a:cs typeface="Calibri"/>
              </a:rPr>
              <a:t>En forma similar, el operador </a:t>
            </a:r>
            <a:r>
              <a:rPr lang="es-CL" dirty="0">
                <a:latin typeface="Calibri"/>
                <a:cs typeface="Calibri"/>
              </a:rPr>
              <a:t>[:,</a:t>
            </a:r>
            <a:r>
              <a:rPr lang="es-CL" i="1" dirty="0">
                <a:latin typeface="Consolas" panose="020B0609020204030204" pitchFamily="49" charset="0"/>
                <a:cs typeface="Consolas" panose="020B0609020204030204" pitchFamily="49" charset="0"/>
              </a:rPr>
              <a:t> i</a:t>
            </a:r>
            <a:r>
              <a:rPr lang="es-CL" dirty="0">
                <a:latin typeface="Calibri"/>
                <a:cs typeface="Calibri"/>
              </a:rPr>
              <a:t>] </a:t>
            </a:r>
            <a:r>
              <a:rPr lang="es-CL" sz="1800" dirty="0">
                <a:latin typeface="Calibri"/>
                <a:cs typeface="Calibri"/>
              </a:rPr>
              <a:t>permite obtener/modificar todos los elementos de la </a:t>
            </a:r>
            <a:r>
              <a:rPr lang="es-CL" sz="1800" i="1" dirty="0">
                <a:latin typeface="Consolas" panose="020B0609020204030204" pitchFamily="49" charset="0"/>
                <a:cs typeface="Consolas" panose="020B0609020204030204" pitchFamily="49" charset="0"/>
              </a:rPr>
              <a:t>i</a:t>
            </a:r>
            <a:r>
              <a:rPr lang="es-CL" sz="1800" dirty="0">
                <a:latin typeface="Calibri"/>
                <a:cs typeface="Calibri"/>
              </a:rPr>
              <a:t>-ésima columna.</a:t>
            </a:r>
            <a:br>
              <a:rPr lang="es-CL" sz="1800" dirty="0">
                <a:latin typeface="Calibri"/>
                <a:cs typeface="Calibri"/>
              </a:rPr>
            </a:br>
            <a:endParaRPr lang="en-US" sz="1800" dirty="0">
              <a:latin typeface="Calibri"/>
              <a:cs typeface="Calibri"/>
            </a:endParaRPr>
          </a:p>
        </p:txBody>
      </p:sp>
      <p:sp>
        <p:nvSpPr>
          <p:cNvPr id="5" name="Rectangle 4"/>
          <p:cNvSpPr/>
          <p:nvPr/>
        </p:nvSpPr>
        <p:spPr>
          <a:xfrm>
            <a:off x="5873385" y="3704384"/>
            <a:ext cx="2257468" cy="830997"/>
          </a:xfrm>
          <a:prstGeom prst="rect">
            <a:avLst/>
          </a:prstGeom>
        </p:spPr>
        <p:txBody>
          <a:bodyPr wrap="square">
            <a:spAutoFit/>
          </a:bodyPr>
          <a:lstStyle/>
          <a:p>
            <a:r>
              <a:rPr lang="es-ES_tradnl" sz="1600" dirty="0">
                <a:latin typeface="Menlo Regular"/>
                <a:cs typeface="Menlo Regular"/>
              </a:rPr>
              <a:t>[[0. 0. 1. 0.]</a:t>
            </a:r>
            <a:br>
              <a:rPr lang="es-ES_tradnl" sz="1600" dirty="0">
                <a:latin typeface="Menlo Regular"/>
                <a:cs typeface="Menlo Regular"/>
              </a:rPr>
            </a:br>
            <a:r>
              <a:rPr lang="es-ES_tradnl" sz="1600" dirty="0">
                <a:latin typeface="Menlo Regular"/>
                <a:cs typeface="Menlo Regular"/>
              </a:rPr>
              <a:t> [0. 0. 1. 0.]</a:t>
            </a:r>
            <a:br>
              <a:rPr lang="es-ES_tradnl" sz="1600" dirty="0">
                <a:latin typeface="Menlo Regular"/>
                <a:cs typeface="Menlo Regular"/>
              </a:rPr>
            </a:br>
            <a:r>
              <a:rPr lang="es-ES_tradnl" sz="1600" dirty="0">
                <a:latin typeface="Menlo Regular"/>
                <a:cs typeface="Menlo Regular"/>
              </a:rPr>
              <a:t> [0. 0. 1. 0.]]</a:t>
            </a:r>
          </a:p>
        </p:txBody>
      </p:sp>
      <p:pic>
        <p:nvPicPr>
          <p:cNvPr id="6" name="Picture 110" descr="Picture 110"/>
          <p:cNvPicPr>
            <a:picLocks noChangeAspect="1"/>
          </p:cNvPicPr>
          <p:nvPr/>
        </p:nvPicPr>
        <p:blipFill>
          <a:blip r:embed="rId2"/>
          <a:stretch>
            <a:fillRect/>
          </a:stretch>
        </p:blipFill>
        <p:spPr>
          <a:xfrm>
            <a:off x="724026" y="1370169"/>
            <a:ext cx="528129" cy="528129"/>
          </a:xfrm>
          <a:prstGeom prst="rect">
            <a:avLst/>
          </a:prstGeom>
          <a:ln w="12700">
            <a:miter lim="400000"/>
          </a:ln>
        </p:spPr>
      </p:pic>
      <p:sp>
        <p:nvSpPr>
          <p:cNvPr id="7" name="Rectangle 6"/>
          <p:cNvSpPr/>
          <p:nvPr/>
        </p:nvSpPr>
        <p:spPr>
          <a:xfrm>
            <a:off x="1800224" y="3603324"/>
            <a:ext cx="3717070" cy="1077218"/>
          </a:xfrm>
          <a:prstGeom prst="rect">
            <a:avLst/>
          </a:prstGeom>
          <a:ln>
            <a:solidFill>
              <a:schemeClr val="accent1">
                <a:lumMod val="75000"/>
              </a:schemeClr>
            </a:solidFill>
          </a:ln>
        </p:spPr>
        <p:txBody>
          <a:bodyPr wrap="square">
            <a:spAutoFit/>
          </a:bodyPr>
          <a:lstStyle/>
          <a:p>
            <a:r>
              <a:rPr lang="en-US" sz="1600" dirty="0">
                <a:solidFill>
                  <a:srgbClr val="008000"/>
                </a:solidFill>
                <a:latin typeface="Consolas" panose="020B0609020204030204" pitchFamily="49" charset="0"/>
                <a:cs typeface="Consolas" panose="020B0609020204030204" pitchFamily="49" charset="0"/>
              </a:rPr>
              <a:t>import</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numpy</a:t>
            </a:r>
            <a:endParaRPr lang="en-US" sz="1600" dirty="0">
              <a:latin typeface="Consolas" panose="020B0609020204030204" pitchFamily="49" charset="0"/>
              <a:cs typeface="Consolas" panose="020B0609020204030204" pitchFamily="49" charset="0"/>
            </a:endParaRPr>
          </a:p>
          <a:p>
            <a:r>
              <a:rPr lang="en-US" sz="1600" dirty="0" err="1">
                <a:latin typeface="Consolas" panose="020B0609020204030204" pitchFamily="49" charset="0"/>
                <a:cs typeface="Consolas" panose="020B0609020204030204" pitchFamily="49" charset="0"/>
              </a:rPr>
              <a:t>ejemplo</a:t>
            </a:r>
            <a:r>
              <a:rPr lang="en-US" sz="1600" dirty="0">
                <a:latin typeface="Consolas" panose="020B0609020204030204" pitchFamily="49" charset="0"/>
                <a:cs typeface="Consolas" panose="020B0609020204030204" pitchFamily="49" charset="0"/>
              </a:rPr>
              <a:t> = </a:t>
            </a:r>
            <a:r>
              <a:rPr lang="en-US" sz="1600" dirty="0" err="1">
                <a:latin typeface="Consolas" panose="020B0609020204030204" pitchFamily="49" charset="0"/>
                <a:cs typeface="Consolas" panose="020B0609020204030204" pitchFamily="49" charset="0"/>
              </a:rPr>
              <a:t>numpy</a:t>
            </a:r>
            <a:r>
              <a:rPr lang="en-US" sz="1600" dirty="0">
                <a:latin typeface="Consolas" panose="020B0609020204030204" pitchFamily="49" charset="0"/>
                <a:cs typeface="Consolas" panose="020B0609020204030204" pitchFamily="49" charset="0"/>
              </a:rPr>
              <a:t>.</a:t>
            </a:r>
            <a:r>
              <a:rPr lang="en-US" sz="1600" dirty="0">
                <a:solidFill>
                  <a:srgbClr val="0000FF"/>
                </a:solidFill>
                <a:latin typeface="Consolas" panose="020B0609020204030204" pitchFamily="49" charset="0"/>
                <a:cs typeface="Consolas" panose="020B0609020204030204" pitchFamily="49" charset="0"/>
              </a:rPr>
              <a:t>zeros</a:t>
            </a:r>
            <a:r>
              <a:rPr lang="en-US" sz="1600" dirty="0">
                <a:latin typeface="Consolas" panose="020B0609020204030204" pitchFamily="49" charset="0"/>
                <a:cs typeface="Consolas" panose="020B0609020204030204" pitchFamily="49" charset="0"/>
              </a:rPr>
              <a:t>([3,4])</a:t>
            </a:r>
          </a:p>
          <a:p>
            <a:r>
              <a:rPr lang="en-US" sz="1600" dirty="0" err="1">
                <a:latin typeface="Consolas" panose="020B0609020204030204" pitchFamily="49" charset="0"/>
                <a:cs typeface="Consolas" panose="020B0609020204030204" pitchFamily="49" charset="0"/>
              </a:rPr>
              <a:t>ejemplo</a:t>
            </a:r>
            <a:r>
              <a:rPr lang="en-US" sz="1600" dirty="0">
                <a:latin typeface="Consolas" panose="020B0609020204030204" pitchFamily="49" charset="0"/>
                <a:cs typeface="Consolas" panose="020B0609020204030204" pitchFamily="49" charset="0"/>
              </a:rPr>
              <a:t>[:,2] = 1</a:t>
            </a:r>
          </a:p>
          <a:p>
            <a:r>
              <a:rPr lang="en-US" sz="1600" dirty="0">
                <a:solidFill>
                  <a:srgbClr val="0000FF"/>
                </a:solidFill>
                <a:latin typeface="Consolas" panose="020B0609020204030204" pitchFamily="49" charset="0"/>
                <a:cs typeface="Consolas" panose="020B0609020204030204" pitchFamily="49" charset="0"/>
              </a:rPr>
              <a:t>print</a:t>
            </a:r>
            <a:r>
              <a:rPr lang="en-US" sz="1600" dirty="0">
                <a:latin typeface="Consolas" panose="020B0609020204030204" pitchFamily="49" charset="0"/>
                <a:cs typeface="Consolas" panose="020B0609020204030204" pitchFamily="49" charset="0"/>
              </a:rPr>
              <a:t>(</a:t>
            </a:r>
            <a:r>
              <a:rPr lang="en-US" sz="1600" dirty="0" err="1">
                <a:latin typeface="Consolas" panose="020B0609020204030204" pitchFamily="49" charset="0"/>
                <a:cs typeface="Consolas" panose="020B0609020204030204" pitchFamily="49" charset="0"/>
              </a:rPr>
              <a:t>ejemplo</a:t>
            </a:r>
            <a:r>
              <a:rPr lang="en-US" sz="1600" dirty="0">
                <a:latin typeface="Consolas" panose="020B0609020204030204" pitchFamily="49" charset="0"/>
                <a:cs typeface="Consolas" panose="020B0609020204030204" pitchFamily="49" charset="0"/>
              </a:rPr>
              <a:t>)</a:t>
            </a:r>
          </a:p>
        </p:txBody>
      </p:sp>
      <p:sp>
        <p:nvSpPr>
          <p:cNvPr id="8" name="Rectangle 7"/>
          <p:cNvSpPr/>
          <p:nvPr/>
        </p:nvSpPr>
        <p:spPr>
          <a:xfrm>
            <a:off x="5774276" y="3329331"/>
            <a:ext cx="960407" cy="307777"/>
          </a:xfrm>
          <a:prstGeom prst="rect">
            <a:avLst/>
          </a:prstGeom>
        </p:spPr>
        <p:txBody>
          <a:bodyPr wrap="none">
            <a:spAutoFit/>
          </a:bodyPr>
          <a:lstStyle/>
          <a:p>
            <a:r>
              <a:rPr lang="en-US" sz="1400" dirty="0" err="1">
                <a:latin typeface="Calibri"/>
                <a:cs typeface="Calibri"/>
              </a:rPr>
              <a:t>Resultado</a:t>
            </a:r>
            <a:r>
              <a:rPr lang="en-US" sz="1400" dirty="0">
                <a:latin typeface="Calibri"/>
                <a:cs typeface="Calibri"/>
              </a:rPr>
              <a:t>:</a:t>
            </a:r>
          </a:p>
        </p:txBody>
      </p:sp>
      <p:sp>
        <p:nvSpPr>
          <p:cNvPr id="4" name="Rectangle 3"/>
          <p:cNvSpPr/>
          <p:nvPr/>
        </p:nvSpPr>
        <p:spPr>
          <a:xfrm>
            <a:off x="1768474" y="3329331"/>
            <a:ext cx="826280" cy="307777"/>
          </a:xfrm>
          <a:prstGeom prst="rect">
            <a:avLst/>
          </a:prstGeom>
        </p:spPr>
        <p:txBody>
          <a:bodyPr wrap="none">
            <a:spAutoFit/>
          </a:bodyPr>
          <a:lstStyle/>
          <a:p>
            <a:pPr marL="0" indent="0">
              <a:buNone/>
            </a:pPr>
            <a:r>
              <a:rPr lang="en-US" sz="1400" dirty="0" err="1">
                <a:latin typeface="Calibri"/>
                <a:cs typeface="Calibri"/>
              </a:rPr>
              <a:t>Ejemplo</a:t>
            </a:r>
            <a:r>
              <a:rPr lang="en-US" sz="1400" dirty="0">
                <a:latin typeface="Calibri"/>
                <a:cs typeface="Calibri"/>
              </a:rPr>
              <a:t>:</a:t>
            </a:r>
          </a:p>
        </p:txBody>
      </p:sp>
    </p:spTree>
    <p:extLst>
      <p:ext uri="{BB962C8B-B14F-4D97-AF65-F5344CB8AC3E}">
        <p14:creationId xmlns:p14="http://schemas.microsoft.com/office/powerpoint/2010/main" val="2347334348"/>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4F6FEBDA-0C7B-F84E-82C0-A11A5D5A05CC}"/>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13</a:t>
            </a:fld>
            <a:endParaRPr lang="es-CL"/>
          </a:p>
        </p:txBody>
      </p:sp>
      <p:sp>
        <p:nvSpPr>
          <p:cNvPr id="3" name="Marcador de pie de página 2">
            <a:extLst>
              <a:ext uri="{FF2B5EF4-FFF2-40B4-BE49-F238E27FC236}">
                <a16:creationId xmlns:a16="http://schemas.microsoft.com/office/drawing/2014/main" id="{B09D50AC-8C39-3C51-0A10-AE5385EECD0B}"/>
              </a:ext>
            </a:extLst>
          </p:cNvPr>
          <p:cNvSpPr>
            <a:spLocks noGrp="1"/>
          </p:cNvSpPr>
          <p:nvPr>
            <p:ph type="ftr" sz="quarter" idx="3"/>
          </p:nvPr>
        </p:nvSpPr>
        <p:spPr>
          <a:xfrm>
            <a:off x="154609" y="6659217"/>
            <a:ext cx="7172936" cy="198783"/>
          </a:xfrm>
        </p:spPr>
        <p:txBody>
          <a:bodyPr/>
          <a:lstStyle/>
          <a:p>
            <a:r>
              <a:rPr lang="de-DE"/>
              <a:t>2026 © PYTHON PARA ANALISIS DE DATOS.  MIGUEL CARRASCO</a:t>
            </a:r>
            <a:endParaRPr lang="es-ES" dirty="0"/>
          </a:p>
        </p:txBody>
      </p:sp>
      <p:sp>
        <p:nvSpPr>
          <p:cNvPr id="2" name="Título 1"/>
          <p:cNvSpPr>
            <a:spLocks noGrp="1"/>
          </p:cNvSpPr>
          <p:nvPr>
            <p:ph type="title"/>
          </p:nvPr>
        </p:nvSpPr>
        <p:spPr>
          <a:xfrm>
            <a:off x="-1" y="0"/>
            <a:ext cx="6612680" cy="688975"/>
          </a:xfrm>
        </p:spPr>
        <p:txBody>
          <a:bodyPr/>
          <a:lstStyle/>
          <a:p>
            <a:r>
              <a:rPr lang="es-CL" dirty="0"/>
              <a:t>Soluciones</a:t>
            </a:r>
          </a:p>
        </p:txBody>
      </p:sp>
      <p:sp>
        <p:nvSpPr>
          <p:cNvPr id="6" name="Shape 184"/>
          <p:cNvSpPr/>
          <p:nvPr/>
        </p:nvSpPr>
        <p:spPr>
          <a:xfrm>
            <a:off x="1246108" y="1520095"/>
            <a:ext cx="3514262" cy="2642740"/>
          </a:xfrm>
          <a:prstGeom prst="rect">
            <a:avLst/>
          </a:prstGeom>
          <a:noFill/>
          <a:ln>
            <a:noFill/>
          </a:ln>
        </p:spPr>
        <p:txBody>
          <a:bodyPr spcFirstLastPara="1" wrap="square" lIns="91425" tIns="45700" rIns="91425" bIns="45700" anchor="t" anchorCtr="0">
            <a:noAutofit/>
          </a:bodyPr>
          <a:lstStyle/>
          <a:p>
            <a:pPr lvl="0"/>
            <a:r>
              <a:rPr lang="es-CL" dirty="0">
                <a:latin typeface="Calibri"/>
                <a:cs typeface="Calibri"/>
              </a:rPr>
              <a:t>Escriba un programa en Python  que solicite al usuario </a:t>
            </a:r>
            <a:r>
              <a:rPr lang="es-CL" b="1" dirty="0" err="1">
                <a:latin typeface="Calibri"/>
                <a:cs typeface="Calibri"/>
              </a:rPr>
              <a:t>num</a:t>
            </a:r>
            <a:r>
              <a:rPr lang="es-CL" dirty="0">
                <a:latin typeface="Calibri"/>
                <a:cs typeface="Calibri"/>
              </a:rPr>
              <a:t> (un número entero), genere una matriz cuadrada de tamaño </a:t>
            </a:r>
            <a:r>
              <a:rPr lang="es-CL" dirty="0" err="1">
                <a:latin typeface="Calibri"/>
                <a:cs typeface="Calibri"/>
              </a:rPr>
              <a:t>num</a:t>
            </a:r>
            <a:r>
              <a:rPr lang="es-CL" dirty="0">
                <a:latin typeface="Calibri"/>
                <a:cs typeface="Calibri"/>
              </a:rPr>
              <a:t> con la tabla de multiplicar y la muestre por pantalla. Ejemplo:</a:t>
            </a:r>
          </a:p>
        </p:txBody>
      </p:sp>
      <p:sp>
        <p:nvSpPr>
          <p:cNvPr id="11" name="Rectángulo 10"/>
          <p:cNvSpPr/>
          <p:nvPr/>
        </p:nvSpPr>
        <p:spPr>
          <a:xfrm>
            <a:off x="1245206" y="3448288"/>
            <a:ext cx="3306083" cy="1477328"/>
          </a:xfrm>
          <a:prstGeom prst="rect">
            <a:avLst/>
          </a:prstGeom>
        </p:spPr>
        <p:txBody>
          <a:bodyPr wrap="square">
            <a:spAutoFit/>
          </a:bodyPr>
          <a:lstStyle/>
          <a:p>
            <a:pPr lvl="0"/>
            <a:r>
              <a:rPr lang="es-CL" sz="1500" dirty="0">
                <a:latin typeface="Calibri"/>
                <a:cs typeface="Calibri"/>
              </a:rPr>
              <a:t>Ingrese un número: 5</a:t>
            </a:r>
          </a:p>
          <a:p>
            <a:pPr lvl="0"/>
            <a:endParaRPr lang="es-CL" sz="1500" dirty="0">
              <a:latin typeface="Calibri"/>
              <a:cs typeface="Calibri"/>
            </a:endParaRPr>
          </a:p>
          <a:p>
            <a:pPr lvl="0"/>
            <a:r>
              <a:rPr lang="mr-IN" sz="1200" dirty="0">
                <a:solidFill>
                  <a:srgbClr val="C00000"/>
                </a:solidFill>
                <a:latin typeface="Menlo Regular"/>
                <a:cs typeface="Menlo Regular"/>
              </a:rPr>
              <a:t>[[ 1.  2.  3.  4.  5.] </a:t>
            </a:r>
            <a:endParaRPr lang="en-US" sz="1200" dirty="0">
              <a:solidFill>
                <a:srgbClr val="C00000"/>
              </a:solidFill>
              <a:latin typeface="Menlo Regular"/>
              <a:cs typeface="Menlo Regular"/>
            </a:endParaRPr>
          </a:p>
          <a:p>
            <a:pPr lvl="0"/>
            <a:r>
              <a:rPr lang="en-US" sz="1200" dirty="0">
                <a:solidFill>
                  <a:srgbClr val="C00000"/>
                </a:solidFill>
                <a:latin typeface="Menlo Regular"/>
                <a:cs typeface="Menlo Regular"/>
              </a:rPr>
              <a:t> </a:t>
            </a:r>
            <a:r>
              <a:rPr lang="mr-IN" sz="1200" dirty="0">
                <a:solidFill>
                  <a:srgbClr val="C00000"/>
                </a:solidFill>
                <a:latin typeface="Menlo Regular"/>
                <a:cs typeface="Menlo Regular"/>
              </a:rPr>
              <a:t>[ 2.  4.  6.  8. 10.] </a:t>
            </a:r>
            <a:endParaRPr lang="en-US" sz="1200" dirty="0">
              <a:solidFill>
                <a:srgbClr val="C00000"/>
              </a:solidFill>
              <a:latin typeface="Menlo Regular"/>
              <a:cs typeface="Menlo Regular"/>
            </a:endParaRPr>
          </a:p>
          <a:p>
            <a:pPr lvl="0"/>
            <a:r>
              <a:rPr lang="en-US" sz="1200" dirty="0">
                <a:solidFill>
                  <a:srgbClr val="C00000"/>
                </a:solidFill>
                <a:latin typeface="Menlo Regular"/>
                <a:cs typeface="Menlo Regular"/>
              </a:rPr>
              <a:t> </a:t>
            </a:r>
            <a:r>
              <a:rPr lang="mr-IN" sz="1200" dirty="0">
                <a:solidFill>
                  <a:srgbClr val="C00000"/>
                </a:solidFill>
                <a:latin typeface="Menlo Regular"/>
                <a:cs typeface="Menlo Regular"/>
              </a:rPr>
              <a:t>[ 3.  6.  9. 12. 15.] </a:t>
            </a:r>
            <a:endParaRPr lang="en-US" sz="1200" dirty="0">
              <a:solidFill>
                <a:srgbClr val="C00000"/>
              </a:solidFill>
              <a:latin typeface="Menlo Regular"/>
              <a:cs typeface="Menlo Regular"/>
            </a:endParaRPr>
          </a:p>
          <a:p>
            <a:pPr lvl="0"/>
            <a:r>
              <a:rPr lang="en-US" sz="1200" dirty="0">
                <a:solidFill>
                  <a:srgbClr val="C00000"/>
                </a:solidFill>
                <a:latin typeface="Menlo Regular"/>
                <a:cs typeface="Menlo Regular"/>
              </a:rPr>
              <a:t> </a:t>
            </a:r>
            <a:r>
              <a:rPr lang="mr-IN" sz="1200" dirty="0">
                <a:solidFill>
                  <a:srgbClr val="C00000"/>
                </a:solidFill>
                <a:latin typeface="Menlo Regular"/>
                <a:cs typeface="Menlo Regular"/>
              </a:rPr>
              <a:t>[ 4.  8. 12. 16. 20.] </a:t>
            </a:r>
            <a:endParaRPr lang="en-US" sz="1200" dirty="0">
              <a:solidFill>
                <a:srgbClr val="C00000"/>
              </a:solidFill>
              <a:latin typeface="Menlo Regular"/>
              <a:cs typeface="Menlo Regular"/>
            </a:endParaRPr>
          </a:p>
          <a:p>
            <a:pPr lvl="0"/>
            <a:r>
              <a:rPr lang="en-US" sz="1200" dirty="0">
                <a:solidFill>
                  <a:srgbClr val="C00000"/>
                </a:solidFill>
                <a:latin typeface="Menlo Regular"/>
                <a:cs typeface="Menlo Regular"/>
              </a:rPr>
              <a:t> </a:t>
            </a:r>
            <a:r>
              <a:rPr lang="mr-IN" sz="1200" dirty="0">
                <a:solidFill>
                  <a:srgbClr val="C00000"/>
                </a:solidFill>
                <a:latin typeface="Menlo Regular"/>
                <a:cs typeface="Menlo Regular"/>
              </a:rPr>
              <a:t>[ 5. 10. 15. 20. 25.]]</a:t>
            </a:r>
            <a:endParaRPr lang="es-CL" sz="1200" dirty="0">
              <a:solidFill>
                <a:srgbClr val="C00000"/>
              </a:solidFill>
              <a:latin typeface="Menlo Regular"/>
              <a:cs typeface="Menlo Regular"/>
            </a:endParaRPr>
          </a:p>
        </p:txBody>
      </p:sp>
      <p:cxnSp>
        <p:nvCxnSpPr>
          <p:cNvPr id="16" name="Shape 185"/>
          <p:cNvCxnSpPr/>
          <p:nvPr/>
        </p:nvCxnSpPr>
        <p:spPr>
          <a:xfrm>
            <a:off x="4760538" y="1620959"/>
            <a:ext cx="0" cy="4218319"/>
          </a:xfrm>
          <a:prstGeom prst="straightConnector1">
            <a:avLst/>
          </a:prstGeom>
          <a:noFill/>
          <a:ln w="25400" cap="flat" cmpd="sng">
            <a:solidFill>
              <a:schemeClr val="bg1">
                <a:lumMod val="75000"/>
              </a:schemeClr>
            </a:solidFill>
            <a:prstDash val="solid"/>
            <a:round/>
            <a:headEnd type="oval" w="med" len="med"/>
            <a:tailEnd type="oval" w="med" len="med"/>
          </a:ln>
        </p:spPr>
      </p:cxnSp>
      <p:sp>
        <p:nvSpPr>
          <p:cNvPr id="19" name="Shape 184"/>
          <p:cNvSpPr/>
          <p:nvPr/>
        </p:nvSpPr>
        <p:spPr>
          <a:xfrm>
            <a:off x="4894360" y="1598993"/>
            <a:ext cx="4034790" cy="2318469"/>
          </a:xfrm>
          <a:prstGeom prst="rect">
            <a:avLst/>
          </a:prstGeom>
          <a:noFill/>
          <a:ln>
            <a:solidFill>
              <a:schemeClr val="accent1">
                <a:lumMod val="75000"/>
              </a:schemeClr>
            </a:solidFill>
          </a:ln>
        </p:spPr>
        <p:txBody>
          <a:bodyPr spcFirstLastPara="1" wrap="square" lIns="91425" tIns="45700" rIns="91425" bIns="45700" anchor="t" anchorCtr="0">
            <a:noAutofit/>
          </a:bodyPr>
          <a:lstStyle/>
          <a:p>
            <a:pPr lvl="0"/>
            <a:r>
              <a:rPr lang="es-CL" sz="1400" dirty="0">
                <a:solidFill>
                  <a:srgbClr val="0000FF"/>
                </a:solidFill>
                <a:latin typeface="Consolas" panose="020B0609020204030204" pitchFamily="49" charset="0"/>
                <a:cs typeface="Consolas" panose="020B0609020204030204" pitchFamily="49" charset="0"/>
              </a:rPr>
              <a:t>import</a:t>
            </a:r>
            <a:r>
              <a:rPr lang="es-CL" sz="1400" dirty="0">
                <a:latin typeface="Consolas" panose="020B0609020204030204" pitchFamily="49" charset="0"/>
                <a:cs typeface="Consolas" panose="020B0609020204030204" pitchFamily="49" charset="0"/>
              </a:rPr>
              <a:t> numpy</a:t>
            </a:r>
          </a:p>
          <a:p>
            <a:pPr lvl="0"/>
            <a:endParaRPr lang="es-CL" sz="1400" dirty="0">
              <a:latin typeface="Consolas" panose="020B0609020204030204" pitchFamily="49" charset="0"/>
              <a:cs typeface="Consolas" panose="020B0609020204030204" pitchFamily="49" charset="0"/>
            </a:endParaRPr>
          </a:p>
          <a:p>
            <a:pPr lvl="0"/>
            <a:r>
              <a:rPr lang="es-CL" sz="1400" dirty="0" err="1">
                <a:latin typeface="Consolas" panose="020B0609020204030204" pitchFamily="49" charset="0"/>
                <a:cs typeface="Consolas" panose="020B0609020204030204" pitchFamily="49" charset="0"/>
              </a:rPr>
              <a:t>num</a:t>
            </a:r>
            <a:r>
              <a:rPr lang="es-CL" sz="1400" dirty="0">
                <a:latin typeface="Consolas" panose="020B0609020204030204" pitchFamily="49" charset="0"/>
                <a:cs typeface="Consolas" panose="020B0609020204030204" pitchFamily="49" charset="0"/>
              </a:rPr>
              <a:t> = </a:t>
            </a:r>
            <a:r>
              <a:rPr lang="es-CL" sz="1400" dirty="0" err="1">
                <a:solidFill>
                  <a:srgbClr val="1800FF"/>
                </a:solidFill>
                <a:latin typeface="Consolas" panose="020B0609020204030204" pitchFamily="49" charset="0"/>
                <a:cs typeface="Consolas" panose="020B0609020204030204" pitchFamily="49" charset="0"/>
              </a:rPr>
              <a:t>int</a:t>
            </a:r>
            <a:r>
              <a:rPr lang="es-CL" sz="1400" dirty="0">
                <a:latin typeface="Consolas" panose="020B0609020204030204" pitchFamily="49" charset="0"/>
                <a:cs typeface="Consolas" panose="020B0609020204030204" pitchFamily="49" charset="0"/>
              </a:rPr>
              <a:t>(</a:t>
            </a:r>
            <a:r>
              <a:rPr lang="es-CL" sz="1400" dirty="0">
                <a:solidFill>
                  <a:srgbClr val="1800FF"/>
                </a:solidFill>
                <a:latin typeface="Consolas" panose="020B0609020204030204" pitchFamily="49" charset="0"/>
                <a:cs typeface="Consolas" panose="020B0609020204030204" pitchFamily="49" charset="0"/>
              </a:rPr>
              <a:t>input</a:t>
            </a:r>
            <a:r>
              <a:rPr lang="es-CL" sz="1400" dirty="0">
                <a:latin typeface="Consolas" panose="020B0609020204030204" pitchFamily="49" charset="0"/>
                <a:cs typeface="Consolas" panose="020B0609020204030204" pitchFamily="49" charset="0"/>
              </a:rPr>
              <a:t>(</a:t>
            </a:r>
            <a:r>
              <a:rPr lang="es-CL" sz="1400" dirty="0">
                <a:solidFill>
                  <a:srgbClr val="E800EB"/>
                </a:solidFill>
                <a:latin typeface="Consolas" panose="020B0609020204030204" pitchFamily="49" charset="0"/>
                <a:cs typeface="Consolas" panose="020B0609020204030204" pitchFamily="49" charset="0"/>
              </a:rPr>
              <a:t>"Ingresa un número: "</a:t>
            </a:r>
            <a:r>
              <a:rPr lang="es-CL" sz="1400" dirty="0">
                <a:latin typeface="Consolas" panose="020B0609020204030204" pitchFamily="49" charset="0"/>
                <a:cs typeface="Consolas" panose="020B0609020204030204" pitchFamily="49" charset="0"/>
              </a:rPr>
              <a:t>))</a:t>
            </a:r>
            <a:br>
              <a:rPr lang="es-CL" sz="1400" dirty="0">
                <a:latin typeface="Consolas" panose="020B0609020204030204" pitchFamily="49" charset="0"/>
                <a:cs typeface="Consolas" panose="020B0609020204030204" pitchFamily="49" charset="0"/>
              </a:rPr>
            </a:br>
            <a:r>
              <a:rPr lang="es-CL" sz="1400" dirty="0">
                <a:latin typeface="Consolas" panose="020B0609020204030204" pitchFamily="49" charset="0"/>
                <a:cs typeface="Consolas" panose="020B0609020204030204" pitchFamily="49" charset="0"/>
              </a:rPr>
              <a:t>tabla=</a:t>
            </a:r>
            <a:r>
              <a:rPr lang="es-CL" sz="1400" dirty="0" err="1">
                <a:latin typeface="Consolas" panose="020B0609020204030204" pitchFamily="49" charset="0"/>
                <a:cs typeface="Consolas" panose="020B0609020204030204" pitchFamily="49" charset="0"/>
              </a:rPr>
              <a:t>numpy.</a:t>
            </a:r>
            <a:r>
              <a:rPr lang="es-CL" sz="1400" dirty="0" err="1">
                <a:solidFill>
                  <a:srgbClr val="0000FF"/>
                </a:solidFill>
                <a:latin typeface="Consolas" panose="020B0609020204030204" pitchFamily="49" charset="0"/>
                <a:cs typeface="Consolas" panose="020B0609020204030204" pitchFamily="49" charset="0"/>
              </a:rPr>
              <a:t>zeros</a:t>
            </a:r>
            <a:r>
              <a:rPr lang="es-CL" sz="1400" dirty="0">
                <a:latin typeface="Consolas" panose="020B0609020204030204" pitchFamily="49" charset="0"/>
                <a:cs typeface="Consolas" panose="020B0609020204030204" pitchFamily="49" charset="0"/>
              </a:rPr>
              <a:t>([num,num])          </a:t>
            </a:r>
            <a:br>
              <a:rPr lang="es-CL" sz="1400" dirty="0">
                <a:latin typeface="Consolas" panose="020B0609020204030204" pitchFamily="49" charset="0"/>
                <a:cs typeface="Consolas" panose="020B0609020204030204" pitchFamily="49" charset="0"/>
              </a:rPr>
            </a:br>
            <a:r>
              <a:rPr lang="es-CL" sz="1400" dirty="0">
                <a:latin typeface="Consolas" panose="020B0609020204030204" pitchFamily="49" charset="0"/>
                <a:cs typeface="Consolas" panose="020B0609020204030204" pitchFamily="49" charset="0"/>
              </a:rPr>
              <a:t>    </a:t>
            </a:r>
          </a:p>
          <a:p>
            <a:pPr lvl="0"/>
            <a:r>
              <a:rPr lang="es-CL" sz="1400" dirty="0" err="1">
                <a:solidFill>
                  <a:srgbClr val="1800FF"/>
                </a:solidFill>
                <a:latin typeface="Consolas" panose="020B0609020204030204" pitchFamily="49" charset="0"/>
                <a:cs typeface="Consolas" panose="020B0609020204030204" pitchFamily="49" charset="0"/>
              </a:rPr>
              <a:t>for</a:t>
            </a:r>
            <a:r>
              <a:rPr lang="es-CL" sz="1400" dirty="0">
                <a:latin typeface="Consolas" panose="020B0609020204030204" pitchFamily="49" charset="0"/>
                <a:cs typeface="Consolas" panose="020B0609020204030204" pitchFamily="49" charset="0"/>
              </a:rPr>
              <a:t> i </a:t>
            </a:r>
            <a:r>
              <a:rPr lang="es-CL" sz="1400" dirty="0">
                <a:solidFill>
                  <a:srgbClr val="1800FF"/>
                </a:solidFill>
                <a:latin typeface="Consolas" panose="020B0609020204030204" pitchFamily="49" charset="0"/>
                <a:cs typeface="Consolas" panose="020B0609020204030204" pitchFamily="49" charset="0"/>
              </a:rPr>
              <a:t>in</a:t>
            </a:r>
            <a:r>
              <a:rPr lang="es-CL" sz="1400" dirty="0">
                <a:solidFill>
                  <a:srgbClr val="008000"/>
                </a:solidFill>
                <a:latin typeface="Consolas" panose="020B0609020204030204" pitchFamily="49" charset="0"/>
                <a:cs typeface="Consolas" panose="020B0609020204030204" pitchFamily="49" charset="0"/>
              </a:rPr>
              <a:t> </a:t>
            </a:r>
            <a:r>
              <a:rPr lang="es-CL" sz="1400" dirty="0">
                <a:solidFill>
                  <a:srgbClr val="1800FF"/>
                </a:solidFill>
                <a:latin typeface="Consolas" panose="020B0609020204030204" pitchFamily="49" charset="0"/>
                <a:cs typeface="Consolas" panose="020B0609020204030204" pitchFamily="49" charset="0"/>
              </a:rPr>
              <a:t>range</a:t>
            </a:r>
            <a:r>
              <a:rPr lang="es-CL" sz="1400" dirty="0">
                <a:latin typeface="Consolas" panose="020B0609020204030204" pitchFamily="49" charset="0"/>
                <a:cs typeface="Consolas" panose="020B0609020204030204" pitchFamily="49" charset="0"/>
              </a:rPr>
              <a:t>(1,num+1):                </a:t>
            </a:r>
          </a:p>
          <a:p>
            <a:pPr lvl="0"/>
            <a:r>
              <a:rPr lang="es-CL" sz="1400" dirty="0">
                <a:latin typeface="Consolas" panose="020B0609020204030204" pitchFamily="49" charset="0"/>
                <a:cs typeface="Consolas" panose="020B0609020204030204" pitchFamily="49" charset="0"/>
              </a:rPr>
              <a:t>    </a:t>
            </a:r>
            <a:r>
              <a:rPr lang="es-CL" sz="1400" dirty="0">
                <a:solidFill>
                  <a:srgbClr val="1800FF"/>
                </a:solidFill>
                <a:latin typeface="Consolas" panose="020B0609020204030204" pitchFamily="49" charset="0"/>
                <a:cs typeface="Consolas" panose="020B0609020204030204" pitchFamily="49" charset="0"/>
              </a:rPr>
              <a:t>for</a:t>
            </a:r>
            <a:r>
              <a:rPr lang="es-CL" sz="1400" dirty="0">
                <a:latin typeface="Consolas" panose="020B0609020204030204" pitchFamily="49" charset="0"/>
                <a:cs typeface="Consolas" panose="020B0609020204030204" pitchFamily="49" charset="0"/>
              </a:rPr>
              <a:t> j </a:t>
            </a:r>
            <a:r>
              <a:rPr lang="es-CL" sz="1400" dirty="0">
                <a:solidFill>
                  <a:srgbClr val="1800FF"/>
                </a:solidFill>
                <a:latin typeface="Consolas" panose="020B0609020204030204" pitchFamily="49" charset="0"/>
                <a:cs typeface="Consolas" panose="020B0609020204030204" pitchFamily="49" charset="0"/>
              </a:rPr>
              <a:t>in</a:t>
            </a:r>
            <a:r>
              <a:rPr lang="es-CL" sz="1400" dirty="0">
                <a:solidFill>
                  <a:srgbClr val="008000"/>
                </a:solidFill>
                <a:latin typeface="Consolas" panose="020B0609020204030204" pitchFamily="49" charset="0"/>
                <a:cs typeface="Consolas" panose="020B0609020204030204" pitchFamily="49" charset="0"/>
              </a:rPr>
              <a:t> </a:t>
            </a:r>
            <a:r>
              <a:rPr lang="es-CL" sz="1400" dirty="0">
                <a:solidFill>
                  <a:srgbClr val="1800FF"/>
                </a:solidFill>
                <a:latin typeface="Consolas" panose="020B0609020204030204" pitchFamily="49" charset="0"/>
                <a:cs typeface="Consolas" panose="020B0609020204030204" pitchFamily="49" charset="0"/>
              </a:rPr>
              <a:t>range</a:t>
            </a:r>
            <a:r>
              <a:rPr lang="es-CL" sz="1400" dirty="0">
                <a:latin typeface="Consolas" panose="020B0609020204030204" pitchFamily="49" charset="0"/>
                <a:cs typeface="Consolas" panose="020B0609020204030204" pitchFamily="49" charset="0"/>
              </a:rPr>
              <a:t>(1,num+1):                         </a:t>
            </a:r>
            <a:br>
              <a:rPr lang="es-CL" sz="1400" dirty="0">
                <a:latin typeface="Consolas" panose="020B0609020204030204" pitchFamily="49" charset="0"/>
                <a:cs typeface="Consolas" panose="020B0609020204030204" pitchFamily="49" charset="0"/>
              </a:rPr>
            </a:br>
            <a:r>
              <a:rPr lang="es-CL" sz="1400" dirty="0">
                <a:latin typeface="Consolas" panose="020B0609020204030204" pitchFamily="49" charset="0"/>
                <a:cs typeface="Consolas" panose="020B0609020204030204" pitchFamily="49" charset="0"/>
              </a:rPr>
              <a:t>          tabla[i-1,j-1] = i*j          </a:t>
            </a:r>
            <a:br>
              <a:rPr lang="es-CL" sz="1400" dirty="0">
                <a:latin typeface="Consolas" panose="020B0609020204030204" pitchFamily="49" charset="0"/>
                <a:cs typeface="Consolas" panose="020B0609020204030204" pitchFamily="49" charset="0"/>
              </a:rPr>
            </a:br>
            <a:r>
              <a:rPr lang="es-CL" sz="1400" dirty="0">
                <a:latin typeface="Consolas" panose="020B0609020204030204" pitchFamily="49" charset="0"/>
                <a:cs typeface="Consolas" panose="020B0609020204030204" pitchFamily="49" charset="0"/>
              </a:rPr>
              <a:t>    </a:t>
            </a:r>
          </a:p>
          <a:p>
            <a:pPr lvl="0"/>
            <a:r>
              <a:rPr lang="es-CL" sz="1400" dirty="0" err="1">
                <a:solidFill>
                  <a:srgbClr val="0000FF"/>
                </a:solidFill>
                <a:latin typeface="Consolas" panose="020B0609020204030204" pitchFamily="49" charset="0"/>
                <a:cs typeface="Consolas" panose="020B0609020204030204" pitchFamily="49" charset="0"/>
              </a:rPr>
              <a:t>print</a:t>
            </a:r>
            <a:r>
              <a:rPr lang="es-CL" sz="1400" dirty="0">
                <a:latin typeface="Consolas" panose="020B0609020204030204" pitchFamily="49" charset="0"/>
                <a:cs typeface="Consolas" panose="020B0609020204030204" pitchFamily="49" charset="0"/>
              </a:rPr>
              <a:t>(tabla)</a:t>
            </a:r>
          </a:p>
        </p:txBody>
      </p:sp>
      <p:pic>
        <p:nvPicPr>
          <p:cNvPr id="8" name="Picture 7" descr="Picture 5"/>
          <p:cNvPicPr>
            <a:picLocks noChangeAspect="1"/>
          </p:cNvPicPr>
          <p:nvPr/>
        </p:nvPicPr>
        <p:blipFill>
          <a:blip r:embed="rId2"/>
          <a:stretch>
            <a:fillRect/>
          </a:stretch>
        </p:blipFill>
        <p:spPr>
          <a:xfrm>
            <a:off x="589108" y="1491704"/>
            <a:ext cx="543471" cy="543471"/>
          </a:xfrm>
          <a:prstGeom prst="rect">
            <a:avLst/>
          </a:prstGeom>
          <a:ln w="12700">
            <a:miter lim="400000"/>
          </a:ln>
        </p:spPr>
      </p:pic>
    </p:spTree>
    <p:extLst>
      <p:ext uri="{BB962C8B-B14F-4D97-AF65-F5344CB8AC3E}">
        <p14:creationId xmlns:p14="http://schemas.microsoft.com/office/powerpoint/2010/main" val="3841306363"/>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213FE7A0-BFB6-5E4A-A729-063A3CBD0180}"/>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14</a:t>
            </a:fld>
            <a:endParaRPr lang="es-CL"/>
          </a:p>
        </p:txBody>
      </p:sp>
      <p:sp>
        <p:nvSpPr>
          <p:cNvPr id="3" name="Marcador de pie de página 2">
            <a:extLst>
              <a:ext uri="{FF2B5EF4-FFF2-40B4-BE49-F238E27FC236}">
                <a16:creationId xmlns:a16="http://schemas.microsoft.com/office/drawing/2014/main" id="{9A308032-5A2E-BEB5-3203-5C9356C328F5}"/>
              </a:ext>
            </a:extLst>
          </p:cNvPr>
          <p:cNvSpPr>
            <a:spLocks noGrp="1"/>
          </p:cNvSpPr>
          <p:nvPr>
            <p:ph type="ftr" sz="quarter" idx="3"/>
          </p:nvPr>
        </p:nvSpPr>
        <p:spPr>
          <a:xfrm>
            <a:off x="154609" y="6659217"/>
            <a:ext cx="7172936" cy="198783"/>
          </a:xfrm>
        </p:spPr>
        <p:txBody>
          <a:bodyPr/>
          <a:lstStyle/>
          <a:p>
            <a:r>
              <a:rPr lang="de-DE"/>
              <a:t>2026 © PYTHON PARA ANALISIS DE DATOS.  MIGUEL CARRASCO</a:t>
            </a:r>
            <a:endParaRPr lang="es-ES" dirty="0"/>
          </a:p>
        </p:txBody>
      </p:sp>
      <p:sp>
        <p:nvSpPr>
          <p:cNvPr id="2" name="Título 1"/>
          <p:cNvSpPr>
            <a:spLocks noGrp="1"/>
          </p:cNvSpPr>
          <p:nvPr>
            <p:ph type="title"/>
          </p:nvPr>
        </p:nvSpPr>
        <p:spPr>
          <a:xfrm>
            <a:off x="-1" y="0"/>
            <a:ext cx="6612680" cy="688975"/>
          </a:xfrm>
        </p:spPr>
        <p:txBody>
          <a:bodyPr/>
          <a:lstStyle/>
          <a:p>
            <a:r>
              <a:rPr lang="es-CL" dirty="0"/>
              <a:t>Soluciones</a:t>
            </a:r>
          </a:p>
        </p:txBody>
      </p:sp>
      <p:sp>
        <p:nvSpPr>
          <p:cNvPr id="9" name="Shape 184"/>
          <p:cNvSpPr/>
          <p:nvPr/>
        </p:nvSpPr>
        <p:spPr>
          <a:xfrm>
            <a:off x="1293706" y="1409811"/>
            <a:ext cx="7565814" cy="3630330"/>
          </a:xfrm>
          <a:prstGeom prst="rect">
            <a:avLst/>
          </a:prstGeom>
          <a:noFill/>
          <a:ln>
            <a:noFill/>
          </a:ln>
        </p:spPr>
        <p:txBody>
          <a:bodyPr spcFirstLastPara="1" wrap="square" lIns="91425" tIns="45700" rIns="91425" bIns="45700" anchor="t" anchorCtr="0">
            <a:noAutofit/>
          </a:bodyPr>
          <a:lstStyle/>
          <a:p>
            <a:pPr lvl="0"/>
            <a:r>
              <a:rPr lang="es-ES_tradnl" sz="1600" dirty="0">
                <a:latin typeface="Calibri"/>
                <a:cs typeface="Calibri"/>
              </a:rPr>
              <a:t>Escriba un programa que cree una matriz de 10x10 posiciones con contenido numérico aleatorio entero entre 1 y 99 y luego determine si el número 35 se encuentra dentro de dicha matriz. </a:t>
            </a:r>
          </a:p>
          <a:p>
            <a:pPr lvl="0"/>
            <a:endParaRPr lang="es-ES_tradnl" sz="1600" dirty="0">
              <a:latin typeface="Calibri"/>
              <a:cs typeface="Calibri"/>
            </a:endParaRPr>
          </a:p>
          <a:p>
            <a:pPr lvl="0"/>
            <a:r>
              <a:rPr lang="es-ES_tradnl" sz="1600" dirty="0">
                <a:latin typeface="Calibri"/>
                <a:cs typeface="Calibri"/>
              </a:rPr>
              <a:t>Si el número 35 se encuentra en la matriz, debe imprimir por consola indicando todas las posiciones de la matriz donde se encontró el número 35. Si el número 35 no está en la matriz, debe imprimir por consola un mensaje indicando que el número 35 no se encuentra en la matriz.</a:t>
            </a:r>
          </a:p>
          <a:p>
            <a:pPr lvl="0"/>
            <a:endParaRPr lang="es-ES_tradnl" sz="1600" dirty="0">
              <a:latin typeface="Calibri"/>
              <a:cs typeface="Calibri"/>
            </a:endParaRPr>
          </a:p>
          <a:p>
            <a:pPr lvl="0"/>
            <a:r>
              <a:rPr lang="es-ES_tradnl" sz="1600" dirty="0">
                <a:latin typeface="Calibri"/>
                <a:cs typeface="Calibri"/>
              </a:rPr>
              <a:t>Use la función:  </a:t>
            </a:r>
            <a:r>
              <a:rPr lang="es-ES_tradnl" sz="1600" dirty="0" err="1">
                <a:latin typeface="Calibri"/>
                <a:cs typeface="Calibri"/>
              </a:rPr>
              <a:t>numpy.random.randint</a:t>
            </a:r>
            <a:r>
              <a:rPr lang="es-ES_tradnl" sz="1600" dirty="0">
                <a:latin typeface="Calibri"/>
                <a:cs typeface="Calibri"/>
              </a:rPr>
              <a:t>(</a:t>
            </a:r>
            <a:r>
              <a:rPr lang="es-ES_tradnl" sz="1600" dirty="0" err="1">
                <a:latin typeface="Calibri"/>
                <a:cs typeface="Calibri"/>
              </a:rPr>
              <a:t>a,b</a:t>
            </a:r>
            <a:r>
              <a:rPr lang="es-ES_tradnl" sz="1600" dirty="0">
                <a:latin typeface="Calibri"/>
                <a:cs typeface="Calibri"/>
              </a:rPr>
              <a:t>,[dim1,dim2])</a:t>
            </a:r>
            <a:endParaRPr lang="en-US" sz="1600" dirty="0">
              <a:latin typeface="Calibri"/>
              <a:cs typeface="Calibri"/>
            </a:endParaRPr>
          </a:p>
        </p:txBody>
      </p:sp>
      <p:cxnSp>
        <p:nvCxnSpPr>
          <p:cNvPr id="17" name="Shape 187"/>
          <p:cNvCxnSpPr/>
          <p:nvPr/>
        </p:nvCxnSpPr>
        <p:spPr>
          <a:xfrm>
            <a:off x="1290638" y="3966357"/>
            <a:ext cx="7325042" cy="0"/>
          </a:xfrm>
          <a:prstGeom prst="straightConnector1">
            <a:avLst/>
          </a:prstGeom>
          <a:noFill/>
          <a:ln w="25400" cap="flat" cmpd="sng">
            <a:solidFill>
              <a:schemeClr val="bg1">
                <a:lumMod val="75000"/>
              </a:schemeClr>
            </a:solidFill>
            <a:prstDash val="solid"/>
            <a:round/>
            <a:headEnd type="oval" w="med" len="med"/>
            <a:tailEnd type="oval" w="med" len="med"/>
          </a:ln>
        </p:spPr>
      </p:cxnSp>
      <p:sp>
        <p:nvSpPr>
          <p:cNvPr id="8" name="Shape 184"/>
          <p:cNvSpPr/>
          <p:nvPr/>
        </p:nvSpPr>
        <p:spPr>
          <a:xfrm>
            <a:off x="1305097" y="4151513"/>
            <a:ext cx="5797915" cy="2330567"/>
          </a:xfrm>
          <a:prstGeom prst="rect">
            <a:avLst/>
          </a:prstGeom>
          <a:noFill/>
          <a:ln>
            <a:solidFill>
              <a:srgbClr val="26A3E6"/>
            </a:solidFill>
          </a:ln>
        </p:spPr>
        <p:txBody>
          <a:bodyPr spcFirstLastPara="1" wrap="square" lIns="91425" tIns="45700" rIns="91425" bIns="45700" anchor="t" anchorCtr="0">
            <a:noAutofit/>
          </a:bodyPr>
          <a:lstStyle/>
          <a:p>
            <a:pPr lvl="0"/>
            <a:r>
              <a:rPr lang="mr-IN" sz="1200" dirty="0" err="1">
                <a:solidFill>
                  <a:srgbClr val="0000FF"/>
                </a:solidFill>
                <a:latin typeface="Consolas" panose="020B0609020204030204" pitchFamily="49" charset="0"/>
                <a:cs typeface="Menlo Regular"/>
              </a:rPr>
              <a:t>import</a:t>
            </a:r>
            <a:r>
              <a:rPr lang="mr-IN" sz="1200" dirty="0">
                <a:solidFill>
                  <a:srgbClr val="0000FF"/>
                </a:solidFill>
                <a:latin typeface="Consolas" panose="020B0609020204030204" pitchFamily="49" charset="0"/>
                <a:cs typeface="Menlo Regular"/>
              </a:rPr>
              <a:t> </a:t>
            </a:r>
            <a:r>
              <a:rPr lang="mr-IN" sz="1200" dirty="0" err="1">
                <a:latin typeface="Consolas" panose="020B0609020204030204" pitchFamily="49" charset="0"/>
                <a:cs typeface="Menlo Regular"/>
              </a:rPr>
              <a:t>numpy</a:t>
            </a:r>
            <a:endParaRPr lang="en-US" sz="1200" dirty="0">
              <a:latin typeface="Consolas" panose="020B0609020204030204" pitchFamily="49" charset="0"/>
              <a:cs typeface="Consolas" panose="020B0609020204030204" pitchFamily="49" charset="0"/>
            </a:endParaRPr>
          </a:p>
          <a:p>
            <a:pPr lvl="0"/>
            <a:r>
              <a:rPr lang="mr-IN" sz="1200" dirty="0" err="1">
                <a:latin typeface="Consolas" panose="020B0609020204030204" pitchFamily="49" charset="0"/>
                <a:cs typeface="Menlo Regular"/>
              </a:rPr>
              <a:t>numeros</a:t>
            </a:r>
            <a:r>
              <a:rPr lang="mr-IN" sz="1200" dirty="0">
                <a:latin typeface="Consolas" panose="020B0609020204030204" pitchFamily="49" charset="0"/>
                <a:cs typeface="Menlo Regular"/>
              </a:rPr>
              <a:t> = </a:t>
            </a:r>
            <a:r>
              <a:rPr lang="mr-IN" sz="1200" dirty="0" err="1">
                <a:latin typeface="Consolas" panose="020B0609020204030204" pitchFamily="49" charset="0"/>
                <a:cs typeface="Menlo Regular"/>
              </a:rPr>
              <a:t>numpy.random.</a:t>
            </a:r>
            <a:r>
              <a:rPr lang="mr-IN" sz="1200" dirty="0" err="1">
                <a:solidFill>
                  <a:srgbClr val="0000FF"/>
                </a:solidFill>
                <a:latin typeface="Consolas" panose="020B0609020204030204" pitchFamily="49" charset="0"/>
                <a:cs typeface="Menlo Regular"/>
              </a:rPr>
              <a:t>randint</a:t>
            </a:r>
            <a:r>
              <a:rPr lang="mr-IN" sz="1200" dirty="0">
                <a:latin typeface="Consolas" panose="020B0609020204030204" pitchFamily="49" charset="0"/>
                <a:cs typeface="Menlo Regular"/>
              </a:rPr>
              <a:t>(1,99,[10,10])</a:t>
            </a:r>
            <a:endParaRPr lang="en-US" sz="1200" dirty="0">
              <a:latin typeface="Consolas" panose="020B0609020204030204" pitchFamily="49" charset="0"/>
              <a:cs typeface="Consolas" panose="020B0609020204030204" pitchFamily="49" charset="0"/>
            </a:endParaRPr>
          </a:p>
          <a:p>
            <a:pPr lvl="0"/>
            <a:r>
              <a:rPr lang="mr-IN" sz="1200" dirty="0" err="1">
                <a:latin typeface="Consolas" panose="020B0609020204030204" pitchFamily="49" charset="0"/>
                <a:cs typeface="Menlo Regular"/>
              </a:rPr>
              <a:t>flag</a:t>
            </a:r>
            <a:r>
              <a:rPr lang="es-ES" sz="1200" dirty="0">
                <a:latin typeface="Consolas" panose="020B0609020204030204" pitchFamily="49" charset="0"/>
                <a:cs typeface="Menlo Regular"/>
              </a:rPr>
              <a:t> </a:t>
            </a:r>
            <a:r>
              <a:rPr lang="mr-IN" sz="1200" dirty="0">
                <a:latin typeface="Consolas" panose="020B0609020204030204" pitchFamily="49" charset="0"/>
                <a:cs typeface="Menlo Regular"/>
              </a:rPr>
              <a:t>=</a:t>
            </a:r>
            <a:r>
              <a:rPr lang="es-ES" sz="1200" dirty="0">
                <a:latin typeface="Consolas" panose="020B0609020204030204" pitchFamily="49" charset="0"/>
                <a:cs typeface="Menlo Regular"/>
              </a:rPr>
              <a:t> </a:t>
            </a:r>
            <a:r>
              <a:rPr lang="mr-IN" sz="1200" dirty="0">
                <a:latin typeface="Consolas" panose="020B0609020204030204" pitchFamily="49" charset="0"/>
                <a:cs typeface="Menlo Regular"/>
              </a:rPr>
              <a:t>0</a:t>
            </a:r>
            <a:endParaRPr lang="en-US" sz="1200" dirty="0">
              <a:latin typeface="Consolas" panose="020B0609020204030204" pitchFamily="49" charset="0"/>
              <a:cs typeface="Consolas" panose="020B0609020204030204" pitchFamily="49" charset="0"/>
            </a:endParaRPr>
          </a:p>
          <a:p>
            <a:pPr lvl="0"/>
            <a:r>
              <a:rPr lang="mr-IN" sz="1200" dirty="0" err="1">
                <a:solidFill>
                  <a:srgbClr val="1800FF"/>
                </a:solidFill>
                <a:latin typeface="Consolas" panose="020B0609020204030204" pitchFamily="49" charset="0"/>
                <a:cs typeface="Menlo Regular"/>
              </a:rPr>
              <a:t>for</a:t>
            </a:r>
            <a:r>
              <a:rPr lang="mr-IN" sz="1200" dirty="0">
                <a:solidFill>
                  <a:srgbClr val="008000"/>
                </a:solidFill>
                <a:latin typeface="Consolas" panose="020B0609020204030204" pitchFamily="49" charset="0"/>
                <a:cs typeface="Menlo Regular"/>
              </a:rPr>
              <a:t> </a:t>
            </a:r>
            <a:r>
              <a:rPr lang="mr-IN" sz="1200" dirty="0" err="1">
                <a:latin typeface="Consolas" panose="020B0609020204030204" pitchFamily="49" charset="0"/>
                <a:cs typeface="Menlo Regular"/>
              </a:rPr>
              <a:t>i</a:t>
            </a:r>
            <a:r>
              <a:rPr lang="mr-IN" sz="1200" dirty="0">
                <a:solidFill>
                  <a:srgbClr val="008000"/>
                </a:solidFill>
                <a:latin typeface="Consolas" panose="020B0609020204030204" pitchFamily="49" charset="0"/>
                <a:cs typeface="Menlo Regular"/>
              </a:rPr>
              <a:t> </a:t>
            </a:r>
            <a:r>
              <a:rPr lang="mr-IN" sz="1200" dirty="0" err="1">
                <a:solidFill>
                  <a:srgbClr val="1800FF"/>
                </a:solidFill>
                <a:latin typeface="Consolas" panose="020B0609020204030204" pitchFamily="49" charset="0"/>
                <a:cs typeface="Menlo Regular"/>
              </a:rPr>
              <a:t>in</a:t>
            </a:r>
            <a:r>
              <a:rPr lang="mr-IN" sz="1200" dirty="0">
                <a:solidFill>
                  <a:srgbClr val="008000"/>
                </a:solidFill>
                <a:latin typeface="Consolas" panose="020B0609020204030204" pitchFamily="49" charset="0"/>
                <a:cs typeface="Menlo Regular"/>
              </a:rPr>
              <a:t> </a:t>
            </a:r>
            <a:r>
              <a:rPr lang="mr-IN" sz="1200" dirty="0" err="1">
                <a:solidFill>
                  <a:srgbClr val="1800FF"/>
                </a:solidFill>
                <a:latin typeface="Consolas" panose="020B0609020204030204" pitchFamily="49" charset="0"/>
                <a:cs typeface="Menlo Regular"/>
              </a:rPr>
              <a:t>range</a:t>
            </a:r>
            <a:r>
              <a:rPr lang="mr-IN" sz="1200" dirty="0">
                <a:solidFill>
                  <a:schemeClr val="tx1"/>
                </a:solidFill>
                <a:latin typeface="Consolas" panose="020B0609020204030204" pitchFamily="49" charset="0"/>
                <a:cs typeface="Menlo Regular"/>
              </a:rPr>
              <a:t>(0,numeros.</a:t>
            </a:r>
            <a:r>
              <a:rPr lang="mr-IN" sz="1200" dirty="0">
                <a:solidFill>
                  <a:srgbClr val="0000FF"/>
                </a:solidFill>
                <a:latin typeface="Consolas" panose="020B0609020204030204" pitchFamily="49" charset="0"/>
                <a:cs typeface="Menlo Regular"/>
              </a:rPr>
              <a:t>shape</a:t>
            </a:r>
            <a:r>
              <a:rPr lang="mr-IN" sz="1200" dirty="0">
                <a:solidFill>
                  <a:schemeClr val="tx1"/>
                </a:solidFill>
                <a:latin typeface="Consolas" panose="020B0609020204030204" pitchFamily="49" charset="0"/>
                <a:cs typeface="Menlo Regular"/>
              </a:rPr>
              <a:t>[0],1):</a:t>
            </a:r>
            <a:r>
              <a:rPr lang="mr-IN" sz="1200" dirty="0">
                <a:solidFill>
                  <a:srgbClr val="008000"/>
                </a:solidFill>
                <a:latin typeface="Consolas" panose="020B0609020204030204" pitchFamily="49" charset="0"/>
                <a:cs typeface="Menlo Regular"/>
              </a:rPr>
              <a:t>        </a:t>
            </a:r>
            <a:endParaRPr lang="en-US" sz="1200" dirty="0">
              <a:solidFill>
                <a:srgbClr val="008000"/>
              </a:solidFill>
              <a:latin typeface="Consolas" panose="020B0609020204030204" pitchFamily="49" charset="0"/>
              <a:cs typeface="Consolas" panose="020B0609020204030204" pitchFamily="49" charset="0"/>
            </a:endParaRPr>
          </a:p>
          <a:p>
            <a:pPr lvl="0"/>
            <a:r>
              <a:rPr lang="en-US" sz="1200" dirty="0">
                <a:solidFill>
                  <a:srgbClr val="008000"/>
                </a:solidFill>
                <a:latin typeface="Consolas" panose="020B0609020204030204" pitchFamily="49" charset="0"/>
                <a:cs typeface="Consolas" panose="020B0609020204030204" pitchFamily="49" charset="0"/>
              </a:rPr>
              <a:t>   </a:t>
            </a:r>
            <a:r>
              <a:rPr lang="mr-IN" sz="1200" dirty="0" err="1">
                <a:solidFill>
                  <a:srgbClr val="1800FF"/>
                </a:solidFill>
                <a:latin typeface="Consolas" panose="020B0609020204030204" pitchFamily="49" charset="0"/>
                <a:cs typeface="Menlo Regular"/>
              </a:rPr>
              <a:t>for</a:t>
            </a:r>
            <a:r>
              <a:rPr lang="mr-IN" sz="1200" dirty="0">
                <a:solidFill>
                  <a:srgbClr val="008000"/>
                </a:solidFill>
                <a:latin typeface="Consolas" panose="020B0609020204030204" pitchFamily="49" charset="0"/>
                <a:cs typeface="Menlo Regular"/>
              </a:rPr>
              <a:t> </a:t>
            </a:r>
            <a:r>
              <a:rPr lang="mr-IN" sz="1200" dirty="0" err="1">
                <a:latin typeface="Consolas" panose="020B0609020204030204" pitchFamily="49" charset="0"/>
                <a:cs typeface="Menlo Regular"/>
              </a:rPr>
              <a:t>j</a:t>
            </a:r>
            <a:r>
              <a:rPr lang="mr-IN" sz="1200" dirty="0">
                <a:latin typeface="Consolas" panose="020B0609020204030204" pitchFamily="49" charset="0"/>
                <a:cs typeface="Menlo Regular"/>
              </a:rPr>
              <a:t> </a:t>
            </a:r>
            <a:r>
              <a:rPr lang="mr-IN" sz="1200" dirty="0" err="1">
                <a:solidFill>
                  <a:srgbClr val="008000"/>
                </a:solidFill>
                <a:latin typeface="Consolas" panose="020B0609020204030204" pitchFamily="49" charset="0"/>
                <a:cs typeface="Menlo Regular"/>
              </a:rPr>
              <a:t>in</a:t>
            </a:r>
            <a:r>
              <a:rPr lang="mr-IN" sz="1200" dirty="0">
                <a:solidFill>
                  <a:srgbClr val="008000"/>
                </a:solidFill>
                <a:latin typeface="Consolas" panose="020B0609020204030204" pitchFamily="49" charset="0"/>
                <a:cs typeface="Menlo Regular"/>
              </a:rPr>
              <a:t> </a:t>
            </a:r>
            <a:r>
              <a:rPr lang="mr-IN" sz="1200" dirty="0" err="1">
                <a:solidFill>
                  <a:srgbClr val="1800FF"/>
                </a:solidFill>
                <a:latin typeface="Consolas" panose="020B0609020204030204" pitchFamily="49" charset="0"/>
                <a:cs typeface="Menlo Regular"/>
              </a:rPr>
              <a:t>range</a:t>
            </a:r>
            <a:r>
              <a:rPr lang="mr-IN" sz="1200" dirty="0">
                <a:latin typeface="Consolas" panose="020B0609020204030204" pitchFamily="49" charset="0"/>
                <a:cs typeface="Menlo Regular"/>
              </a:rPr>
              <a:t>(0,numeros.</a:t>
            </a:r>
            <a:r>
              <a:rPr lang="mr-IN" sz="1200" dirty="0">
                <a:solidFill>
                  <a:srgbClr val="0000FF"/>
                </a:solidFill>
                <a:latin typeface="Consolas" panose="020B0609020204030204" pitchFamily="49" charset="0"/>
                <a:cs typeface="Menlo Regular"/>
              </a:rPr>
              <a:t>shape</a:t>
            </a:r>
            <a:r>
              <a:rPr lang="mr-IN" sz="1200" dirty="0">
                <a:latin typeface="Consolas" panose="020B0609020204030204" pitchFamily="49" charset="0"/>
                <a:cs typeface="Menlo Regular"/>
              </a:rPr>
              <a:t>[1],1):                </a:t>
            </a:r>
            <a:r>
              <a:rPr lang="en-US" sz="1200" dirty="0">
                <a:latin typeface="Consolas" panose="020B0609020204030204" pitchFamily="49" charset="0"/>
                <a:cs typeface="Consolas" panose="020B0609020204030204" pitchFamily="49" charset="0"/>
              </a:rPr>
              <a:t>  </a:t>
            </a:r>
          </a:p>
          <a:p>
            <a:pPr lvl="0"/>
            <a:r>
              <a:rPr lang="en-US" sz="1200" dirty="0">
                <a:latin typeface="Consolas" panose="020B0609020204030204" pitchFamily="49" charset="0"/>
                <a:cs typeface="Consolas" panose="020B0609020204030204" pitchFamily="49" charset="0"/>
              </a:rPr>
              <a:t>       </a:t>
            </a:r>
            <a:r>
              <a:rPr lang="mr-IN" sz="1200" dirty="0" err="1">
                <a:solidFill>
                  <a:srgbClr val="1800FF"/>
                </a:solidFill>
                <a:latin typeface="Consolas" panose="020B0609020204030204" pitchFamily="49" charset="0"/>
                <a:cs typeface="Menlo Regular"/>
              </a:rPr>
              <a:t>if</a:t>
            </a:r>
            <a:r>
              <a:rPr lang="mr-IN" sz="1200" dirty="0">
                <a:latin typeface="Consolas" panose="020B0609020204030204" pitchFamily="49" charset="0"/>
                <a:cs typeface="Menlo Regular"/>
              </a:rPr>
              <a:t> </a:t>
            </a:r>
            <a:r>
              <a:rPr lang="mr-IN" sz="1200" dirty="0" err="1">
                <a:latin typeface="Consolas" panose="020B0609020204030204" pitchFamily="49" charset="0"/>
                <a:cs typeface="Menlo Regular"/>
              </a:rPr>
              <a:t>numeros</a:t>
            </a:r>
            <a:r>
              <a:rPr lang="mr-IN" sz="1200" dirty="0">
                <a:latin typeface="Consolas" panose="020B0609020204030204" pitchFamily="49" charset="0"/>
                <a:cs typeface="Menlo Regular"/>
              </a:rPr>
              <a:t>[</a:t>
            </a:r>
            <a:r>
              <a:rPr lang="mr-IN" sz="1200" dirty="0" err="1">
                <a:latin typeface="Consolas" panose="020B0609020204030204" pitchFamily="49" charset="0"/>
                <a:cs typeface="Menlo Regular"/>
              </a:rPr>
              <a:t>i,j</a:t>
            </a:r>
            <a:r>
              <a:rPr lang="mr-IN" sz="1200" dirty="0">
                <a:latin typeface="Consolas" panose="020B0609020204030204" pitchFamily="49" charset="0"/>
                <a:cs typeface="Menlo Regular"/>
              </a:rPr>
              <a:t>]==35:                        </a:t>
            </a:r>
            <a:endParaRPr lang="en-US" sz="1200" dirty="0">
              <a:latin typeface="Consolas" panose="020B0609020204030204" pitchFamily="49" charset="0"/>
              <a:cs typeface="Consolas" panose="020B0609020204030204" pitchFamily="49" charset="0"/>
            </a:endParaRPr>
          </a:p>
          <a:p>
            <a:pPr lvl="0"/>
            <a:r>
              <a:rPr lang="en-US" sz="1200" dirty="0">
                <a:latin typeface="Consolas" panose="020B0609020204030204" pitchFamily="49" charset="0"/>
                <a:cs typeface="Consolas" panose="020B0609020204030204" pitchFamily="49" charset="0"/>
              </a:rPr>
              <a:t>           </a:t>
            </a:r>
            <a:r>
              <a:rPr lang="mr-IN" sz="1200" dirty="0" err="1">
                <a:latin typeface="Consolas" panose="020B0609020204030204" pitchFamily="49" charset="0"/>
                <a:cs typeface="Menlo Regular"/>
              </a:rPr>
              <a:t>flag</a:t>
            </a:r>
            <a:r>
              <a:rPr lang="es-ES" sz="1200" dirty="0">
                <a:latin typeface="Consolas" panose="020B0609020204030204" pitchFamily="49" charset="0"/>
                <a:cs typeface="Menlo Regular"/>
              </a:rPr>
              <a:t> </a:t>
            </a:r>
            <a:r>
              <a:rPr lang="mr-IN" sz="1200" dirty="0">
                <a:latin typeface="Consolas" panose="020B0609020204030204" pitchFamily="49" charset="0"/>
                <a:cs typeface="Menlo Regular"/>
              </a:rPr>
              <a:t>=</a:t>
            </a:r>
            <a:r>
              <a:rPr lang="es-ES" sz="1200" dirty="0">
                <a:latin typeface="Consolas" panose="020B0609020204030204" pitchFamily="49" charset="0"/>
                <a:cs typeface="Menlo Regular"/>
              </a:rPr>
              <a:t> </a:t>
            </a:r>
            <a:r>
              <a:rPr lang="mr-IN" sz="1200" dirty="0">
                <a:latin typeface="Consolas" panose="020B0609020204030204" pitchFamily="49" charset="0"/>
                <a:cs typeface="Menlo Regular"/>
              </a:rPr>
              <a:t>1                        </a:t>
            </a:r>
            <a:endParaRPr lang="en-US" sz="1200" dirty="0">
              <a:latin typeface="Consolas" panose="020B0609020204030204" pitchFamily="49" charset="0"/>
              <a:cs typeface="Consolas" panose="020B0609020204030204" pitchFamily="49" charset="0"/>
            </a:endParaRPr>
          </a:p>
          <a:p>
            <a:pPr lvl="0"/>
            <a:r>
              <a:rPr lang="en-US" sz="1200" dirty="0">
                <a:latin typeface="Consolas" panose="020B0609020204030204" pitchFamily="49" charset="0"/>
                <a:cs typeface="Consolas" panose="020B0609020204030204" pitchFamily="49" charset="0"/>
              </a:rPr>
              <a:t>           </a:t>
            </a:r>
            <a:r>
              <a:rPr lang="mr-IN" sz="1200" dirty="0" err="1">
                <a:solidFill>
                  <a:srgbClr val="0000FF"/>
                </a:solidFill>
                <a:latin typeface="Consolas" panose="020B0609020204030204" pitchFamily="49" charset="0"/>
                <a:cs typeface="Menlo Regular"/>
              </a:rPr>
              <a:t>print</a:t>
            </a:r>
            <a:r>
              <a:rPr lang="mr-IN" sz="1200" dirty="0">
                <a:latin typeface="Consolas" panose="020B0609020204030204" pitchFamily="49" charset="0"/>
                <a:cs typeface="Menlo Regular"/>
              </a:rPr>
              <a:t>(</a:t>
            </a:r>
            <a:r>
              <a:rPr lang="mr-IN" sz="1200" dirty="0">
                <a:solidFill>
                  <a:srgbClr val="CC66FF"/>
                </a:solidFill>
                <a:latin typeface="Consolas" panose="020B0609020204030204" pitchFamily="49" charset="0"/>
                <a:cs typeface="Menlo Regular"/>
              </a:rPr>
              <a:t>"#35 </a:t>
            </a:r>
            <a:r>
              <a:rPr lang="mr-IN" sz="1200" dirty="0" err="1">
                <a:solidFill>
                  <a:srgbClr val="CC66FF"/>
                </a:solidFill>
                <a:latin typeface="Consolas" panose="020B0609020204030204" pitchFamily="49" charset="0"/>
                <a:cs typeface="Menlo Regular"/>
              </a:rPr>
              <a:t>en</a:t>
            </a:r>
            <a:r>
              <a:rPr lang="mr-IN" sz="1200" dirty="0">
                <a:solidFill>
                  <a:srgbClr val="CC66FF"/>
                </a:solidFill>
                <a:latin typeface="Consolas" panose="020B0609020204030204" pitchFamily="49" charset="0"/>
                <a:cs typeface="Menlo Regular"/>
              </a:rPr>
              <a:t> </a:t>
            </a:r>
            <a:r>
              <a:rPr lang="mr-IN" sz="1200" dirty="0" err="1">
                <a:solidFill>
                  <a:srgbClr val="CC66FF"/>
                </a:solidFill>
                <a:latin typeface="Consolas" panose="020B0609020204030204" pitchFamily="49" charset="0"/>
                <a:cs typeface="Menlo Regular"/>
              </a:rPr>
              <a:t>posicion</a:t>
            </a:r>
            <a:r>
              <a:rPr lang="mr-IN" sz="1200" dirty="0">
                <a:solidFill>
                  <a:srgbClr val="CC66FF"/>
                </a:solidFill>
                <a:latin typeface="Consolas" panose="020B0609020204030204" pitchFamily="49" charset="0"/>
                <a:cs typeface="Menlo Regular"/>
              </a:rPr>
              <a:t> "</a:t>
            </a:r>
            <a:r>
              <a:rPr lang="mr-IN" sz="1200" dirty="0">
                <a:latin typeface="Consolas" panose="020B0609020204030204" pitchFamily="49" charset="0"/>
                <a:cs typeface="Menlo Regular"/>
              </a:rPr>
              <a:t>,</a:t>
            </a:r>
            <a:r>
              <a:rPr lang="mr-IN" sz="1200" dirty="0" err="1">
                <a:latin typeface="Consolas" panose="020B0609020204030204" pitchFamily="49" charset="0"/>
                <a:cs typeface="Menlo Regular"/>
              </a:rPr>
              <a:t>i</a:t>
            </a:r>
            <a:r>
              <a:rPr lang="mr-IN" sz="1200" dirty="0">
                <a:latin typeface="Consolas" panose="020B0609020204030204" pitchFamily="49" charset="0"/>
                <a:cs typeface="Menlo Regular"/>
              </a:rPr>
              <a:t>,</a:t>
            </a:r>
            <a:r>
              <a:rPr lang="mr-IN" sz="1200" dirty="0">
                <a:solidFill>
                  <a:srgbClr val="CC66FF"/>
                </a:solidFill>
                <a:latin typeface="Consolas" panose="020B0609020204030204" pitchFamily="49" charset="0"/>
                <a:cs typeface="Menlo Regular"/>
              </a:rPr>
              <a:t>" "</a:t>
            </a:r>
            <a:r>
              <a:rPr lang="mr-IN" sz="1200" dirty="0">
                <a:latin typeface="Consolas" panose="020B0609020204030204" pitchFamily="49" charset="0"/>
                <a:cs typeface="Menlo Regular"/>
              </a:rPr>
              <a:t>,</a:t>
            </a:r>
            <a:r>
              <a:rPr lang="mr-IN" sz="1200" dirty="0" err="1">
                <a:latin typeface="Consolas" panose="020B0609020204030204" pitchFamily="49" charset="0"/>
                <a:cs typeface="Menlo Regular"/>
              </a:rPr>
              <a:t>j</a:t>
            </a:r>
            <a:r>
              <a:rPr lang="mr-IN" sz="1200" dirty="0">
                <a:latin typeface="Consolas" panose="020B0609020204030204" pitchFamily="49" charset="0"/>
                <a:cs typeface="Menlo Regular"/>
              </a:rPr>
              <a:t>)</a:t>
            </a:r>
            <a:endParaRPr lang="en-US" sz="1200" dirty="0">
              <a:latin typeface="Consolas" panose="020B0609020204030204" pitchFamily="49" charset="0"/>
              <a:cs typeface="Consolas" panose="020B0609020204030204" pitchFamily="49" charset="0"/>
            </a:endParaRPr>
          </a:p>
          <a:p>
            <a:pPr lvl="0"/>
            <a:endParaRPr lang="en-US" sz="1200" dirty="0">
              <a:latin typeface="Consolas" panose="020B0609020204030204" pitchFamily="49" charset="0"/>
              <a:cs typeface="Consolas" panose="020B0609020204030204" pitchFamily="49" charset="0"/>
            </a:endParaRPr>
          </a:p>
          <a:p>
            <a:pPr lvl="0"/>
            <a:r>
              <a:rPr lang="mr-IN" sz="1200" dirty="0" err="1">
                <a:solidFill>
                  <a:srgbClr val="1800FF"/>
                </a:solidFill>
                <a:latin typeface="Consolas" panose="020B0609020204030204" pitchFamily="49" charset="0"/>
                <a:cs typeface="Menlo Regular"/>
              </a:rPr>
              <a:t>if</a:t>
            </a:r>
            <a:r>
              <a:rPr lang="mr-IN" sz="1200" dirty="0">
                <a:solidFill>
                  <a:srgbClr val="008000"/>
                </a:solidFill>
                <a:latin typeface="Consolas" panose="020B0609020204030204" pitchFamily="49" charset="0"/>
                <a:cs typeface="Menlo Regular"/>
              </a:rPr>
              <a:t> </a:t>
            </a:r>
            <a:r>
              <a:rPr lang="mr-IN" sz="1200" dirty="0" err="1">
                <a:latin typeface="Consolas" panose="020B0609020204030204" pitchFamily="49" charset="0"/>
                <a:cs typeface="Menlo Regular"/>
              </a:rPr>
              <a:t>flag</a:t>
            </a:r>
            <a:r>
              <a:rPr lang="mr-IN" sz="1200" dirty="0">
                <a:latin typeface="Consolas" panose="020B0609020204030204" pitchFamily="49" charset="0"/>
                <a:cs typeface="Menlo Regular"/>
              </a:rPr>
              <a:t>==0:        </a:t>
            </a:r>
            <a:endParaRPr lang="en-US" sz="1200" dirty="0">
              <a:latin typeface="Consolas" panose="020B0609020204030204" pitchFamily="49" charset="0"/>
              <a:cs typeface="Consolas" panose="020B0609020204030204" pitchFamily="49" charset="0"/>
            </a:endParaRPr>
          </a:p>
          <a:p>
            <a:pPr lvl="0"/>
            <a:r>
              <a:rPr lang="en-US" sz="1200" dirty="0">
                <a:latin typeface="Consolas" panose="020B0609020204030204" pitchFamily="49" charset="0"/>
                <a:cs typeface="Consolas" panose="020B0609020204030204" pitchFamily="49" charset="0"/>
              </a:rPr>
              <a:t>    </a:t>
            </a:r>
            <a:r>
              <a:rPr lang="mr-IN" sz="1200" dirty="0" err="1">
                <a:solidFill>
                  <a:srgbClr val="1800FF"/>
                </a:solidFill>
                <a:latin typeface="Consolas" panose="020B0609020204030204" pitchFamily="49" charset="0"/>
                <a:cs typeface="Menlo Regular"/>
              </a:rPr>
              <a:t>print</a:t>
            </a:r>
            <a:r>
              <a:rPr lang="mr-IN" sz="1200" dirty="0">
                <a:latin typeface="Consolas" panose="020B0609020204030204" pitchFamily="49" charset="0"/>
                <a:cs typeface="Menlo Regular"/>
              </a:rPr>
              <a:t>(</a:t>
            </a:r>
            <a:r>
              <a:rPr lang="mr-IN" sz="1200" dirty="0">
                <a:solidFill>
                  <a:srgbClr val="CC66FF"/>
                </a:solidFill>
                <a:latin typeface="Consolas" panose="020B0609020204030204" pitchFamily="49" charset="0"/>
                <a:cs typeface="Menlo Regular"/>
              </a:rPr>
              <a:t>"</a:t>
            </a:r>
            <a:r>
              <a:rPr lang="mr-IN" sz="1200" dirty="0" err="1">
                <a:solidFill>
                  <a:srgbClr val="CC66FF"/>
                </a:solidFill>
                <a:latin typeface="Consolas" panose="020B0609020204030204" pitchFamily="49" charset="0"/>
                <a:cs typeface="Menlo Regular"/>
              </a:rPr>
              <a:t>el</a:t>
            </a:r>
            <a:r>
              <a:rPr lang="mr-IN" sz="1200" dirty="0">
                <a:solidFill>
                  <a:srgbClr val="CC66FF"/>
                </a:solidFill>
                <a:latin typeface="Consolas" panose="020B0609020204030204" pitchFamily="49" charset="0"/>
                <a:cs typeface="Menlo Regular"/>
              </a:rPr>
              <a:t> </a:t>
            </a:r>
            <a:r>
              <a:rPr lang="mr-IN" sz="1200" dirty="0" err="1">
                <a:solidFill>
                  <a:srgbClr val="CC66FF"/>
                </a:solidFill>
                <a:latin typeface="Consolas" panose="020B0609020204030204" pitchFamily="49" charset="0"/>
                <a:cs typeface="Menlo Regular"/>
              </a:rPr>
              <a:t>numero</a:t>
            </a:r>
            <a:r>
              <a:rPr lang="mr-IN" sz="1200" dirty="0">
                <a:solidFill>
                  <a:srgbClr val="CC66FF"/>
                </a:solidFill>
                <a:latin typeface="Consolas" panose="020B0609020204030204" pitchFamily="49" charset="0"/>
                <a:cs typeface="Menlo Regular"/>
              </a:rPr>
              <a:t> </a:t>
            </a:r>
            <a:r>
              <a:rPr lang="mr-IN" sz="1200" dirty="0" err="1">
                <a:solidFill>
                  <a:srgbClr val="CC66FF"/>
                </a:solidFill>
                <a:latin typeface="Consolas" panose="020B0609020204030204" pitchFamily="49" charset="0"/>
                <a:cs typeface="Menlo Regular"/>
              </a:rPr>
              <a:t>no</a:t>
            </a:r>
            <a:r>
              <a:rPr lang="mr-IN" sz="1200" dirty="0">
                <a:solidFill>
                  <a:srgbClr val="CC66FF"/>
                </a:solidFill>
                <a:latin typeface="Consolas" panose="020B0609020204030204" pitchFamily="49" charset="0"/>
                <a:cs typeface="Menlo Regular"/>
              </a:rPr>
              <a:t> </a:t>
            </a:r>
            <a:r>
              <a:rPr lang="mr-IN" sz="1200" dirty="0" err="1">
                <a:solidFill>
                  <a:srgbClr val="CC66FF"/>
                </a:solidFill>
                <a:latin typeface="Consolas" panose="020B0609020204030204" pitchFamily="49" charset="0"/>
                <a:cs typeface="Menlo Regular"/>
              </a:rPr>
              <a:t>fue</a:t>
            </a:r>
            <a:r>
              <a:rPr lang="mr-IN" sz="1200" dirty="0">
                <a:solidFill>
                  <a:srgbClr val="CC66FF"/>
                </a:solidFill>
                <a:latin typeface="Consolas" panose="020B0609020204030204" pitchFamily="49" charset="0"/>
                <a:cs typeface="Menlo Regular"/>
              </a:rPr>
              <a:t> </a:t>
            </a:r>
            <a:r>
              <a:rPr lang="mr-IN" sz="1200" dirty="0" err="1">
                <a:solidFill>
                  <a:srgbClr val="CC66FF"/>
                </a:solidFill>
                <a:latin typeface="Consolas" panose="020B0609020204030204" pitchFamily="49" charset="0"/>
                <a:cs typeface="Menlo Regular"/>
              </a:rPr>
              <a:t>encontrado</a:t>
            </a:r>
            <a:r>
              <a:rPr lang="mr-IN" sz="1200" dirty="0">
                <a:solidFill>
                  <a:srgbClr val="CC66FF"/>
                </a:solidFill>
                <a:latin typeface="Consolas" panose="020B0609020204030204" pitchFamily="49" charset="0"/>
                <a:cs typeface="Menlo Regular"/>
              </a:rPr>
              <a:t>"</a:t>
            </a:r>
            <a:r>
              <a:rPr lang="mr-IN" sz="1200" dirty="0">
                <a:latin typeface="Consolas" panose="020B0609020204030204" pitchFamily="49" charset="0"/>
                <a:cs typeface="Menlo Regular"/>
              </a:rPr>
              <a:t>)</a:t>
            </a:r>
            <a:endParaRPr lang="es-CL" sz="1200" dirty="0">
              <a:latin typeface="Consolas" panose="020B0609020204030204" pitchFamily="49" charset="0"/>
              <a:cs typeface="Consolas" panose="020B0609020204030204" pitchFamily="49" charset="0"/>
            </a:endParaRPr>
          </a:p>
        </p:txBody>
      </p:sp>
      <p:pic>
        <p:nvPicPr>
          <p:cNvPr id="7" name="Picture 6" descr="Picture 5"/>
          <p:cNvPicPr>
            <a:picLocks noChangeAspect="1"/>
          </p:cNvPicPr>
          <p:nvPr/>
        </p:nvPicPr>
        <p:blipFill>
          <a:blip r:embed="rId2"/>
          <a:stretch>
            <a:fillRect/>
          </a:stretch>
        </p:blipFill>
        <p:spPr>
          <a:xfrm>
            <a:off x="589108" y="1491704"/>
            <a:ext cx="543471" cy="543471"/>
          </a:xfrm>
          <a:prstGeom prst="rect">
            <a:avLst/>
          </a:prstGeom>
          <a:ln w="12700">
            <a:miter lim="400000"/>
          </a:ln>
        </p:spPr>
      </p:pic>
    </p:spTree>
    <p:extLst>
      <p:ext uri="{BB962C8B-B14F-4D97-AF65-F5344CB8AC3E}">
        <p14:creationId xmlns:p14="http://schemas.microsoft.com/office/powerpoint/2010/main" val="1019744899"/>
      </p:ext>
    </p:extLst>
  </p:cSld>
  <p:clrMapOvr>
    <a:masterClrMapping/>
  </p:clrMapOvr>
  <p:transition spd="med"/>
</p:sld>
</file>

<file path=ppt/theme/theme1.xml><?xml version="1.0" encoding="utf-8"?>
<a:theme xmlns:a="http://schemas.openxmlformats.org/drawingml/2006/main" name="Diseño predeterminado">
  <a:themeElements>
    <a:clrScheme name="Kilter">
      <a:dk1>
        <a:sysClr val="windowText" lastClr="000000"/>
      </a:dk1>
      <a:lt1>
        <a:sysClr val="window" lastClr="FFFFFF"/>
      </a:lt1>
      <a:dk2>
        <a:srgbClr val="318FC5"/>
      </a:dk2>
      <a:lt2>
        <a:srgbClr val="AEE8FB"/>
      </a:lt2>
      <a:accent1>
        <a:srgbClr val="76C5EF"/>
      </a:accent1>
      <a:accent2>
        <a:srgbClr val="FEA022"/>
      </a:accent2>
      <a:accent3>
        <a:srgbClr val="FF6700"/>
      </a:accent3>
      <a:accent4>
        <a:srgbClr val="70A525"/>
      </a:accent4>
      <a:accent5>
        <a:srgbClr val="A5D848"/>
      </a:accent5>
      <a:accent6>
        <a:srgbClr val="20768C"/>
      </a:accent6>
      <a:hlink>
        <a:srgbClr val="7AB6E8"/>
      </a:hlink>
      <a:folHlink>
        <a:srgbClr val="83B0D3"/>
      </a:folHlink>
    </a:clrScheme>
    <a:fontScheme name="Diseño predeterminad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11809</TotalTime>
  <Words>1723</Words>
  <Application>Microsoft Macintosh PowerPoint</Application>
  <PresentationFormat>Presentación en pantalla (4:3)</PresentationFormat>
  <Paragraphs>222</Paragraphs>
  <Slides>14</Slides>
  <Notes>1</Notes>
  <HiddenSlides>0</HiddenSlides>
  <MMClips>0</MMClips>
  <ScaleCrop>false</ScaleCrop>
  <HeadingPairs>
    <vt:vector size="6" baseType="variant">
      <vt:variant>
        <vt:lpstr>Fuentes usadas</vt:lpstr>
      </vt:variant>
      <vt:variant>
        <vt:i4>14</vt:i4>
      </vt:variant>
      <vt:variant>
        <vt:lpstr>Tema</vt:lpstr>
      </vt:variant>
      <vt:variant>
        <vt:i4>1</vt:i4>
      </vt:variant>
      <vt:variant>
        <vt:lpstr>Títulos de diapositiva</vt:lpstr>
      </vt:variant>
      <vt:variant>
        <vt:i4>14</vt:i4>
      </vt:variant>
    </vt:vector>
  </HeadingPairs>
  <TitlesOfParts>
    <vt:vector size="29" baseType="lpstr">
      <vt:lpstr>ＭＳ Ｐゴシック</vt:lpstr>
      <vt:lpstr>Abel Regular</vt:lpstr>
      <vt:lpstr>Arial</vt:lpstr>
      <vt:lpstr>Calibri</vt:lpstr>
      <vt:lpstr>Century Gothic</vt:lpstr>
      <vt:lpstr>Chalkboard</vt:lpstr>
      <vt:lpstr>Consolas</vt:lpstr>
      <vt:lpstr>Gill Sans</vt:lpstr>
      <vt:lpstr>Gill Sans SemiBold</vt:lpstr>
      <vt:lpstr>Menlo Regular</vt:lpstr>
      <vt:lpstr>Myriad Pro</vt:lpstr>
      <vt:lpstr>Trajan Pro Bold</vt:lpstr>
      <vt:lpstr>Wingdings</vt:lpstr>
      <vt:lpstr>Wingdings 3</vt:lpstr>
      <vt:lpstr>Diseño predeterminado</vt:lpstr>
      <vt:lpstr>Presentación de PowerPoint</vt:lpstr>
      <vt:lpstr>Temario</vt:lpstr>
      <vt:lpstr>Recordemos</vt:lpstr>
      <vt:lpstr>Recordemos</vt:lpstr>
      <vt:lpstr>Recordemos</vt:lpstr>
      <vt:lpstr>Arreglos 2D</vt:lpstr>
      <vt:lpstr>Matriz</vt:lpstr>
      <vt:lpstr>Matriz</vt:lpstr>
      <vt:lpstr>Ejercicio</vt:lpstr>
      <vt:lpstr>Ejercicio</vt:lpstr>
      <vt:lpstr>Accesos</vt:lpstr>
      <vt:lpstr>Accesos</vt:lpstr>
      <vt:lpstr>Soluciones</vt:lpstr>
      <vt:lpstr>Soluciones</vt:lpstr>
    </vt:vector>
  </TitlesOfParts>
  <Manager/>
  <Company>Universidad Diego Portales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00_Motivacion</dc:title>
  <dc:subject>CIT1000. Programacion. </dc:subject>
  <dc:creator>Miguel Carrasco</dc:creator>
  <cp:keywords/>
  <dc:description/>
  <cp:lastModifiedBy>Miguel Angel Carrasco Zambrano</cp:lastModifiedBy>
  <cp:revision>465</cp:revision>
  <cp:lastPrinted>2019-07-04T19:40:24Z</cp:lastPrinted>
  <dcterms:created xsi:type="dcterms:W3CDTF">2009-04-22T19:24:48Z</dcterms:created>
  <dcterms:modified xsi:type="dcterms:W3CDTF">2026-01-26T23:42:42Z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