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301" r:id="rId3"/>
    <p:sldId id="274" r:id="rId4"/>
    <p:sldId id="275" r:id="rId5"/>
    <p:sldId id="330" r:id="rId6"/>
    <p:sldId id="308" r:id="rId7"/>
    <p:sldId id="329" r:id="rId8"/>
    <p:sldId id="276" r:id="rId9"/>
    <p:sldId id="277" r:id="rId10"/>
    <p:sldId id="310" r:id="rId11"/>
    <p:sldId id="278" r:id="rId12"/>
    <p:sldId id="311" r:id="rId13"/>
    <p:sldId id="316" r:id="rId14"/>
    <p:sldId id="318" r:id="rId15"/>
    <p:sldId id="319" r:id="rId16"/>
    <p:sldId id="317" r:id="rId17"/>
    <p:sldId id="328" r:id="rId18"/>
    <p:sldId id="302" r:id="rId19"/>
    <p:sldId id="279" r:id="rId20"/>
    <p:sldId id="281" r:id="rId21"/>
    <p:sldId id="282" r:id="rId22"/>
    <p:sldId id="320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322" r:id="rId33"/>
    <p:sldId id="325" r:id="rId34"/>
    <p:sldId id="292" r:id="rId35"/>
    <p:sldId id="298" r:id="rId36"/>
    <p:sldId id="300" r:id="rId37"/>
    <p:sldId id="293" r:id="rId38"/>
    <p:sldId id="294" r:id="rId39"/>
    <p:sldId id="333" r:id="rId40"/>
    <p:sldId id="334" r:id="rId41"/>
    <p:sldId id="332" r:id="rId42"/>
    <p:sldId id="326" r:id="rId43"/>
    <p:sldId id="295" r:id="rId44"/>
    <p:sldId id="331" r:id="rId45"/>
    <p:sldId id="327" r:id="rId4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2" pos="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733FF"/>
    <a:srgbClr val="1800FF"/>
    <a:srgbClr val="E800EB"/>
    <a:srgbClr val="9D00D2"/>
    <a:srgbClr val="0170C0"/>
    <a:srgbClr val="99CCFF"/>
    <a:srgbClr val="66FF33"/>
    <a:srgbClr val="6699FF"/>
    <a:srgbClr val="E87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98375" autoAdjust="0"/>
  </p:normalViewPr>
  <p:slideViewPr>
    <p:cSldViewPr snapToGrid="0">
      <p:cViewPr varScale="1">
        <p:scale>
          <a:sx n="123" d="100"/>
          <a:sy n="123" d="100"/>
        </p:scale>
        <p:origin x="256" y="184"/>
      </p:cViewPr>
      <p:guideLst>
        <p:guide orient="horz" pos="981"/>
        <p:guide pos="521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878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7787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5386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2917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8277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070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8391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5768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1964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5263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6788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151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7" name="Texto del título">
            <a:extLst>
              <a:ext uri="{FF2B5EF4-FFF2-40B4-BE49-F238E27FC236}">
                <a16:creationId xmlns:a16="http://schemas.microsoft.com/office/drawing/2014/main" id="{AC600383-30D2-CB9C-714C-1729EDEFB7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51BAF5-1E18-1797-D1DB-F5C7F061BA6C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4FADE938-C4FC-A995-2641-23C4E569ABE0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8B6B366-0E1F-D001-B6EE-9461F0B647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3987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7" name="Texto del título"/>
          <p:cNvSpPr txBox="1">
            <a:spLocks noGrp="1"/>
          </p:cNvSpPr>
          <p:nvPr>
            <p:ph type="title"/>
          </p:nvPr>
        </p:nvSpPr>
        <p:spPr>
          <a:xfrm>
            <a:off x="0" y="0"/>
            <a:ext cx="2533650" cy="688975"/>
          </a:xfrm>
          <a:prstGeom prst="rect">
            <a:avLst/>
          </a:prstGeom>
          <a:solidFill>
            <a:srgbClr val="1675DF"/>
          </a:solidFill>
        </p:spPr>
        <p:txBody>
          <a:bodyPr anchor="ctr">
            <a:normAutofit/>
          </a:bodyPr>
          <a:lstStyle>
            <a:lvl1pPr marL="0" indent="95250"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Rectangle 17">
            <a:extLst>
              <a:ext uri="{FF2B5EF4-FFF2-40B4-BE49-F238E27FC236}">
                <a16:creationId xmlns:a16="http://schemas.microsoft.com/office/drawing/2014/main" id="{4B673C79-A8FA-3F7C-A249-266445BD5E78}"/>
              </a:ext>
            </a:extLst>
          </p:cNvPr>
          <p:cNvSpPr/>
          <p:nvPr userDrawn="1"/>
        </p:nvSpPr>
        <p:spPr>
          <a:xfrm>
            <a:off x="2783590" y="133351"/>
            <a:ext cx="636041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125CB2B-AFF6-13C0-57F6-7DC3C2F95313}"/>
              </a:ext>
            </a:extLst>
          </p:cNvPr>
          <p:cNvGrpSpPr/>
          <p:nvPr userDrawn="1"/>
        </p:nvGrpSpPr>
        <p:grpSpPr>
          <a:xfrm>
            <a:off x="7822623" y="344487"/>
            <a:ext cx="1147824" cy="235942"/>
            <a:chOff x="6094413" y="2516188"/>
            <a:chExt cx="2000250" cy="411162"/>
          </a:xfrm>
          <a:solidFill>
            <a:srgbClr val="000000"/>
          </a:solidFill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096BE7E1-FF91-3ED2-5547-2DB18E0283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94463" y="2516188"/>
              <a:ext cx="1600200" cy="265113"/>
            </a:xfrm>
            <a:custGeom>
              <a:avLst/>
              <a:gdLst>
                <a:gd name="T0" fmla="*/ 644 w 1008"/>
                <a:gd name="T1" fmla="*/ 90 h 167"/>
                <a:gd name="T2" fmla="*/ 644 w 1008"/>
                <a:gd name="T3" fmla="*/ 39 h 167"/>
                <a:gd name="T4" fmla="*/ 363 w 1008"/>
                <a:gd name="T5" fmla="*/ 39 h 167"/>
                <a:gd name="T6" fmla="*/ 363 w 1008"/>
                <a:gd name="T7" fmla="*/ 90 h 167"/>
                <a:gd name="T8" fmla="*/ 644 w 1008"/>
                <a:gd name="T9" fmla="*/ 90 h 167"/>
                <a:gd name="T10" fmla="*/ 40 w 1008"/>
                <a:gd name="T11" fmla="*/ 0 h 167"/>
                <a:gd name="T12" fmla="*/ 40 w 1008"/>
                <a:gd name="T13" fmla="*/ 128 h 167"/>
                <a:gd name="T14" fmla="*/ 323 w 1008"/>
                <a:gd name="T15" fmla="*/ 128 h 167"/>
                <a:gd name="T16" fmla="*/ 323 w 1008"/>
                <a:gd name="T17" fmla="*/ 0 h 167"/>
                <a:gd name="T18" fmla="*/ 685 w 1008"/>
                <a:gd name="T19" fmla="*/ 0 h 167"/>
                <a:gd name="T20" fmla="*/ 685 w 1008"/>
                <a:gd name="T21" fmla="*/ 129 h 167"/>
                <a:gd name="T22" fmla="*/ 967 w 1008"/>
                <a:gd name="T23" fmla="*/ 129 h 167"/>
                <a:gd name="T24" fmla="*/ 967 w 1008"/>
                <a:gd name="T25" fmla="*/ 58 h 167"/>
                <a:gd name="T26" fmla="*/ 1008 w 1008"/>
                <a:gd name="T27" fmla="*/ 58 h 167"/>
                <a:gd name="T28" fmla="*/ 1008 w 1008"/>
                <a:gd name="T29" fmla="*/ 167 h 167"/>
                <a:gd name="T30" fmla="*/ 644 w 1008"/>
                <a:gd name="T31" fmla="*/ 167 h 167"/>
                <a:gd name="T32" fmla="*/ 644 w 1008"/>
                <a:gd name="T33" fmla="*/ 130 h 167"/>
                <a:gd name="T34" fmla="*/ 363 w 1008"/>
                <a:gd name="T35" fmla="*/ 130 h 167"/>
                <a:gd name="T36" fmla="*/ 363 w 1008"/>
                <a:gd name="T37" fmla="*/ 167 h 167"/>
                <a:gd name="T38" fmla="*/ 0 w 1008"/>
                <a:gd name="T39" fmla="*/ 167 h 167"/>
                <a:gd name="T40" fmla="*/ 0 w 1008"/>
                <a:gd name="T41" fmla="*/ 0 h 167"/>
                <a:gd name="T42" fmla="*/ 40 w 1008"/>
                <a:gd name="T43" fmla="*/ 0 h 167"/>
                <a:gd name="T44" fmla="*/ 967 w 1008"/>
                <a:gd name="T45" fmla="*/ 0 h 167"/>
                <a:gd name="T46" fmla="*/ 1007 w 1008"/>
                <a:gd name="T47" fmla="*/ 0 h 167"/>
                <a:gd name="T48" fmla="*/ 1007 w 1008"/>
                <a:gd name="T49" fmla="*/ 38 h 167"/>
                <a:gd name="T50" fmla="*/ 967 w 1008"/>
                <a:gd name="T51" fmla="*/ 38 h 167"/>
                <a:gd name="T52" fmla="*/ 967 w 1008"/>
                <a:gd name="T5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08" h="167">
                  <a:moveTo>
                    <a:pt x="644" y="90"/>
                  </a:moveTo>
                  <a:lnTo>
                    <a:pt x="644" y="39"/>
                  </a:lnTo>
                  <a:lnTo>
                    <a:pt x="363" y="39"/>
                  </a:lnTo>
                  <a:lnTo>
                    <a:pt x="363" y="90"/>
                  </a:lnTo>
                  <a:lnTo>
                    <a:pt x="644" y="90"/>
                  </a:lnTo>
                  <a:close/>
                  <a:moveTo>
                    <a:pt x="40" y="0"/>
                  </a:moveTo>
                  <a:lnTo>
                    <a:pt x="40" y="128"/>
                  </a:lnTo>
                  <a:lnTo>
                    <a:pt x="323" y="128"/>
                  </a:lnTo>
                  <a:lnTo>
                    <a:pt x="323" y="0"/>
                  </a:lnTo>
                  <a:lnTo>
                    <a:pt x="685" y="0"/>
                  </a:lnTo>
                  <a:lnTo>
                    <a:pt x="685" y="129"/>
                  </a:lnTo>
                  <a:lnTo>
                    <a:pt x="967" y="129"/>
                  </a:lnTo>
                  <a:lnTo>
                    <a:pt x="967" y="58"/>
                  </a:lnTo>
                  <a:lnTo>
                    <a:pt x="1008" y="58"/>
                  </a:lnTo>
                  <a:lnTo>
                    <a:pt x="1008" y="167"/>
                  </a:lnTo>
                  <a:lnTo>
                    <a:pt x="644" y="167"/>
                  </a:lnTo>
                  <a:lnTo>
                    <a:pt x="644" y="130"/>
                  </a:lnTo>
                  <a:lnTo>
                    <a:pt x="363" y="130"/>
                  </a:lnTo>
                  <a:lnTo>
                    <a:pt x="363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40" y="0"/>
                  </a:lnTo>
                  <a:close/>
                  <a:moveTo>
                    <a:pt x="967" y="0"/>
                  </a:moveTo>
                  <a:lnTo>
                    <a:pt x="1007" y="0"/>
                  </a:lnTo>
                  <a:lnTo>
                    <a:pt x="1007" y="38"/>
                  </a:lnTo>
                  <a:lnTo>
                    <a:pt x="967" y="38"/>
                  </a:lnTo>
                  <a:lnTo>
                    <a:pt x="9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6F2511D5-BE49-2FB0-5CA2-4389DE38B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4463" y="2840038"/>
              <a:ext cx="63500" cy="80963"/>
            </a:xfrm>
            <a:custGeom>
              <a:avLst/>
              <a:gdLst>
                <a:gd name="T0" fmla="*/ 29 w 29"/>
                <a:gd name="T1" fmla="*/ 0 h 37"/>
                <a:gd name="T2" fmla="*/ 22 w 29"/>
                <a:gd name="T3" fmla="*/ 0 h 37"/>
                <a:gd name="T4" fmla="*/ 22 w 29"/>
                <a:gd name="T5" fmla="*/ 23 h 37"/>
                <a:gd name="T6" fmla="*/ 21 w 29"/>
                <a:gd name="T7" fmla="*/ 28 h 37"/>
                <a:gd name="T8" fmla="*/ 16 w 29"/>
                <a:gd name="T9" fmla="*/ 30 h 37"/>
                <a:gd name="T10" fmla="*/ 10 w 29"/>
                <a:gd name="T11" fmla="*/ 28 h 37"/>
                <a:gd name="T12" fmla="*/ 9 w 29"/>
                <a:gd name="T13" fmla="*/ 23 h 37"/>
                <a:gd name="T14" fmla="*/ 9 w 29"/>
                <a:gd name="T15" fmla="*/ 0 h 37"/>
                <a:gd name="T16" fmla="*/ 0 w 29"/>
                <a:gd name="T17" fmla="*/ 0 h 37"/>
                <a:gd name="T18" fmla="*/ 0 w 29"/>
                <a:gd name="T19" fmla="*/ 23 h 37"/>
                <a:gd name="T20" fmla="*/ 3 w 29"/>
                <a:gd name="T21" fmla="*/ 33 h 37"/>
                <a:gd name="T22" fmla="*/ 15 w 29"/>
                <a:gd name="T23" fmla="*/ 37 h 37"/>
                <a:gd name="T24" fmla="*/ 26 w 29"/>
                <a:gd name="T25" fmla="*/ 34 h 37"/>
                <a:gd name="T26" fmla="*/ 29 w 29"/>
                <a:gd name="T27" fmla="*/ 23 h 37"/>
                <a:gd name="T28" fmla="*/ 29 w 29"/>
                <a:gd name="T2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7">
                  <a:moveTo>
                    <a:pt x="29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6"/>
                    <a:pt x="22" y="27"/>
                    <a:pt x="21" y="28"/>
                  </a:cubicBezTo>
                  <a:cubicBezTo>
                    <a:pt x="20" y="29"/>
                    <a:pt x="18" y="30"/>
                    <a:pt x="16" y="30"/>
                  </a:cubicBezTo>
                  <a:cubicBezTo>
                    <a:pt x="13" y="30"/>
                    <a:pt x="11" y="29"/>
                    <a:pt x="10" y="28"/>
                  </a:cubicBezTo>
                  <a:cubicBezTo>
                    <a:pt x="10" y="27"/>
                    <a:pt x="9" y="26"/>
                    <a:pt x="9" y="2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1" y="31"/>
                    <a:pt x="3" y="33"/>
                  </a:cubicBezTo>
                  <a:cubicBezTo>
                    <a:pt x="6" y="36"/>
                    <a:pt x="10" y="37"/>
                    <a:pt x="15" y="37"/>
                  </a:cubicBezTo>
                  <a:cubicBezTo>
                    <a:pt x="20" y="37"/>
                    <a:pt x="23" y="36"/>
                    <a:pt x="26" y="34"/>
                  </a:cubicBezTo>
                  <a:cubicBezTo>
                    <a:pt x="28" y="31"/>
                    <a:pt x="29" y="29"/>
                    <a:pt x="29" y="23"/>
                  </a:cubicBez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4BBDD9A7-B886-DC0E-727B-66CD35C9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250" y="2840038"/>
              <a:ext cx="60325" cy="77788"/>
            </a:xfrm>
            <a:custGeom>
              <a:avLst/>
              <a:gdLst>
                <a:gd name="T0" fmla="*/ 28 w 28"/>
                <a:gd name="T1" fmla="*/ 0 h 36"/>
                <a:gd name="T2" fmla="*/ 22 w 28"/>
                <a:gd name="T3" fmla="*/ 0 h 36"/>
                <a:gd name="T4" fmla="*/ 22 w 28"/>
                <a:gd name="T5" fmla="*/ 19 h 36"/>
                <a:gd name="T6" fmla="*/ 22 w 28"/>
                <a:gd name="T7" fmla="*/ 21 h 36"/>
                <a:gd name="T8" fmla="*/ 9 w 28"/>
                <a:gd name="T9" fmla="*/ 0 h 36"/>
                <a:gd name="T10" fmla="*/ 0 w 28"/>
                <a:gd name="T11" fmla="*/ 0 h 36"/>
                <a:gd name="T12" fmla="*/ 0 w 28"/>
                <a:gd name="T13" fmla="*/ 36 h 36"/>
                <a:gd name="T14" fmla="*/ 7 w 28"/>
                <a:gd name="T15" fmla="*/ 36 h 36"/>
                <a:gd name="T16" fmla="*/ 7 w 28"/>
                <a:gd name="T17" fmla="*/ 15 h 36"/>
                <a:gd name="T18" fmla="*/ 7 w 28"/>
                <a:gd name="T19" fmla="*/ 13 h 36"/>
                <a:gd name="T20" fmla="*/ 6 w 28"/>
                <a:gd name="T21" fmla="*/ 12 h 36"/>
                <a:gd name="T22" fmla="*/ 21 w 28"/>
                <a:gd name="T23" fmla="*/ 36 h 36"/>
                <a:gd name="T24" fmla="*/ 28 w 28"/>
                <a:gd name="T25" fmla="*/ 36 h 36"/>
                <a:gd name="T26" fmla="*/ 28 w 28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6">
                  <a:moveTo>
                    <a:pt x="28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8" y="36"/>
                    <a:pt x="28" y="36"/>
                    <a:pt x="28" y="36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3AA35102-BEA1-A173-E889-98B6EF6F8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8450" y="2840038"/>
              <a:ext cx="19050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24BFF99E-A14E-7178-92D3-9CAF0D389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3850" y="2840038"/>
              <a:ext cx="68263" cy="77788"/>
            </a:xfrm>
            <a:custGeom>
              <a:avLst/>
              <a:gdLst>
                <a:gd name="T0" fmla="*/ 43 w 43"/>
                <a:gd name="T1" fmla="*/ 0 h 49"/>
                <a:gd name="T2" fmla="*/ 33 w 43"/>
                <a:gd name="T3" fmla="*/ 0 h 49"/>
                <a:gd name="T4" fmla="*/ 24 w 43"/>
                <a:gd name="T5" fmla="*/ 36 h 49"/>
                <a:gd name="T6" fmla="*/ 13 w 43"/>
                <a:gd name="T7" fmla="*/ 0 h 49"/>
                <a:gd name="T8" fmla="*/ 0 w 43"/>
                <a:gd name="T9" fmla="*/ 0 h 49"/>
                <a:gd name="T10" fmla="*/ 15 w 43"/>
                <a:gd name="T11" fmla="*/ 49 h 49"/>
                <a:gd name="T12" fmla="*/ 28 w 43"/>
                <a:gd name="T13" fmla="*/ 49 h 49"/>
                <a:gd name="T14" fmla="*/ 43 w 43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9">
                  <a:moveTo>
                    <a:pt x="43" y="0"/>
                  </a:moveTo>
                  <a:lnTo>
                    <a:pt x="33" y="0"/>
                  </a:lnTo>
                  <a:lnTo>
                    <a:pt x="24" y="3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15" y="49"/>
                  </a:lnTo>
                  <a:lnTo>
                    <a:pt x="28" y="49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2EBF9CC-A316-0B21-2C0A-67BAFDD47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050" y="2840038"/>
              <a:ext cx="57150" cy="77788"/>
            </a:xfrm>
            <a:custGeom>
              <a:avLst/>
              <a:gdLst>
                <a:gd name="T0" fmla="*/ 36 w 36"/>
                <a:gd name="T1" fmla="*/ 10 h 49"/>
                <a:gd name="T2" fmla="*/ 36 w 36"/>
                <a:gd name="T3" fmla="*/ 0 h 49"/>
                <a:gd name="T4" fmla="*/ 0 w 36"/>
                <a:gd name="T5" fmla="*/ 0 h 49"/>
                <a:gd name="T6" fmla="*/ 0 w 36"/>
                <a:gd name="T7" fmla="*/ 49 h 49"/>
                <a:gd name="T8" fmla="*/ 36 w 36"/>
                <a:gd name="T9" fmla="*/ 49 h 49"/>
                <a:gd name="T10" fmla="*/ 36 w 36"/>
                <a:gd name="T11" fmla="*/ 40 h 49"/>
                <a:gd name="T12" fmla="*/ 11 w 36"/>
                <a:gd name="T13" fmla="*/ 40 h 49"/>
                <a:gd name="T14" fmla="*/ 11 w 36"/>
                <a:gd name="T15" fmla="*/ 29 h 49"/>
                <a:gd name="T16" fmla="*/ 30 w 36"/>
                <a:gd name="T17" fmla="*/ 29 h 49"/>
                <a:gd name="T18" fmla="*/ 30 w 36"/>
                <a:gd name="T19" fmla="*/ 19 h 49"/>
                <a:gd name="T20" fmla="*/ 11 w 36"/>
                <a:gd name="T21" fmla="*/ 19 h 49"/>
                <a:gd name="T22" fmla="*/ 11 w 36"/>
                <a:gd name="T23" fmla="*/ 10 h 49"/>
                <a:gd name="T24" fmla="*/ 36 w 36"/>
                <a:gd name="T2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49">
                  <a:moveTo>
                    <a:pt x="36" y="10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6" y="49"/>
                  </a:lnTo>
                  <a:lnTo>
                    <a:pt x="36" y="40"/>
                  </a:lnTo>
                  <a:lnTo>
                    <a:pt x="11" y="40"/>
                  </a:lnTo>
                  <a:lnTo>
                    <a:pt x="11" y="29"/>
                  </a:lnTo>
                  <a:lnTo>
                    <a:pt x="30" y="29"/>
                  </a:lnTo>
                  <a:lnTo>
                    <a:pt x="30" y="19"/>
                  </a:lnTo>
                  <a:lnTo>
                    <a:pt x="11" y="19"/>
                  </a:lnTo>
                  <a:lnTo>
                    <a:pt x="11" y="10"/>
                  </a:lnTo>
                  <a:lnTo>
                    <a:pt x="3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4A5ADF55-5180-EA88-0381-2AD983F401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6725" y="2840038"/>
              <a:ext cx="65088" cy="77788"/>
            </a:xfrm>
            <a:custGeom>
              <a:avLst/>
              <a:gdLst>
                <a:gd name="T0" fmla="*/ 8 w 30"/>
                <a:gd name="T1" fmla="*/ 22 h 36"/>
                <a:gd name="T2" fmla="*/ 15 w 30"/>
                <a:gd name="T3" fmla="*/ 22 h 36"/>
                <a:gd name="T4" fmla="*/ 20 w 30"/>
                <a:gd name="T5" fmla="*/ 36 h 36"/>
                <a:gd name="T6" fmla="*/ 30 w 30"/>
                <a:gd name="T7" fmla="*/ 36 h 36"/>
                <a:gd name="T8" fmla="*/ 23 w 30"/>
                <a:gd name="T9" fmla="*/ 20 h 36"/>
                <a:gd name="T10" fmla="*/ 26 w 30"/>
                <a:gd name="T11" fmla="*/ 18 h 36"/>
                <a:gd name="T12" fmla="*/ 29 w 30"/>
                <a:gd name="T13" fmla="*/ 11 h 36"/>
                <a:gd name="T14" fmla="*/ 25 w 30"/>
                <a:gd name="T15" fmla="*/ 2 h 36"/>
                <a:gd name="T16" fmla="*/ 16 w 30"/>
                <a:gd name="T17" fmla="*/ 0 h 36"/>
                <a:gd name="T18" fmla="*/ 0 w 30"/>
                <a:gd name="T19" fmla="*/ 0 h 36"/>
                <a:gd name="T20" fmla="*/ 0 w 30"/>
                <a:gd name="T21" fmla="*/ 36 h 36"/>
                <a:gd name="T22" fmla="*/ 8 w 30"/>
                <a:gd name="T23" fmla="*/ 36 h 36"/>
                <a:gd name="T24" fmla="*/ 8 w 30"/>
                <a:gd name="T25" fmla="*/ 22 h 36"/>
                <a:gd name="T26" fmla="*/ 8 w 30"/>
                <a:gd name="T27" fmla="*/ 6 h 36"/>
                <a:gd name="T28" fmla="*/ 13 w 30"/>
                <a:gd name="T29" fmla="*/ 6 h 36"/>
                <a:gd name="T30" fmla="*/ 19 w 30"/>
                <a:gd name="T31" fmla="*/ 7 h 36"/>
                <a:gd name="T32" fmla="*/ 20 w 30"/>
                <a:gd name="T33" fmla="*/ 11 h 36"/>
                <a:gd name="T34" fmla="*/ 18 w 30"/>
                <a:gd name="T35" fmla="*/ 15 h 36"/>
                <a:gd name="T36" fmla="*/ 14 w 30"/>
                <a:gd name="T37" fmla="*/ 16 h 36"/>
                <a:gd name="T38" fmla="*/ 8 w 30"/>
                <a:gd name="T39" fmla="*/ 16 h 36"/>
                <a:gd name="T40" fmla="*/ 8 w 30"/>
                <a:gd name="T4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36">
                  <a:moveTo>
                    <a:pt x="8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8" y="16"/>
                    <a:pt x="29" y="14"/>
                    <a:pt x="29" y="11"/>
                  </a:cubicBezTo>
                  <a:cubicBezTo>
                    <a:pt x="29" y="8"/>
                    <a:pt x="28" y="4"/>
                    <a:pt x="25" y="2"/>
                  </a:cubicBezTo>
                  <a:cubicBezTo>
                    <a:pt x="23" y="1"/>
                    <a:pt x="21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" y="36"/>
                    <a:pt x="8" y="36"/>
                    <a:pt x="8" y="36"/>
                  </a:cubicBezTo>
                  <a:lnTo>
                    <a:pt x="8" y="22"/>
                  </a:lnTo>
                  <a:close/>
                  <a:moveTo>
                    <a:pt x="8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7" y="6"/>
                    <a:pt x="18" y="6"/>
                    <a:pt x="19" y="7"/>
                  </a:cubicBezTo>
                  <a:cubicBezTo>
                    <a:pt x="20" y="8"/>
                    <a:pt x="20" y="10"/>
                    <a:pt x="20" y="11"/>
                  </a:cubicBezTo>
                  <a:cubicBezTo>
                    <a:pt x="20" y="12"/>
                    <a:pt x="19" y="14"/>
                    <a:pt x="18" y="15"/>
                  </a:cubicBezTo>
                  <a:cubicBezTo>
                    <a:pt x="17" y="16"/>
                    <a:pt x="17" y="16"/>
                    <a:pt x="14" y="16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0BC8D5D9-4D62-714E-8EB3-57D477F12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6575" y="2838450"/>
              <a:ext cx="65088" cy="82550"/>
            </a:xfrm>
            <a:custGeom>
              <a:avLst/>
              <a:gdLst>
                <a:gd name="T0" fmla="*/ 29 w 30"/>
                <a:gd name="T1" fmla="*/ 9 h 38"/>
                <a:gd name="T2" fmla="*/ 25 w 30"/>
                <a:gd name="T3" fmla="*/ 3 h 38"/>
                <a:gd name="T4" fmla="*/ 15 w 30"/>
                <a:gd name="T5" fmla="*/ 0 h 38"/>
                <a:gd name="T6" fmla="*/ 6 w 30"/>
                <a:gd name="T7" fmla="*/ 3 h 38"/>
                <a:gd name="T8" fmla="*/ 2 w 30"/>
                <a:gd name="T9" fmla="*/ 12 h 38"/>
                <a:gd name="T10" fmla="*/ 6 w 30"/>
                <a:gd name="T11" fmla="*/ 20 h 38"/>
                <a:gd name="T12" fmla="*/ 15 w 30"/>
                <a:gd name="T13" fmla="*/ 23 h 38"/>
                <a:gd name="T14" fmla="*/ 21 w 30"/>
                <a:gd name="T15" fmla="*/ 27 h 38"/>
                <a:gd name="T16" fmla="*/ 15 w 30"/>
                <a:gd name="T17" fmla="*/ 31 h 38"/>
                <a:gd name="T18" fmla="*/ 8 w 30"/>
                <a:gd name="T19" fmla="*/ 26 h 38"/>
                <a:gd name="T20" fmla="*/ 0 w 30"/>
                <a:gd name="T21" fmla="*/ 28 h 38"/>
                <a:gd name="T22" fmla="*/ 4 w 30"/>
                <a:gd name="T23" fmla="*/ 35 h 38"/>
                <a:gd name="T24" fmla="*/ 15 w 30"/>
                <a:gd name="T25" fmla="*/ 38 h 38"/>
                <a:gd name="T26" fmla="*/ 25 w 30"/>
                <a:gd name="T27" fmla="*/ 36 h 38"/>
                <a:gd name="T28" fmla="*/ 30 w 30"/>
                <a:gd name="T29" fmla="*/ 26 h 38"/>
                <a:gd name="T30" fmla="*/ 25 w 30"/>
                <a:gd name="T31" fmla="*/ 17 h 38"/>
                <a:gd name="T32" fmla="*/ 16 w 30"/>
                <a:gd name="T33" fmla="*/ 14 h 38"/>
                <a:gd name="T34" fmla="*/ 10 w 30"/>
                <a:gd name="T35" fmla="*/ 10 h 38"/>
                <a:gd name="T36" fmla="*/ 15 w 30"/>
                <a:gd name="T37" fmla="*/ 7 h 38"/>
                <a:gd name="T38" fmla="*/ 22 w 30"/>
                <a:gd name="T39" fmla="*/ 11 h 38"/>
                <a:gd name="T40" fmla="*/ 29 w 30"/>
                <a:gd name="T4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38">
                  <a:moveTo>
                    <a:pt x="29" y="9"/>
                  </a:moveTo>
                  <a:cubicBezTo>
                    <a:pt x="28" y="6"/>
                    <a:pt x="27" y="5"/>
                    <a:pt x="25" y="3"/>
                  </a:cubicBezTo>
                  <a:cubicBezTo>
                    <a:pt x="22" y="1"/>
                    <a:pt x="19" y="0"/>
                    <a:pt x="15" y="0"/>
                  </a:cubicBezTo>
                  <a:cubicBezTo>
                    <a:pt x="11" y="0"/>
                    <a:pt x="8" y="1"/>
                    <a:pt x="6" y="3"/>
                  </a:cubicBezTo>
                  <a:cubicBezTo>
                    <a:pt x="3" y="6"/>
                    <a:pt x="2" y="9"/>
                    <a:pt x="2" y="12"/>
                  </a:cubicBezTo>
                  <a:cubicBezTo>
                    <a:pt x="2" y="16"/>
                    <a:pt x="4" y="19"/>
                    <a:pt x="6" y="20"/>
                  </a:cubicBezTo>
                  <a:cubicBezTo>
                    <a:pt x="8" y="21"/>
                    <a:pt x="11" y="22"/>
                    <a:pt x="15" y="23"/>
                  </a:cubicBezTo>
                  <a:cubicBezTo>
                    <a:pt x="20" y="24"/>
                    <a:pt x="21" y="25"/>
                    <a:pt x="21" y="27"/>
                  </a:cubicBezTo>
                  <a:cubicBezTo>
                    <a:pt x="21" y="30"/>
                    <a:pt x="19" y="31"/>
                    <a:pt x="15" y="31"/>
                  </a:cubicBezTo>
                  <a:cubicBezTo>
                    <a:pt x="11" y="31"/>
                    <a:pt x="9" y="30"/>
                    <a:pt x="8" y="2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31"/>
                    <a:pt x="2" y="33"/>
                    <a:pt x="4" y="35"/>
                  </a:cubicBezTo>
                  <a:cubicBezTo>
                    <a:pt x="7" y="37"/>
                    <a:pt x="11" y="38"/>
                    <a:pt x="15" y="38"/>
                  </a:cubicBezTo>
                  <a:cubicBezTo>
                    <a:pt x="19" y="38"/>
                    <a:pt x="22" y="37"/>
                    <a:pt x="25" y="36"/>
                  </a:cubicBezTo>
                  <a:cubicBezTo>
                    <a:pt x="28" y="33"/>
                    <a:pt x="30" y="30"/>
                    <a:pt x="30" y="26"/>
                  </a:cubicBezTo>
                  <a:cubicBezTo>
                    <a:pt x="30" y="22"/>
                    <a:pt x="28" y="19"/>
                    <a:pt x="25" y="17"/>
                  </a:cubicBezTo>
                  <a:cubicBezTo>
                    <a:pt x="24" y="16"/>
                    <a:pt x="21" y="15"/>
                    <a:pt x="16" y="14"/>
                  </a:cubicBezTo>
                  <a:cubicBezTo>
                    <a:pt x="12" y="13"/>
                    <a:pt x="10" y="12"/>
                    <a:pt x="10" y="10"/>
                  </a:cubicBezTo>
                  <a:cubicBezTo>
                    <a:pt x="10" y="8"/>
                    <a:pt x="12" y="7"/>
                    <a:pt x="15" y="7"/>
                  </a:cubicBezTo>
                  <a:cubicBezTo>
                    <a:pt x="19" y="7"/>
                    <a:pt x="20" y="8"/>
                    <a:pt x="22" y="11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2" name="Rectangle 15">
              <a:extLst>
                <a:ext uri="{FF2B5EF4-FFF2-40B4-BE49-F238E27FC236}">
                  <a16:creationId xmlns:a16="http://schemas.microsoft.com/office/drawing/2014/main" id="{DBD4B3DB-A6E1-D2E3-F8FB-E340A5678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4363" y="2840038"/>
              <a:ext cx="17463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2985FF80-650E-259E-6B39-8C5A0B65BD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7700" y="2840038"/>
              <a:ext cx="65088" cy="77788"/>
            </a:xfrm>
            <a:custGeom>
              <a:avLst/>
              <a:gdLst>
                <a:gd name="T0" fmla="*/ 0 w 30"/>
                <a:gd name="T1" fmla="*/ 0 h 36"/>
                <a:gd name="T2" fmla="*/ 0 w 30"/>
                <a:gd name="T3" fmla="*/ 36 h 36"/>
                <a:gd name="T4" fmla="*/ 13 w 30"/>
                <a:gd name="T5" fmla="*/ 36 h 36"/>
                <a:gd name="T6" fmla="*/ 26 w 30"/>
                <a:gd name="T7" fmla="*/ 31 h 36"/>
                <a:gd name="T8" fmla="*/ 30 w 30"/>
                <a:gd name="T9" fmla="*/ 18 h 36"/>
                <a:gd name="T10" fmla="*/ 26 w 30"/>
                <a:gd name="T11" fmla="*/ 5 h 36"/>
                <a:gd name="T12" fmla="*/ 11 w 30"/>
                <a:gd name="T13" fmla="*/ 0 h 36"/>
                <a:gd name="T14" fmla="*/ 0 w 30"/>
                <a:gd name="T15" fmla="*/ 0 h 36"/>
                <a:gd name="T16" fmla="*/ 9 w 30"/>
                <a:gd name="T17" fmla="*/ 7 h 36"/>
                <a:gd name="T18" fmla="*/ 12 w 30"/>
                <a:gd name="T19" fmla="*/ 7 h 36"/>
                <a:gd name="T20" fmla="*/ 19 w 30"/>
                <a:gd name="T21" fmla="*/ 10 h 36"/>
                <a:gd name="T22" fmla="*/ 21 w 30"/>
                <a:gd name="T23" fmla="*/ 18 h 36"/>
                <a:gd name="T24" fmla="*/ 19 w 30"/>
                <a:gd name="T25" fmla="*/ 27 h 36"/>
                <a:gd name="T26" fmla="*/ 12 w 30"/>
                <a:gd name="T27" fmla="*/ 30 h 36"/>
                <a:gd name="T28" fmla="*/ 9 w 30"/>
                <a:gd name="T29" fmla="*/ 30 h 36"/>
                <a:gd name="T30" fmla="*/ 9 w 30"/>
                <a:gd name="T31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36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8" y="36"/>
                    <a:pt x="23" y="35"/>
                    <a:pt x="26" y="31"/>
                  </a:cubicBezTo>
                  <a:cubicBezTo>
                    <a:pt x="29" y="28"/>
                    <a:pt x="30" y="23"/>
                    <a:pt x="30" y="18"/>
                  </a:cubicBezTo>
                  <a:cubicBezTo>
                    <a:pt x="30" y="13"/>
                    <a:pt x="29" y="8"/>
                    <a:pt x="26" y="5"/>
                  </a:cubicBezTo>
                  <a:cubicBezTo>
                    <a:pt x="22" y="1"/>
                    <a:pt x="18" y="0"/>
                    <a:pt x="11" y="0"/>
                  </a:cubicBezTo>
                  <a:lnTo>
                    <a:pt x="0" y="0"/>
                  </a:lnTo>
                  <a:close/>
                  <a:moveTo>
                    <a:pt x="9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5" y="7"/>
                    <a:pt x="17" y="7"/>
                    <a:pt x="19" y="10"/>
                  </a:cubicBezTo>
                  <a:cubicBezTo>
                    <a:pt x="20" y="12"/>
                    <a:pt x="21" y="15"/>
                    <a:pt x="21" y="18"/>
                  </a:cubicBezTo>
                  <a:cubicBezTo>
                    <a:pt x="21" y="21"/>
                    <a:pt x="20" y="24"/>
                    <a:pt x="19" y="27"/>
                  </a:cubicBezTo>
                  <a:cubicBezTo>
                    <a:pt x="17" y="29"/>
                    <a:pt x="15" y="30"/>
                    <a:pt x="12" y="30"/>
                  </a:cubicBezTo>
                  <a:cubicBezTo>
                    <a:pt x="9" y="30"/>
                    <a:pt x="9" y="30"/>
                    <a:pt x="9" y="30"/>
                  </a:cubicBezTo>
                  <a:lnTo>
                    <a:pt x="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CA0B5AD-2C36-1B3B-9563-9EFA35967E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5963" y="2840038"/>
              <a:ext cx="71438" cy="77788"/>
            </a:xfrm>
            <a:custGeom>
              <a:avLst/>
              <a:gdLst>
                <a:gd name="T0" fmla="*/ 30 w 45"/>
                <a:gd name="T1" fmla="*/ 0 h 49"/>
                <a:gd name="T2" fmla="*/ 17 w 45"/>
                <a:gd name="T3" fmla="*/ 0 h 49"/>
                <a:gd name="T4" fmla="*/ 0 w 45"/>
                <a:gd name="T5" fmla="*/ 49 h 49"/>
                <a:gd name="T6" fmla="*/ 11 w 45"/>
                <a:gd name="T7" fmla="*/ 49 h 49"/>
                <a:gd name="T8" fmla="*/ 14 w 45"/>
                <a:gd name="T9" fmla="*/ 40 h 49"/>
                <a:gd name="T10" fmla="*/ 30 w 45"/>
                <a:gd name="T11" fmla="*/ 40 h 49"/>
                <a:gd name="T12" fmla="*/ 33 w 45"/>
                <a:gd name="T13" fmla="*/ 49 h 49"/>
                <a:gd name="T14" fmla="*/ 45 w 45"/>
                <a:gd name="T15" fmla="*/ 49 h 49"/>
                <a:gd name="T16" fmla="*/ 30 w 45"/>
                <a:gd name="T17" fmla="*/ 0 h 49"/>
                <a:gd name="T18" fmla="*/ 17 w 45"/>
                <a:gd name="T19" fmla="*/ 30 h 49"/>
                <a:gd name="T20" fmla="*/ 22 w 45"/>
                <a:gd name="T21" fmla="*/ 12 h 49"/>
                <a:gd name="T22" fmla="*/ 28 w 45"/>
                <a:gd name="T23" fmla="*/ 30 h 49"/>
                <a:gd name="T24" fmla="*/ 17 w 45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9">
                  <a:moveTo>
                    <a:pt x="30" y="0"/>
                  </a:moveTo>
                  <a:lnTo>
                    <a:pt x="17" y="0"/>
                  </a:lnTo>
                  <a:lnTo>
                    <a:pt x="0" y="49"/>
                  </a:lnTo>
                  <a:lnTo>
                    <a:pt x="11" y="49"/>
                  </a:lnTo>
                  <a:lnTo>
                    <a:pt x="14" y="40"/>
                  </a:lnTo>
                  <a:lnTo>
                    <a:pt x="30" y="40"/>
                  </a:lnTo>
                  <a:lnTo>
                    <a:pt x="33" y="49"/>
                  </a:lnTo>
                  <a:lnTo>
                    <a:pt x="45" y="49"/>
                  </a:lnTo>
                  <a:lnTo>
                    <a:pt x="30" y="0"/>
                  </a:lnTo>
                  <a:close/>
                  <a:moveTo>
                    <a:pt x="17" y="30"/>
                  </a:moveTo>
                  <a:lnTo>
                    <a:pt x="22" y="12"/>
                  </a:lnTo>
                  <a:lnTo>
                    <a:pt x="28" y="30"/>
                  </a:lnTo>
                  <a:lnTo>
                    <a:pt x="1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DC1D09FB-D43E-B4CF-6A68-883FB95B29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46925" y="2840038"/>
              <a:ext cx="65088" cy="77788"/>
            </a:xfrm>
            <a:custGeom>
              <a:avLst/>
              <a:gdLst>
                <a:gd name="T0" fmla="*/ 0 w 30"/>
                <a:gd name="T1" fmla="*/ 0 h 36"/>
                <a:gd name="T2" fmla="*/ 0 w 30"/>
                <a:gd name="T3" fmla="*/ 36 h 36"/>
                <a:gd name="T4" fmla="*/ 13 w 30"/>
                <a:gd name="T5" fmla="*/ 36 h 36"/>
                <a:gd name="T6" fmla="*/ 25 w 30"/>
                <a:gd name="T7" fmla="*/ 31 h 36"/>
                <a:gd name="T8" fmla="*/ 30 w 30"/>
                <a:gd name="T9" fmla="*/ 18 h 36"/>
                <a:gd name="T10" fmla="*/ 25 w 30"/>
                <a:gd name="T11" fmla="*/ 5 h 36"/>
                <a:gd name="T12" fmla="*/ 11 w 30"/>
                <a:gd name="T13" fmla="*/ 0 h 36"/>
                <a:gd name="T14" fmla="*/ 0 w 30"/>
                <a:gd name="T15" fmla="*/ 0 h 36"/>
                <a:gd name="T16" fmla="*/ 8 w 30"/>
                <a:gd name="T17" fmla="*/ 7 h 36"/>
                <a:gd name="T18" fmla="*/ 12 w 30"/>
                <a:gd name="T19" fmla="*/ 7 h 36"/>
                <a:gd name="T20" fmla="*/ 19 w 30"/>
                <a:gd name="T21" fmla="*/ 10 h 36"/>
                <a:gd name="T22" fmla="*/ 21 w 30"/>
                <a:gd name="T23" fmla="*/ 18 h 36"/>
                <a:gd name="T24" fmla="*/ 18 w 30"/>
                <a:gd name="T25" fmla="*/ 27 h 36"/>
                <a:gd name="T26" fmla="*/ 12 w 30"/>
                <a:gd name="T27" fmla="*/ 30 h 36"/>
                <a:gd name="T28" fmla="*/ 8 w 30"/>
                <a:gd name="T29" fmla="*/ 30 h 36"/>
                <a:gd name="T30" fmla="*/ 8 w 30"/>
                <a:gd name="T31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36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8" y="36"/>
                    <a:pt x="22" y="35"/>
                    <a:pt x="25" y="31"/>
                  </a:cubicBezTo>
                  <a:cubicBezTo>
                    <a:pt x="28" y="28"/>
                    <a:pt x="30" y="23"/>
                    <a:pt x="30" y="18"/>
                  </a:cubicBezTo>
                  <a:cubicBezTo>
                    <a:pt x="30" y="13"/>
                    <a:pt x="28" y="8"/>
                    <a:pt x="25" y="5"/>
                  </a:cubicBezTo>
                  <a:cubicBezTo>
                    <a:pt x="22" y="1"/>
                    <a:pt x="18" y="0"/>
                    <a:pt x="11" y="0"/>
                  </a:cubicBezTo>
                  <a:lnTo>
                    <a:pt x="0" y="0"/>
                  </a:lnTo>
                  <a:close/>
                  <a:moveTo>
                    <a:pt x="8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5" y="7"/>
                    <a:pt x="17" y="7"/>
                    <a:pt x="19" y="10"/>
                  </a:cubicBezTo>
                  <a:cubicBezTo>
                    <a:pt x="20" y="12"/>
                    <a:pt x="21" y="15"/>
                    <a:pt x="21" y="18"/>
                  </a:cubicBezTo>
                  <a:cubicBezTo>
                    <a:pt x="21" y="21"/>
                    <a:pt x="20" y="24"/>
                    <a:pt x="18" y="27"/>
                  </a:cubicBezTo>
                  <a:cubicBezTo>
                    <a:pt x="17" y="29"/>
                    <a:pt x="15" y="30"/>
                    <a:pt x="12" y="30"/>
                  </a:cubicBezTo>
                  <a:cubicBezTo>
                    <a:pt x="8" y="30"/>
                    <a:pt x="8" y="30"/>
                    <a:pt x="8" y="30"/>
                  </a:cubicBez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F65BBDBB-1CE4-5592-5F05-489C1DB0A5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6938" y="2840038"/>
              <a:ext cx="68263" cy="77788"/>
            </a:xfrm>
            <a:custGeom>
              <a:avLst/>
              <a:gdLst>
                <a:gd name="T0" fmla="*/ 28 w 43"/>
                <a:gd name="T1" fmla="*/ 0 h 49"/>
                <a:gd name="T2" fmla="*/ 15 w 43"/>
                <a:gd name="T3" fmla="*/ 0 h 49"/>
                <a:gd name="T4" fmla="*/ 0 w 43"/>
                <a:gd name="T5" fmla="*/ 49 h 49"/>
                <a:gd name="T6" fmla="*/ 9 w 43"/>
                <a:gd name="T7" fmla="*/ 49 h 49"/>
                <a:gd name="T8" fmla="*/ 12 w 43"/>
                <a:gd name="T9" fmla="*/ 40 h 49"/>
                <a:gd name="T10" fmla="*/ 28 w 43"/>
                <a:gd name="T11" fmla="*/ 40 h 49"/>
                <a:gd name="T12" fmla="*/ 31 w 43"/>
                <a:gd name="T13" fmla="*/ 49 h 49"/>
                <a:gd name="T14" fmla="*/ 43 w 43"/>
                <a:gd name="T15" fmla="*/ 49 h 49"/>
                <a:gd name="T16" fmla="*/ 28 w 43"/>
                <a:gd name="T17" fmla="*/ 0 h 49"/>
                <a:gd name="T18" fmla="*/ 15 w 43"/>
                <a:gd name="T19" fmla="*/ 30 h 49"/>
                <a:gd name="T20" fmla="*/ 20 w 43"/>
                <a:gd name="T21" fmla="*/ 12 h 49"/>
                <a:gd name="T22" fmla="*/ 25 w 43"/>
                <a:gd name="T23" fmla="*/ 30 h 49"/>
                <a:gd name="T24" fmla="*/ 15 w 43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9">
                  <a:moveTo>
                    <a:pt x="28" y="0"/>
                  </a:moveTo>
                  <a:lnTo>
                    <a:pt x="15" y="0"/>
                  </a:lnTo>
                  <a:lnTo>
                    <a:pt x="0" y="49"/>
                  </a:lnTo>
                  <a:lnTo>
                    <a:pt x="9" y="49"/>
                  </a:lnTo>
                  <a:lnTo>
                    <a:pt x="12" y="40"/>
                  </a:lnTo>
                  <a:lnTo>
                    <a:pt x="28" y="40"/>
                  </a:lnTo>
                  <a:lnTo>
                    <a:pt x="31" y="49"/>
                  </a:lnTo>
                  <a:lnTo>
                    <a:pt x="43" y="49"/>
                  </a:lnTo>
                  <a:lnTo>
                    <a:pt x="28" y="0"/>
                  </a:lnTo>
                  <a:close/>
                  <a:moveTo>
                    <a:pt x="15" y="30"/>
                  </a:moveTo>
                  <a:lnTo>
                    <a:pt x="20" y="12"/>
                  </a:lnTo>
                  <a:lnTo>
                    <a:pt x="25" y="30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7C0482E-EB05-7553-C9AA-73900B05F3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4725" y="2840038"/>
              <a:ext cx="65088" cy="77788"/>
            </a:xfrm>
            <a:custGeom>
              <a:avLst/>
              <a:gdLst>
                <a:gd name="T0" fmla="*/ 0 w 30"/>
                <a:gd name="T1" fmla="*/ 0 h 36"/>
                <a:gd name="T2" fmla="*/ 0 w 30"/>
                <a:gd name="T3" fmla="*/ 36 h 36"/>
                <a:gd name="T4" fmla="*/ 13 w 30"/>
                <a:gd name="T5" fmla="*/ 36 h 36"/>
                <a:gd name="T6" fmla="*/ 26 w 30"/>
                <a:gd name="T7" fmla="*/ 31 h 36"/>
                <a:gd name="T8" fmla="*/ 30 w 30"/>
                <a:gd name="T9" fmla="*/ 18 h 36"/>
                <a:gd name="T10" fmla="*/ 26 w 30"/>
                <a:gd name="T11" fmla="*/ 5 h 36"/>
                <a:gd name="T12" fmla="*/ 12 w 30"/>
                <a:gd name="T13" fmla="*/ 0 h 36"/>
                <a:gd name="T14" fmla="*/ 0 w 30"/>
                <a:gd name="T15" fmla="*/ 0 h 36"/>
                <a:gd name="T16" fmla="*/ 9 w 30"/>
                <a:gd name="T17" fmla="*/ 7 h 36"/>
                <a:gd name="T18" fmla="*/ 12 w 30"/>
                <a:gd name="T19" fmla="*/ 7 h 36"/>
                <a:gd name="T20" fmla="*/ 19 w 30"/>
                <a:gd name="T21" fmla="*/ 10 h 36"/>
                <a:gd name="T22" fmla="*/ 22 w 30"/>
                <a:gd name="T23" fmla="*/ 18 h 36"/>
                <a:gd name="T24" fmla="*/ 19 w 30"/>
                <a:gd name="T25" fmla="*/ 27 h 36"/>
                <a:gd name="T26" fmla="*/ 12 w 30"/>
                <a:gd name="T27" fmla="*/ 30 h 36"/>
                <a:gd name="T28" fmla="*/ 9 w 30"/>
                <a:gd name="T29" fmla="*/ 30 h 36"/>
                <a:gd name="T30" fmla="*/ 9 w 30"/>
                <a:gd name="T31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36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8" y="36"/>
                    <a:pt x="23" y="35"/>
                    <a:pt x="26" y="31"/>
                  </a:cubicBezTo>
                  <a:cubicBezTo>
                    <a:pt x="29" y="28"/>
                    <a:pt x="30" y="23"/>
                    <a:pt x="30" y="18"/>
                  </a:cubicBezTo>
                  <a:cubicBezTo>
                    <a:pt x="30" y="13"/>
                    <a:pt x="29" y="8"/>
                    <a:pt x="26" y="5"/>
                  </a:cubicBezTo>
                  <a:cubicBezTo>
                    <a:pt x="22" y="1"/>
                    <a:pt x="19" y="0"/>
                    <a:pt x="12" y="0"/>
                  </a:cubicBezTo>
                  <a:lnTo>
                    <a:pt x="0" y="0"/>
                  </a:lnTo>
                  <a:close/>
                  <a:moveTo>
                    <a:pt x="9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5" y="7"/>
                    <a:pt x="17" y="7"/>
                    <a:pt x="19" y="10"/>
                  </a:cubicBezTo>
                  <a:cubicBezTo>
                    <a:pt x="21" y="12"/>
                    <a:pt x="22" y="15"/>
                    <a:pt x="22" y="18"/>
                  </a:cubicBezTo>
                  <a:cubicBezTo>
                    <a:pt x="22" y="21"/>
                    <a:pt x="21" y="24"/>
                    <a:pt x="19" y="27"/>
                  </a:cubicBezTo>
                  <a:cubicBezTo>
                    <a:pt x="17" y="29"/>
                    <a:pt x="15" y="30"/>
                    <a:pt x="12" y="30"/>
                  </a:cubicBezTo>
                  <a:cubicBezTo>
                    <a:pt x="9" y="30"/>
                    <a:pt x="9" y="30"/>
                    <a:pt x="9" y="30"/>
                  </a:cubicBezTo>
                  <a:lnTo>
                    <a:pt x="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C3E6C108-73BB-F340-398F-36EE08881B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97750" y="2838450"/>
              <a:ext cx="66675" cy="82550"/>
            </a:xfrm>
            <a:custGeom>
              <a:avLst/>
              <a:gdLst>
                <a:gd name="T0" fmla="*/ 16 w 31"/>
                <a:gd name="T1" fmla="*/ 0 h 38"/>
                <a:gd name="T2" fmla="*/ 4 w 31"/>
                <a:gd name="T3" fmla="*/ 6 h 38"/>
                <a:gd name="T4" fmla="*/ 0 w 31"/>
                <a:gd name="T5" fmla="*/ 19 h 38"/>
                <a:gd name="T6" fmla="*/ 4 w 31"/>
                <a:gd name="T7" fmla="*/ 33 h 38"/>
                <a:gd name="T8" fmla="*/ 15 w 31"/>
                <a:gd name="T9" fmla="*/ 38 h 38"/>
                <a:gd name="T10" fmla="*/ 27 w 31"/>
                <a:gd name="T11" fmla="*/ 33 h 38"/>
                <a:gd name="T12" fmla="*/ 31 w 31"/>
                <a:gd name="T13" fmla="*/ 19 h 38"/>
                <a:gd name="T14" fmla="*/ 27 w 31"/>
                <a:gd name="T15" fmla="*/ 6 h 38"/>
                <a:gd name="T16" fmla="*/ 16 w 31"/>
                <a:gd name="T17" fmla="*/ 0 h 38"/>
                <a:gd name="T18" fmla="*/ 16 w 31"/>
                <a:gd name="T19" fmla="*/ 7 h 38"/>
                <a:gd name="T20" fmla="*/ 21 w 31"/>
                <a:gd name="T21" fmla="*/ 10 h 38"/>
                <a:gd name="T22" fmla="*/ 22 w 31"/>
                <a:gd name="T23" fmla="*/ 19 h 38"/>
                <a:gd name="T24" fmla="*/ 16 w 31"/>
                <a:gd name="T25" fmla="*/ 31 h 38"/>
                <a:gd name="T26" fmla="*/ 9 w 31"/>
                <a:gd name="T27" fmla="*/ 19 h 38"/>
                <a:gd name="T28" fmla="*/ 16 w 31"/>
                <a:gd name="T2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8">
                  <a:moveTo>
                    <a:pt x="16" y="0"/>
                  </a:moveTo>
                  <a:cubicBezTo>
                    <a:pt x="11" y="0"/>
                    <a:pt x="7" y="2"/>
                    <a:pt x="4" y="6"/>
                  </a:cubicBezTo>
                  <a:cubicBezTo>
                    <a:pt x="2" y="9"/>
                    <a:pt x="0" y="14"/>
                    <a:pt x="0" y="19"/>
                  </a:cubicBezTo>
                  <a:cubicBezTo>
                    <a:pt x="0" y="24"/>
                    <a:pt x="2" y="29"/>
                    <a:pt x="4" y="33"/>
                  </a:cubicBezTo>
                  <a:cubicBezTo>
                    <a:pt x="7" y="36"/>
                    <a:pt x="11" y="38"/>
                    <a:pt x="15" y="38"/>
                  </a:cubicBezTo>
                  <a:cubicBezTo>
                    <a:pt x="20" y="38"/>
                    <a:pt x="25" y="36"/>
                    <a:pt x="27" y="33"/>
                  </a:cubicBezTo>
                  <a:cubicBezTo>
                    <a:pt x="30" y="29"/>
                    <a:pt x="31" y="24"/>
                    <a:pt x="31" y="19"/>
                  </a:cubicBezTo>
                  <a:cubicBezTo>
                    <a:pt x="31" y="14"/>
                    <a:pt x="30" y="9"/>
                    <a:pt x="27" y="6"/>
                  </a:cubicBezTo>
                  <a:cubicBezTo>
                    <a:pt x="25" y="2"/>
                    <a:pt x="21" y="0"/>
                    <a:pt x="16" y="0"/>
                  </a:cubicBezTo>
                  <a:moveTo>
                    <a:pt x="16" y="7"/>
                  </a:moveTo>
                  <a:cubicBezTo>
                    <a:pt x="18" y="7"/>
                    <a:pt x="20" y="8"/>
                    <a:pt x="21" y="10"/>
                  </a:cubicBezTo>
                  <a:cubicBezTo>
                    <a:pt x="22" y="12"/>
                    <a:pt x="22" y="15"/>
                    <a:pt x="22" y="19"/>
                  </a:cubicBezTo>
                  <a:cubicBezTo>
                    <a:pt x="22" y="27"/>
                    <a:pt x="20" y="31"/>
                    <a:pt x="16" y="31"/>
                  </a:cubicBezTo>
                  <a:cubicBezTo>
                    <a:pt x="11" y="31"/>
                    <a:pt x="9" y="27"/>
                    <a:pt x="9" y="19"/>
                  </a:cubicBezTo>
                  <a:cubicBezTo>
                    <a:pt x="9" y="11"/>
                    <a:pt x="11" y="7"/>
                    <a:pt x="16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44F743C0-82A1-BB8F-3E91-BAAE28EAB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713" y="2840038"/>
              <a:ext cx="49213" cy="77788"/>
            </a:xfrm>
            <a:custGeom>
              <a:avLst/>
              <a:gdLst>
                <a:gd name="T0" fmla="*/ 10 w 31"/>
                <a:gd name="T1" fmla="*/ 40 h 49"/>
                <a:gd name="T2" fmla="*/ 10 w 31"/>
                <a:gd name="T3" fmla="*/ 0 h 49"/>
                <a:gd name="T4" fmla="*/ 0 w 31"/>
                <a:gd name="T5" fmla="*/ 0 h 49"/>
                <a:gd name="T6" fmla="*/ 0 w 31"/>
                <a:gd name="T7" fmla="*/ 49 h 49"/>
                <a:gd name="T8" fmla="*/ 31 w 31"/>
                <a:gd name="T9" fmla="*/ 49 h 49"/>
                <a:gd name="T10" fmla="*/ 31 w 31"/>
                <a:gd name="T11" fmla="*/ 40 h 49"/>
                <a:gd name="T12" fmla="*/ 10 w 31"/>
                <a:gd name="T13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10" y="4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1" y="49"/>
                  </a:lnTo>
                  <a:lnTo>
                    <a:pt x="31" y="40"/>
                  </a:lnTo>
                  <a:lnTo>
                    <a:pt x="1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2E069884-B3AD-5926-1F7D-68BE6F7A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863" y="2840038"/>
              <a:ext cx="57150" cy="77788"/>
            </a:xfrm>
            <a:custGeom>
              <a:avLst/>
              <a:gdLst>
                <a:gd name="T0" fmla="*/ 36 w 36"/>
                <a:gd name="T1" fmla="*/ 10 h 49"/>
                <a:gd name="T2" fmla="*/ 36 w 36"/>
                <a:gd name="T3" fmla="*/ 0 h 49"/>
                <a:gd name="T4" fmla="*/ 0 w 36"/>
                <a:gd name="T5" fmla="*/ 0 h 49"/>
                <a:gd name="T6" fmla="*/ 0 w 36"/>
                <a:gd name="T7" fmla="*/ 49 h 49"/>
                <a:gd name="T8" fmla="*/ 13 w 36"/>
                <a:gd name="T9" fmla="*/ 49 h 49"/>
                <a:gd name="T10" fmla="*/ 13 w 36"/>
                <a:gd name="T11" fmla="*/ 30 h 49"/>
                <a:gd name="T12" fmla="*/ 32 w 36"/>
                <a:gd name="T13" fmla="*/ 30 h 49"/>
                <a:gd name="T14" fmla="*/ 32 w 36"/>
                <a:gd name="T15" fmla="*/ 21 h 49"/>
                <a:gd name="T16" fmla="*/ 13 w 36"/>
                <a:gd name="T17" fmla="*/ 21 h 49"/>
                <a:gd name="T18" fmla="*/ 13 w 36"/>
                <a:gd name="T19" fmla="*/ 10 h 49"/>
                <a:gd name="T20" fmla="*/ 36 w 36"/>
                <a:gd name="T21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9">
                  <a:moveTo>
                    <a:pt x="36" y="10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13" y="49"/>
                  </a:lnTo>
                  <a:lnTo>
                    <a:pt x="13" y="30"/>
                  </a:lnTo>
                  <a:lnTo>
                    <a:pt x="32" y="30"/>
                  </a:lnTo>
                  <a:lnTo>
                    <a:pt x="32" y="21"/>
                  </a:lnTo>
                  <a:lnTo>
                    <a:pt x="13" y="21"/>
                  </a:lnTo>
                  <a:lnTo>
                    <a:pt x="13" y="10"/>
                  </a:lnTo>
                  <a:lnTo>
                    <a:pt x="3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9674B0D2-7DA3-C172-4A3E-8A6C03E99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9363" y="2838450"/>
              <a:ext cx="66675" cy="82550"/>
            </a:xfrm>
            <a:custGeom>
              <a:avLst/>
              <a:gdLst>
                <a:gd name="T0" fmla="*/ 16 w 31"/>
                <a:gd name="T1" fmla="*/ 0 h 38"/>
                <a:gd name="T2" fmla="*/ 4 w 31"/>
                <a:gd name="T3" fmla="*/ 6 h 38"/>
                <a:gd name="T4" fmla="*/ 0 w 31"/>
                <a:gd name="T5" fmla="*/ 19 h 38"/>
                <a:gd name="T6" fmla="*/ 4 w 31"/>
                <a:gd name="T7" fmla="*/ 33 h 38"/>
                <a:gd name="T8" fmla="*/ 15 w 31"/>
                <a:gd name="T9" fmla="*/ 38 h 38"/>
                <a:gd name="T10" fmla="*/ 27 w 31"/>
                <a:gd name="T11" fmla="*/ 33 h 38"/>
                <a:gd name="T12" fmla="*/ 31 w 31"/>
                <a:gd name="T13" fmla="*/ 19 h 38"/>
                <a:gd name="T14" fmla="*/ 27 w 31"/>
                <a:gd name="T15" fmla="*/ 6 h 38"/>
                <a:gd name="T16" fmla="*/ 16 w 31"/>
                <a:gd name="T17" fmla="*/ 0 h 38"/>
                <a:gd name="T18" fmla="*/ 15 w 31"/>
                <a:gd name="T19" fmla="*/ 7 h 38"/>
                <a:gd name="T20" fmla="*/ 21 w 31"/>
                <a:gd name="T21" fmla="*/ 10 h 38"/>
                <a:gd name="T22" fmla="*/ 22 w 31"/>
                <a:gd name="T23" fmla="*/ 19 h 38"/>
                <a:gd name="T24" fmla="*/ 15 w 31"/>
                <a:gd name="T25" fmla="*/ 31 h 38"/>
                <a:gd name="T26" fmla="*/ 9 w 31"/>
                <a:gd name="T27" fmla="*/ 19 h 38"/>
                <a:gd name="T28" fmla="*/ 15 w 31"/>
                <a:gd name="T2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8">
                  <a:moveTo>
                    <a:pt x="16" y="0"/>
                  </a:moveTo>
                  <a:cubicBezTo>
                    <a:pt x="11" y="0"/>
                    <a:pt x="7" y="2"/>
                    <a:pt x="4" y="6"/>
                  </a:cubicBezTo>
                  <a:cubicBezTo>
                    <a:pt x="1" y="9"/>
                    <a:pt x="0" y="14"/>
                    <a:pt x="0" y="19"/>
                  </a:cubicBezTo>
                  <a:cubicBezTo>
                    <a:pt x="0" y="24"/>
                    <a:pt x="1" y="29"/>
                    <a:pt x="4" y="33"/>
                  </a:cubicBezTo>
                  <a:cubicBezTo>
                    <a:pt x="7" y="36"/>
                    <a:pt x="11" y="38"/>
                    <a:pt x="15" y="38"/>
                  </a:cubicBezTo>
                  <a:cubicBezTo>
                    <a:pt x="20" y="38"/>
                    <a:pt x="24" y="36"/>
                    <a:pt x="27" y="33"/>
                  </a:cubicBezTo>
                  <a:cubicBezTo>
                    <a:pt x="29" y="29"/>
                    <a:pt x="31" y="24"/>
                    <a:pt x="31" y="19"/>
                  </a:cubicBezTo>
                  <a:cubicBezTo>
                    <a:pt x="31" y="14"/>
                    <a:pt x="30" y="9"/>
                    <a:pt x="27" y="6"/>
                  </a:cubicBezTo>
                  <a:cubicBezTo>
                    <a:pt x="24" y="2"/>
                    <a:pt x="20" y="0"/>
                    <a:pt x="16" y="0"/>
                  </a:cubicBezTo>
                  <a:moveTo>
                    <a:pt x="15" y="7"/>
                  </a:moveTo>
                  <a:cubicBezTo>
                    <a:pt x="18" y="7"/>
                    <a:pt x="19" y="8"/>
                    <a:pt x="21" y="10"/>
                  </a:cubicBezTo>
                  <a:cubicBezTo>
                    <a:pt x="22" y="12"/>
                    <a:pt x="22" y="15"/>
                    <a:pt x="22" y="19"/>
                  </a:cubicBezTo>
                  <a:cubicBezTo>
                    <a:pt x="22" y="27"/>
                    <a:pt x="20" y="31"/>
                    <a:pt x="15" y="31"/>
                  </a:cubicBezTo>
                  <a:cubicBezTo>
                    <a:pt x="11" y="31"/>
                    <a:pt x="9" y="27"/>
                    <a:pt x="9" y="19"/>
                  </a:cubicBezTo>
                  <a:cubicBezTo>
                    <a:pt x="9" y="11"/>
                    <a:pt x="11" y="7"/>
                    <a:pt x="15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931142CF-BEB4-ACD0-7E1C-9BE33EFC7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7313" y="2840038"/>
              <a:ext cx="19050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BE31F586-A3C1-6D1B-935B-5051394864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2238" y="2840038"/>
              <a:ext cx="65088" cy="77788"/>
            </a:xfrm>
            <a:custGeom>
              <a:avLst/>
              <a:gdLst>
                <a:gd name="T0" fmla="*/ 0 w 30"/>
                <a:gd name="T1" fmla="*/ 0 h 36"/>
                <a:gd name="T2" fmla="*/ 0 w 30"/>
                <a:gd name="T3" fmla="*/ 36 h 36"/>
                <a:gd name="T4" fmla="*/ 17 w 30"/>
                <a:gd name="T5" fmla="*/ 36 h 36"/>
                <a:gd name="T6" fmla="*/ 27 w 30"/>
                <a:gd name="T7" fmla="*/ 34 h 36"/>
                <a:gd name="T8" fmla="*/ 30 w 30"/>
                <a:gd name="T9" fmla="*/ 26 h 36"/>
                <a:gd name="T10" fmla="*/ 27 w 30"/>
                <a:gd name="T11" fmla="*/ 20 h 36"/>
                <a:gd name="T12" fmla="*/ 23 w 30"/>
                <a:gd name="T13" fmla="*/ 17 h 36"/>
                <a:gd name="T14" fmla="*/ 29 w 30"/>
                <a:gd name="T15" fmla="*/ 9 h 36"/>
                <a:gd name="T16" fmla="*/ 26 w 30"/>
                <a:gd name="T17" fmla="*/ 2 h 36"/>
                <a:gd name="T18" fmla="*/ 17 w 30"/>
                <a:gd name="T19" fmla="*/ 0 h 36"/>
                <a:gd name="T20" fmla="*/ 0 w 30"/>
                <a:gd name="T21" fmla="*/ 0 h 36"/>
                <a:gd name="T22" fmla="*/ 9 w 30"/>
                <a:gd name="T23" fmla="*/ 6 h 36"/>
                <a:gd name="T24" fmla="*/ 14 w 30"/>
                <a:gd name="T25" fmla="*/ 6 h 36"/>
                <a:gd name="T26" fmla="*/ 19 w 30"/>
                <a:gd name="T27" fmla="*/ 7 h 36"/>
                <a:gd name="T28" fmla="*/ 20 w 30"/>
                <a:gd name="T29" fmla="*/ 10 h 36"/>
                <a:gd name="T30" fmla="*/ 19 w 30"/>
                <a:gd name="T31" fmla="*/ 13 h 36"/>
                <a:gd name="T32" fmla="*/ 15 w 30"/>
                <a:gd name="T33" fmla="*/ 14 h 36"/>
                <a:gd name="T34" fmla="*/ 9 w 30"/>
                <a:gd name="T35" fmla="*/ 14 h 36"/>
                <a:gd name="T36" fmla="*/ 9 w 30"/>
                <a:gd name="T37" fmla="*/ 6 h 36"/>
                <a:gd name="T38" fmla="*/ 9 w 30"/>
                <a:gd name="T39" fmla="*/ 21 h 36"/>
                <a:gd name="T40" fmla="*/ 16 w 30"/>
                <a:gd name="T41" fmla="*/ 21 h 36"/>
                <a:gd name="T42" fmla="*/ 21 w 30"/>
                <a:gd name="T43" fmla="*/ 25 h 36"/>
                <a:gd name="T44" fmla="*/ 19 w 30"/>
                <a:gd name="T45" fmla="*/ 29 h 36"/>
                <a:gd name="T46" fmla="*/ 15 w 30"/>
                <a:gd name="T47" fmla="*/ 30 h 36"/>
                <a:gd name="T48" fmla="*/ 9 w 30"/>
                <a:gd name="T49" fmla="*/ 30 h 36"/>
                <a:gd name="T50" fmla="*/ 9 w 30"/>
                <a:gd name="T51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36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2" y="36"/>
                    <a:pt x="25" y="36"/>
                    <a:pt x="27" y="34"/>
                  </a:cubicBezTo>
                  <a:cubicBezTo>
                    <a:pt x="29" y="32"/>
                    <a:pt x="30" y="29"/>
                    <a:pt x="30" y="26"/>
                  </a:cubicBezTo>
                  <a:cubicBezTo>
                    <a:pt x="30" y="24"/>
                    <a:pt x="29" y="21"/>
                    <a:pt x="27" y="20"/>
                  </a:cubicBezTo>
                  <a:cubicBezTo>
                    <a:pt x="26" y="18"/>
                    <a:pt x="25" y="18"/>
                    <a:pt x="23" y="17"/>
                  </a:cubicBezTo>
                  <a:cubicBezTo>
                    <a:pt x="27" y="16"/>
                    <a:pt x="29" y="13"/>
                    <a:pt x="29" y="9"/>
                  </a:cubicBezTo>
                  <a:cubicBezTo>
                    <a:pt x="29" y="6"/>
                    <a:pt x="28" y="4"/>
                    <a:pt x="26" y="2"/>
                  </a:cubicBezTo>
                  <a:cubicBezTo>
                    <a:pt x="24" y="0"/>
                    <a:pt x="21" y="0"/>
                    <a:pt x="17" y="0"/>
                  </a:cubicBezTo>
                  <a:lnTo>
                    <a:pt x="0" y="0"/>
                  </a:lnTo>
                  <a:close/>
                  <a:moveTo>
                    <a:pt x="9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8" y="6"/>
                    <a:pt x="18" y="6"/>
                    <a:pt x="19" y="7"/>
                  </a:cubicBezTo>
                  <a:cubicBezTo>
                    <a:pt x="20" y="8"/>
                    <a:pt x="20" y="9"/>
                    <a:pt x="20" y="10"/>
                  </a:cubicBezTo>
                  <a:cubicBezTo>
                    <a:pt x="20" y="12"/>
                    <a:pt x="20" y="13"/>
                    <a:pt x="19" y="13"/>
                  </a:cubicBezTo>
                  <a:cubicBezTo>
                    <a:pt x="18" y="14"/>
                    <a:pt x="17" y="14"/>
                    <a:pt x="15" y="14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9" y="6"/>
                  </a:lnTo>
                  <a:close/>
                  <a:moveTo>
                    <a:pt x="9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9" y="21"/>
                    <a:pt x="21" y="22"/>
                    <a:pt x="21" y="25"/>
                  </a:cubicBezTo>
                  <a:cubicBezTo>
                    <a:pt x="21" y="27"/>
                    <a:pt x="20" y="28"/>
                    <a:pt x="19" y="29"/>
                  </a:cubicBezTo>
                  <a:cubicBezTo>
                    <a:pt x="18" y="29"/>
                    <a:pt x="17" y="30"/>
                    <a:pt x="15" y="30"/>
                  </a:cubicBezTo>
                  <a:cubicBezTo>
                    <a:pt x="9" y="30"/>
                    <a:pt x="9" y="30"/>
                    <a:pt x="9" y="30"/>
                  </a:cubicBezTo>
                  <a:lnTo>
                    <a:pt x="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44FEF99B-CE44-7DCC-8FB2-2023C188B2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2088" y="2814638"/>
              <a:ext cx="71438" cy="103188"/>
            </a:xfrm>
            <a:custGeom>
              <a:avLst/>
              <a:gdLst>
                <a:gd name="T0" fmla="*/ 30 w 45"/>
                <a:gd name="T1" fmla="*/ 16 h 65"/>
                <a:gd name="T2" fmla="*/ 16 w 45"/>
                <a:gd name="T3" fmla="*/ 16 h 65"/>
                <a:gd name="T4" fmla="*/ 0 w 45"/>
                <a:gd name="T5" fmla="*/ 65 h 65"/>
                <a:gd name="T6" fmla="*/ 9 w 45"/>
                <a:gd name="T7" fmla="*/ 65 h 65"/>
                <a:gd name="T8" fmla="*/ 13 w 45"/>
                <a:gd name="T9" fmla="*/ 56 h 65"/>
                <a:gd name="T10" fmla="*/ 30 w 45"/>
                <a:gd name="T11" fmla="*/ 56 h 65"/>
                <a:gd name="T12" fmla="*/ 32 w 45"/>
                <a:gd name="T13" fmla="*/ 65 h 65"/>
                <a:gd name="T14" fmla="*/ 45 w 45"/>
                <a:gd name="T15" fmla="*/ 65 h 65"/>
                <a:gd name="T16" fmla="*/ 30 w 45"/>
                <a:gd name="T17" fmla="*/ 16 h 65"/>
                <a:gd name="T18" fmla="*/ 16 w 45"/>
                <a:gd name="T19" fmla="*/ 46 h 65"/>
                <a:gd name="T20" fmla="*/ 21 w 45"/>
                <a:gd name="T21" fmla="*/ 28 h 65"/>
                <a:gd name="T22" fmla="*/ 27 w 45"/>
                <a:gd name="T23" fmla="*/ 46 h 65"/>
                <a:gd name="T24" fmla="*/ 16 w 45"/>
                <a:gd name="T25" fmla="*/ 46 h 65"/>
                <a:gd name="T26" fmla="*/ 32 w 45"/>
                <a:gd name="T27" fmla="*/ 0 h 65"/>
                <a:gd name="T28" fmla="*/ 16 w 45"/>
                <a:gd name="T29" fmla="*/ 8 h 65"/>
                <a:gd name="T30" fmla="*/ 19 w 45"/>
                <a:gd name="T31" fmla="*/ 12 h 65"/>
                <a:gd name="T32" fmla="*/ 35 w 45"/>
                <a:gd name="T33" fmla="*/ 7 h 65"/>
                <a:gd name="T34" fmla="*/ 32 w 45"/>
                <a:gd name="T3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65">
                  <a:moveTo>
                    <a:pt x="30" y="16"/>
                  </a:moveTo>
                  <a:lnTo>
                    <a:pt x="16" y="16"/>
                  </a:lnTo>
                  <a:lnTo>
                    <a:pt x="0" y="65"/>
                  </a:lnTo>
                  <a:lnTo>
                    <a:pt x="9" y="65"/>
                  </a:lnTo>
                  <a:lnTo>
                    <a:pt x="13" y="56"/>
                  </a:lnTo>
                  <a:lnTo>
                    <a:pt x="30" y="56"/>
                  </a:lnTo>
                  <a:lnTo>
                    <a:pt x="32" y="65"/>
                  </a:lnTo>
                  <a:lnTo>
                    <a:pt x="45" y="65"/>
                  </a:lnTo>
                  <a:lnTo>
                    <a:pt x="30" y="16"/>
                  </a:lnTo>
                  <a:close/>
                  <a:moveTo>
                    <a:pt x="16" y="46"/>
                  </a:moveTo>
                  <a:lnTo>
                    <a:pt x="21" y="28"/>
                  </a:lnTo>
                  <a:lnTo>
                    <a:pt x="27" y="46"/>
                  </a:lnTo>
                  <a:lnTo>
                    <a:pt x="16" y="46"/>
                  </a:lnTo>
                  <a:close/>
                  <a:moveTo>
                    <a:pt x="32" y="0"/>
                  </a:moveTo>
                  <a:lnTo>
                    <a:pt x="16" y="8"/>
                  </a:lnTo>
                  <a:lnTo>
                    <a:pt x="19" y="12"/>
                  </a:lnTo>
                  <a:lnTo>
                    <a:pt x="35" y="7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7EBEE10C-5A95-C0F9-7DA0-B8532FE92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1463" y="2816225"/>
              <a:ext cx="60325" cy="101600"/>
            </a:xfrm>
            <a:custGeom>
              <a:avLst/>
              <a:gdLst>
                <a:gd name="T0" fmla="*/ 28 w 28"/>
                <a:gd name="T1" fmla="*/ 11 h 47"/>
                <a:gd name="T2" fmla="*/ 21 w 28"/>
                <a:gd name="T3" fmla="*/ 11 h 47"/>
                <a:gd name="T4" fmla="*/ 21 w 28"/>
                <a:gd name="T5" fmla="*/ 30 h 47"/>
                <a:gd name="T6" fmla="*/ 22 w 28"/>
                <a:gd name="T7" fmla="*/ 32 h 47"/>
                <a:gd name="T8" fmla="*/ 9 w 28"/>
                <a:gd name="T9" fmla="*/ 11 h 47"/>
                <a:gd name="T10" fmla="*/ 0 w 28"/>
                <a:gd name="T11" fmla="*/ 11 h 47"/>
                <a:gd name="T12" fmla="*/ 0 w 28"/>
                <a:gd name="T13" fmla="*/ 47 h 47"/>
                <a:gd name="T14" fmla="*/ 7 w 28"/>
                <a:gd name="T15" fmla="*/ 47 h 47"/>
                <a:gd name="T16" fmla="*/ 7 w 28"/>
                <a:gd name="T17" fmla="*/ 26 h 47"/>
                <a:gd name="T18" fmla="*/ 6 w 28"/>
                <a:gd name="T19" fmla="*/ 24 h 47"/>
                <a:gd name="T20" fmla="*/ 6 w 28"/>
                <a:gd name="T21" fmla="*/ 23 h 47"/>
                <a:gd name="T22" fmla="*/ 21 w 28"/>
                <a:gd name="T23" fmla="*/ 47 h 47"/>
                <a:gd name="T24" fmla="*/ 28 w 28"/>
                <a:gd name="T25" fmla="*/ 47 h 47"/>
                <a:gd name="T26" fmla="*/ 28 w 28"/>
                <a:gd name="T27" fmla="*/ 11 h 47"/>
                <a:gd name="T28" fmla="*/ 22 w 28"/>
                <a:gd name="T29" fmla="*/ 0 h 47"/>
                <a:gd name="T30" fmla="*/ 18 w 28"/>
                <a:gd name="T31" fmla="*/ 3 h 47"/>
                <a:gd name="T32" fmla="*/ 15 w 28"/>
                <a:gd name="T33" fmla="*/ 2 h 47"/>
                <a:gd name="T34" fmla="*/ 11 w 28"/>
                <a:gd name="T35" fmla="*/ 1 h 47"/>
                <a:gd name="T36" fmla="*/ 5 w 28"/>
                <a:gd name="T37" fmla="*/ 4 h 47"/>
                <a:gd name="T38" fmla="*/ 7 w 28"/>
                <a:gd name="T39" fmla="*/ 7 h 47"/>
                <a:gd name="T40" fmla="*/ 11 w 28"/>
                <a:gd name="T41" fmla="*/ 5 h 47"/>
                <a:gd name="T42" fmla="*/ 13 w 28"/>
                <a:gd name="T43" fmla="*/ 5 h 47"/>
                <a:gd name="T44" fmla="*/ 18 w 28"/>
                <a:gd name="T45" fmla="*/ 7 h 47"/>
                <a:gd name="T46" fmla="*/ 24 w 28"/>
                <a:gd name="T47" fmla="*/ 3 h 47"/>
                <a:gd name="T48" fmla="*/ 22 w 28"/>
                <a:gd name="T4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47">
                  <a:moveTo>
                    <a:pt x="28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2" y="3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8" y="47"/>
                    <a:pt x="28" y="47"/>
                    <a:pt x="28" y="47"/>
                  </a:cubicBezTo>
                  <a:lnTo>
                    <a:pt x="28" y="11"/>
                  </a:lnTo>
                  <a:close/>
                  <a:moveTo>
                    <a:pt x="22" y="0"/>
                  </a:moveTo>
                  <a:cubicBezTo>
                    <a:pt x="21" y="2"/>
                    <a:pt x="19" y="3"/>
                    <a:pt x="18" y="3"/>
                  </a:cubicBezTo>
                  <a:cubicBezTo>
                    <a:pt x="17" y="3"/>
                    <a:pt x="16" y="2"/>
                    <a:pt x="15" y="2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9" y="1"/>
                    <a:pt x="7" y="2"/>
                    <a:pt x="5" y="4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9" y="5"/>
                    <a:pt x="10" y="5"/>
                    <a:pt x="11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6" y="7"/>
                    <a:pt x="16" y="7"/>
                    <a:pt x="18" y="7"/>
                  </a:cubicBezTo>
                  <a:cubicBezTo>
                    <a:pt x="20" y="7"/>
                    <a:pt x="22" y="6"/>
                    <a:pt x="24" y="3"/>
                  </a:cubicBez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F5298DD3-5492-735A-C3C9-1021509D3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663" y="2840038"/>
              <a:ext cx="55563" cy="77788"/>
            </a:xfrm>
            <a:custGeom>
              <a:avLst/>
              <a:gdLst>
                <a:gd name="T0" fmla="*/ 35 w 35"/>
                <a:gd name="T1" fmla="*/ 10 h 49"/>
                <a:gd name="T2" fmla="*/ 35 w 35"/>
                <a:gd name="T3" fmla="*/ 0 h 49"/>
                <a:gd name="T4" fmla="*/ 0 w 35"/>
                <a:gd name="T5" fmla="*/ 0 h 49"/>
                <a:gd name="T6" fmla="*/ 0 w 35"/>
                <a:gd name="T7" fmla="*/ 49 h 49"/>
                <a:gd name="T8" fmla="*/ 35 w 35"/>
                <a:gd name="T9" fmla="*/ 49 h 49"/>
                <a:gd name="T10" fmla="*/ 35 w 35"/>
                <a:gd name="T11" fmla="*/ 40 h 49"/>
                <a:gd name="T12" fmla="*/ 12 w 35"/>
                <a:gd name="T13" fmla="*/ 40 h 49"/>
                <a:gd name="T14" fmla="*/ 12 w 35"/>
                <a:gd name="T15" fmla="*/ 29 h 49"/>
                <a:gd name="T16" fmla="*/ 31 w 35"/>
                <a:gd name="T17" fmla="*/ 29 h 49"/>
                <a:gd name="T18" fmla="*/ 31 w 35"/>
                <a:gd name="T19" fmla="*/ 19 h 49"/>
                <a:gd name="T20" fmla="*/ 12 w 35"/>
                <a:gd name="T21" fmla="*/ 19 h 49"/>
                <a:gd name="T22" fmla="*/ 12 w 35"/>
                <a:gd name="T23" fmla="*/ 10 h 49"/>
                <a:gd name="T24" fmla="*/ 35 w 35"/>
                <a:gd name="T2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9">
                  <a:moveTo>
                    <a:pt x="35" y="10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5" y="49"/>
                  </a:lnTo>
                  <a:lnTo>
                    <a:pt x="35" y="40"/>
                  </a:lnTo>
                  <a:lnTo>
                    <a:pt x="12" y="40"/>
                  </a:lnTo>
                  <a:lnTo>
                    <a:pt x="12" y="29"/>
                  </a:lnTo>
                  <a:lnTo>
                    <a:pt x="31" y="29"/>
                  </a:lnTo>
                  <a:lnTo>
                    <a:pt x="31" y="19"/>
                  </a:lnTo>
                  <a:lnTo>
                    <a:pt x="12" y="19"/>
                  </a:lnTo>
                  <a:lnTo>
                    <a:pt x="12" y="10"/>
                  </a:lnTo>
                  <a:lnTo>
                    <a:pt x="35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003EB6DE-2099-DCAF-5B9B-948367C89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575" y="2840038"/>
              <a:ext cx="63500" cy="77788"/>
            </a:xfrm>
            <a:custGeom>
              <a:avLst/>
              <a:gdLst>
                <a:gd name="T0" fmla="*/ 40 w 40"/>
                <a:gd name="T1" fmla="*/ 8 h 49"/>
                <a:gd name="T2" fmla="*/ 40 w 40"/>
                <a:gd name="T3" fmla="*/ 0 h 49"/>
                <a:gd name="T4" fmla="*/ 2 w 40"/>
                <a:gd name="T5" fmla="*/ 0 h 49"/>
                <a:gd name="T6" fmla="*/ 2 w 40"/>
                <a:gd name="T7" fmla="*/ 10 h 49"/>
                <a:gd name="T8" fmla="*/ 25 w 40"/>
                <a:gd name="T9" fmla="*/ 10 h 49"/>
                <a:gd name="T10" fmla="*/ 0 w 40"/>
                <a:gd name="T11" fmla="*/ 41 h 49"/>
                <a:gd name="T12" fmla="*/ 0 w 40"/>
                <a:gd name="T13" fmla="*/ 49 h 49"/>
                <a:gd name="T14" fmla="*/ 40 w 40"/>
                <a:gd name="T15" fmla="*/ 49 h 49"/>
                <a:gd name="T16" fmla="*/ 40 w 40"/>
                <a:gd name="T17" fmla="*/ 40 h 49"/>
                <a:gd name="T18" fmla="*/ 14 w 40"/>
                <a:gd name="T19" fmla="*/ 40 h 49"/>
                <a:gd name="T20" fmla="*/ 40 w 40"/>
                <a:gd name="T21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49">
                  <a:moveTo>
                    <a:pt x="40" y="8"/>
                  </a:moveTo>
                  <a:lnTo>
                    <a:pt x="40" y="0"/>
                  </a:lnTo>
                  <a:lnTo>
                    <a:pt x="2" y="0"/>
                  </a:lnTo>
                  <a:lnTo>
                    <a:pt x="2" y="10"/>
                  </a:lnTo>
                  <a:lnTo>
                    <a:pt x="25" y="10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40" y="49"/>
                  </a:lnTo>
                  <a:lnTo>
                    <a:pt x="40" y="40"/>
                  </a:lnTo>
                  <a:lnTo>
                    <a:pt x="14" y="40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53CA2738-8325-5ECD-3A9B-C1A7965490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3" y="2803525"/>
              <a:ext cx="314325" cy="123825"/>
            </a:xfrm>
            <a:custGeom>
              <a:avLst/>
              <a:gdLst>
                <a:gd name="T0" fmla="*/ 135 w 145"/>
                <a:gd name="T1" fmla="*/ 15 h 57"/>
                <a:gd name="T2" fmla="*/ 24 w 145"/>
                <a:gd name="T3" fmla="*/ 16 h 57"/>
                <a:gd name="T4" fmla="*/ 10 w 145"/>
                <a:gd name="T5" fmla="*/ 13 h 57"/>
                <a:gd name="T6" fmla="*/ 142 w 145"/>
                <a:gd name="T7" fmla="*/ 8 h 57"/>
                <a:gd name="T8" fmla="*/ 120 w 145"/>
                <a:gd name="T9" fmla="*/ 18 h 57"/>
                <a:gd name="T10" fmla="*/ 42 w 145"/>
                <a:gd name="T11" fmla="*/ 47 h 57"/>
                <a:gd name="T12" fmla="*/ 11 w 145"/>
                <a:gd name="T13" fmla="*/ 20 h 57"/>
                <a:gd name="T14" fmla="*/ 127 w 145"/>
                <a:gd name="T15" fmla="*/ 32 h 57"/>
                <a:gd name="T16" fmla="*/ 98 w 145"/>
                <a:gd name="T17" fmla="*/ 49 h 57"/>
                <a:gd name="T18" fmla="*/ 85 w 145"/>
                <a:gd name="T19" fmla="*/ 50 h 57"/>
                <a:gd name="T20" fmla="*/ 70 w 145"/>
                <a:gd name="T21" fmla="*/ 52 h 57"/>
                <a:gd name="T22" fmla="*/ 97 w 145"/>
                <a:gd name="T23" fmla="*/ 47 h 57"/>
                <a:gd name="T24" fmla="*/ 92 w 145"/>
                <a:gd name="T25" fmla="*/ 50 h 57"/>
                <a:gd name="T26" fmla="*/ 0 w 145"/>
                <a:gd name="T27" fmla="*/ 26 h 57"/>
                <a:gd name="T28" fmla="*/ 138 w 145"/>
                <a:gd name="T29" fmla="*/ 17 h 57"/>
                <a:gd name="T30" fmla="*/ 82 w 145"/>
                <a:gd name="T31" fmla="*/ 44 h 57"/>
                <a:gd name="T32" fmla="*/ 64 w 145"/>
                <a:gd name="T33" fmla="*/ 44 h 57"/>
                <a:gd name="T34" fmla="*/ 13 w 145"/>
                <a:gd name="T35" fmla="*/ 27 h 57"/>
                <a:gd name="T36" fmla="*/ 13 w 145"/>
                <a:gd name="T37" fmla="*/ 33 h 57"/>
                <a:gd name="T38" fmla="*/ 17 w 145"/>
                <a:gd name="T39" fmla="*/ 31 h 57"/>
                <a:gd name="T40" fmla="*/ 18 w 145"/>
                <a:gd name="T41" fmla="*/ 31 h 57"/>
                <a:gd name="T42" fmla="*/ 19 w 145"/>
                <a:gd name="T43" fmla="*/ 34 h 57"/>
                <a:gd name="T44" fmla="*/ 18 w 145"/>
                <a:gd name="T45" fmla="*/ 35 h 57"/>
                <a:gd name="T46" fmla="*/ 26 w 145"/>
                <a:gd name="T47" fmla="*/ 43 h 57"/>
                <a:gd name="T48" fmla="*/ 22 w 145"/>
                <a:gd name="T49" fmla="*/ 41 h 57"/>
                <a:gd name="T50" fmla="*/ 28 w 145"/>
                <a:gd name="T51" fmla="*/ 38 h 57"/>
                <a:gd name="T52" fmla="*/ 27 w 145"/>
                <a:gd name="T53" fmla="*/ 44 h 57"/>
                <a:gd name="T54" fmla="*/ 31 w 145"/>
                <a:gd name="T55" fmla="*/ 39 h 57"/>
                <a:gd name="T56" fmla="*/ 35 w 145"/>
                <a:gd name="T57" fmla="*/ 41 h 57"/>
                <a:gd name="T58" fmla="*/ 39 w 145"/>
                <a:gd name="T59" fmla="*/ 42 h 57"/>
                <a:gd name="T60" fmla="*/ 41 w 145"/>
                <a:gd name="T61" fmla="*/ 50 h 57"/>
                <a:gd name="T62" fmla="*/ 39 w 145"/>
                <a:gd name="T63" fmla="*/ 49 h 57"/>
                <a:gd name="T64" fmla="*/ 44 w 145"/>
                <a:gd name="T65" fmla="*/ 50 h 57"/>
                <a:gd name="T66" fmla="*/ 46 w 145"/>
                <a:gd name="T67" fmla="*/ 51 h 57"/>
                <a:gd name="T68" fmla="*/ 49 w 145"/>
                <a:gd name="T69" fmla="*/ 45 h 57"/>
                <a:gd name="T70" fmla="*/ 62 w 145"/>
                <a:gd name="T71" fmla="*/ 54 h 57"/>
                <a:gd name="T72" fmla="*/ 61 w 145"/>
                <a:gd name="T73" fmla="*/ 47 h 57"/>
                <a:gd name="T74" fmla="*/ 66 w 145"/>
                <a:gd name="T75" fmla="*/ 54 h 57"/>
                <a:gd name="T76" fmla="*/ 65 w 145"/>
                <a:gd name="T77" fmla="*/ 48 h 57"/>
                <a:gd name="T78" fmla="*/ 69 w 145"/>
                <a:gd name="T79" fmla="*/ 54 h 57"/>
                <a:gd name="T80" fmla="*/ 74 w 145"/>
                <a:gd name="T81" fmla="*/ 53 h 57"/>
                <a:gd name="T82" fmla="*/ 74 w 145"/>
                <a:gd name="T83" fmla="*/ 48 h 57"/>
                <a:gd name="T84" fmla="*/ 77 w 145"/>
                <a:gd name="T85" fmla="*/ 51 h 57"/>
                <a:gd name="T86" fmla="*/ 77 w 145"/>
                <a:gd name="T87" fmla="*/ 54 h 57"/>
                <a:gd name="T88" fmla="*/ 83 w 145"/>
                <a:gd name="T89" fmla="*/ 52 h 57"/>
                <a:gd name="T90" fmla="*/ 80 w 145"/>
                <a:gd name="T91" fmla="*/ 48 h 57"/>
                <a:gd name="T92" fmla="*/ 87 w 145"/>
                <a:gd name="T93" fmla="*/ 54 h 57"/>
                <a:gd name="T94" fmla="*/ 92 w 145"/>
                <a:gd name="T95" fmla="*/ 51 h 57"/>
                <a:gd name="T96" fmla="*/ 89 w 145"/>
                <a:gd name="T97" fmla="*/ 53 h 57"/>
                <a:gd name="T98" fmla="*/ 97 w 145"/>
                <a:gd name="T99" fmla="*/ 52 h 57"/>
                <a:gd name="T100" fmla="*/ 99 w 145"/>
                <a:gd name="T101" fmla="*/ 48 h 57"/>
                <a:gd name="T102" fmla="*/ 101 w 145"/>
                <a:gd name="T103" fmla="*/ 44 h 57"/>
                <a:gd name="T104" fmla="*/ 111 w 145"/>
                <a:gd name="T105" fmla="*/ 48 h 57"/>
                <a:gd name="T106" fmla="*/ 105 w 145"/>
                <a:gd name="T107" fmla="*/ 44 h 57"/>
                <a:gd name="T108" fmla="*/ 109 w 145"/>
                <a:gd name="T109" fmla="*/ 42 h 57"/>
                <a:gd name="T110" fmla="*/ 115 w 145"/>
                <a:gd name="T111" fmla="*/ 42 h 57"/>
                <a:gd name="T112" fmla="*/ 121 w 145"/>
                <a:gd name="T113" fmla="*/ 43 h 57"/>
                <a:gd name="T114" fmla="*/ 119 w 145"/>
                <a:gd name="T115" fmla="*/ 37 h 57"/>
                <a:gd name="T116" fmla="*/ 124 w 145"/>
                <a:gd name="T117" fmla="*/ 34 h 57"/>
                <a:gd name="T118" fmla="*/ 135 w 145"/>
                <a:gd name="T119" fmla="*/ 34 h 57"/>
                <a:gd name="T120" fmla="*/ 132 w 145"/>
                <a:gd name="T121" fmla="*/ 28 h 57"/>
                <a:gd name="T122" fmla="*/ 137 w 145"/>
                <a:gd name="T123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5" h="57">
                  <a:moveTo>
                    <a:pt x="135" y="15"/>
                  </a:moveTo>
                  <a:cubicBezTo>
                    <a:pt x="133" y="15"/>
                    <a:pt x="131" y="16"/>
                    <a:pt x="127" y="18"/>
                  </a:cubicBezTo>
                  <a:cubicBezTo>
                    <a:pt x="127" y="18"/>
                    <a:pt x="124" y="20"/>
                    <a:pt x="122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32" y="24"/>
                    <a:pt x="135" y="21"/>
                    <a:pt x="135" y="21"/>
                  </a:cubicBezTo>
                  <a:cubicBezTo>
                    <a:pt x="135" y="21"/>
                    <a:pt x="137" y="18"/>
                    <a:pt x="137" y="17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15"/>
                    <a:pt x="136" y="15"/>
                    <a:pt x="135" y="15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10" y="14"/>
                    <a:pt x="11" y="14"/>
                  </a:cubicBezTo>
                  <a:cubicBezTo>
                    <a:pt x="12" y="14"/>
                    <a:pt x="12" y="15"/>
                    <a:pt x="13" y="15"/>
                  </a:cubicBezTo>
                  <a:cubicBezTo>
                    <a:pt x="15" y="15"/>
                    <a:pt x="17" y="17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4"/>
                    <a:pt x="21" y="13"/>
                    <a:pt x="18" y="10"/>
                  </a:cubicBezTo>
                  <a:cubicBezTo>
                    <a:pt x="13" y="6"/>
                    <a:pt x="12" y="2"/>
                    <a:pt x="12" y="0"/>
                  </a:cubicBezTo>
                  <a:cubicBezTo>
                    <a:pt x="11" y="2"/>
                    <a:pt x="10" y="4"/>
                    <a:pt x="10" y="6"/>
                  </a:cubicBezTo>
                  <a:cubicBezTo>
                    <a:pt x="10" y="9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1"/>
                    <a:pt x="3" y="8"/>
                    <a:pt x="2" y="7"/>
                  </a:cubicBezTo>
                  <a:cubicBezTo>
                    <a:pt x="2" y="12"/>
                    <a:pt x="7" y="16"/>
                    <a:pt x="7" y="16"/>
                  </a:cubicBezTo>
                  <a:moveTo>
                    <a:pt x="122" y="19"/>
                  </a:moveTo>
                  <a:cubicBezTo>
                    <a:pt x="124" y="19"/>
                    <a:pt x="127" y="18"/>
                    <a:pt x="127" y="18"/>
                  </a:cubicBezTo>
                  <a:cubicBezTo>
                    <a:pt x="130" y="15"/>
                    <a:pt x="133" y="14"/>
                    <a:pt x="135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41" y="14"/>
                    <a:pt x="142" y="10"/>
                    <a:pt x="142" y="8"/>
                  </a:cubicBezTo>
                  <a:cubicBezTo>
                    <a:pt x="140" y="10"/>
                    <a:pt x="135" y="12"/>
                    <a:pt x="135" y="12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5"/>
                    <a:pt x="133" y="3"/>
                    <a:pt x="132" y="1"/>
                  </a:cubicBezTo>
                  <a:cubicBezTo>
                    <a:pt x="132" y="2"/>
                    <a:pt x="132" y="2"/>
                    <a:pt x="132" y="2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31" y="6"/>
                    <a:pt x="127" y="10"/>
                    <a:pt x="125" y="12"/>
                  </a:cubicBezTo>
                  <a:cubicBezTo>
                    <a:pt x="124" y="14"/>
                    <a:pt x="120" y="16"/>
                    <a:pt x="120" y="18"/>
                  </a:cubicBezTo>
                  <a:cubicBezTo>
                    <a:pt x="121" y="19"/>
                    <a:pt x="121" y="19"/>
                    <a:pt x="121" y="19"/>
                  </a:cubicBezTo>
                  <a:lnTo>
                    <a:pt x="122" y="19"/>
                  </a:lnTo>
                  <a:close/>
                  <a:moveTo>
                    <a:pt x="42" y="44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6"/>
                    <a:pt x="42" y="46"/>
                    <a:pt x="42" y="46"/>
                  </a:cubicBezTo>
                  <a:lnTo>
                    <a:pt x="42" y="44"/>
                  </a:lnTo>
                  <a:close/>
                  <a:moveTo>
                    <a:pt x="21" y="18"/>
                  </a:moveTo>
                  <a:cubicBezTo>
                    <a:pt x="17" y="17"/>
                    <a:pt x="15" y="16"/>
                    <a:pt x="13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9" y="15"/>
                    <a:pt x="8" y="15"/>
                    <a:pt x="8" y="16"/>
                  </a:cubicBezTo>
                  <a:cubicBezTo>
                    <a:pt x="8" y="17"/>
                    <a:pt x="9" y="17"/>
                    <a:pt x="10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4" y="23"/>
                    <a:pt x="18" y="2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8"/>
                    <a:pt x="22" y="18"/>
                    <a:pt x="22" y="18"/>
                  </a:cubicBezTo>
                  <a:lnTo>
                    <a:pt x="21" y="18"/>
                  </a:lnTo>
                  <a:close/>
                  <a:moveTo>
                    <a:pt x="127" y="32"/>
                  </a:moveTo>
                  <a:cubicBezTo>
                    <a:pt x="126" y="33"/>
                    <a:pt x="126" y="34"/>
                    <a:pt x="127" y="35"/>
                  </a:cubicBezTo>
                  <a:cubicBezTo>
                    <a:pt x="127" y="37"/>
                    <a:pt x="129" y="38"/>
                    <a:pt x="131" y="37"/>
                  </a:cubicBezTo>
                  <a:cubicBezTo>
                    <a:pt x="132" y="36"/>
                    <a:pt x="132" y="35"/>
                    <a:pt x="131" y="33"/>
                  </a:cubicBezTo>
                  <a:cubicBezTo>
                    <a:pt x="130" y="32"/>
                    <a:pt x="128" y="31"/>
                    <a:pt x="127" y="32"/>
                  </a:cubicBezTo>
                  <a:moveTo>
                    <a:pt x="71" y="51"/>
                  </a:moveTo>
                  <a:cubicBezTo>
                    <a:pt x="71" y="51"/>
                    <a:pt x="71" y="51"/>
                    <a:pt x="71" y="51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2" y="49"/>
                    <a:pt x="72" y="49"/>
                    <a:pt x="71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1"/>
                    <a:pt x="70" y="51"/>
                    <a:pt x="70" y="51"/>
                  </a:cubicBezTo>
                  <a:lnTo>
                    <a:pt x="71" y="51"/>
                  </a:lnTo>
                  <a:close/>
                  <a:moveTo>
                    <a:pt x="98" y="48"/>
                  </a:moveTo>
                  <a:cubicBezTo>
                    <a:pt x="98" y="49"/>
                    <a:pt x="98" y="49"/>
                    <a:pt x="98" y="49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2"/>
                    <a:pt x="99" y="51"/>
                  </a:cubicBezTo>
                  <a:cubicBezTo>
                    <a:pt x="100" y="51"/>
                    <a:pt x="101" y="50"/>
                    <a:pt x="100" y="49"/>
                  </a:cubicBezTo>
                  <a:cubicBezTo>
                    <a:pt x="100" y="49"/>
                    <a:pt x="100" y="48"/>
                    <a:pt x="98" y="48"/>
                  </a:cubicBezTo>
                  <a:moveTo>
                    <a:pt x="83" y="48"/>
                  </a:moveTo>
                  <a:cubicBezTo>
                    <a:pt x="82" y="49"/>
                    <a:pt x="82" y="49"/>
                    <a:pt x="82" y="49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5" y="51"/>
                    <a:pt x="85" y="50"/>
                    <a:pt x="85" y="50"/>
                  </a:cubicBezTo>
                  <a:cubicBezTo>
                    <a:pt x="85" y="49"/>
                    <a:pt x="84" y="48"/>
                    <a:pt x="83" y="48"/>
                  </a:cubicBezTo>
                  <a:moveTo>
                    <a:pt x="26" y="38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8"/>
                    <a:pt x="26" y="38"/>
                  </a:cubicBezTo>
                  <a:moveTo>
                    <a:pt x="70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0" y="54"/>
                    <a:pt x="70" y="55"/>
                    <a:pt x="71" y="55"/>
                  </a:cubicBezTo>
                  <a:cubicBezTo>
                    <a:pt x="72" y="55"/>
                    <a:pt x="72" y="54"/>
                    <a:pt x="73" y="53"/>
                  </a:cubicBezTo>
                  <a:cubicBezTo>
                    <a:pt x="73" y="53"/>
                    <a:pt x="72" y="52"/>
                    <a:pt x="70" y="52"/>
                  </a:cubicBezTo>
                  <a:moveTo>
                    <a:pt x="98" y="48"/>
                  </a:moveTo>
                  <a:cubicBezTo>
                    <a:pt x="98" y="48"/>
                    <a:pt x="98" y="48"/>
                    <a:pt x="98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46"/>
                    <a:pt x="98" y="45"/>
                    <a:pt x="97" y="45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8"/>
                    <a:pt x="97" y="48"/>
                    <a:pt x="97" y="48"/>
                  </a:cubicBezTo>
                  <a:lnTo>
                    <a:pt x="98" y="48"/>
                  </a:lnTo>
                  <a:close/>
                  <a:moveTo>
                    <a:pt x="91" y="48"/>
                  </a:moveTo>
                  <a:cubicBezTo>
                    <a:pt x="91" y="48"/>
                    <a:pt x="91" y="48"/>
                    <a:pt x="91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50"/>
                    <a:pt x="92" y="50"/>
                    <a:pt x="92" y="50"/>
                  </a:cubicBezTo>
                  <a:lnTo>
                    <a:pt x="91" y="48"/>
                  </a:lnTo>
                  <a:close/>
                  <a:moveTo>
                    <a:pt x="11" y="21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5" y="19"/>
                    <a:pt x="2" y="23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2" y="30"/>
                    <a:pt x="2" y="30"/>
                  </a:cubicBezTo>
                  <a:cubicBezTo>
                    <a:pt x="2" y="30"/>
                    <a:pt x="10" y="37"/>
                    <a:pt x="23" y="44"/>
                  </a:cubicBezTo>
                  <a:cubicBezTo>
                    <a:pt x="35" y="50"/>
                    <a:pt x="53" y="57"/>
                    <a:pt x="74" y="57"/>
                  </a:cubicBezTo>
                  <a:cubicBezTo>
                    <a:pt x="114" y="57"/>
                    <a:pt x="140" y="33"/>
                    <a:pt x="143" y="30"/>
                  </a:cubicBezTo>
                  <a:cubicBezTo>
                    <a:pt x="145" y="28"/>
                    <a:pt x="145" y="26"/>
                    <a:pt x="145" y="25"/>
                  </a:cubicBezTo>
                  <a:cubicBezTo>
                    <a:pt x="145" y="24"/>
                    <a:pt x="145" y="23"/>
                    <a:pt x="145" y="23"/>
                  </a:cubicBezTo>
                  <a:cubicBezTo>
                    <a:pt x="138" y="17"/>
                    <a:pt x="138" y="17"/>
                    <a:pt x="138" y="17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7"/>
                    <a:pt x="138" y="17"/>
                    <a:pt x="138" y="17"/>
                  </a:cubicBezTo>
                  <a:cubicBezTo>
                    <a:pt x="138" y="19"/>
                    <a:pt x="135" y="21"/>
                    <a:pt x="135" y="21"/>
                  </a:cubicBezTo>
                  <a:cubicBezTo>
                    <a:pt x="135" y="21"/>
                    <a:pt x="120" y="36"/>
                    <a:pt x="95" y="42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3" y="43"/>
                    <a:pt x="92" y="43"/>
                    <a:pt x="91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89" y="44"/>
                    <a:pt x="88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5" y="44"/>
                    <a:pt x="84" y="44"/>
                    <a:pt x="83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1" y="45"/>
                    <a:pt x="80" y="45"/>
                    <a:pt x="79" y="4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6" y="45"/>
                    <a:pt x="75" y="45"/>
                    <a:pt x="74" y="45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2" y="45"/>
                    <a:pt x="71" y="45"/>
                    <a:pt x="69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7" y="45"/>
                    <a:pt x="66" y="45"/>
                    <a:pt x="65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3" y="44"/>
                    <a:pt x="61" y="44"/>
                    <a:pt x="60" y="44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8" y="44"/>
                    <a:pt x="57" y="43"/>
                    <a:pt x="56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28" y="37"/>
                    <a:pt x="11" y="21"/>
                    <a:pt x="11" y="21"/>
                  </a:cubicBezTo>
                  <a:moveTo>
                    <a:pt x="11" y="34"/>
                  </a:moveTo>
                  <a:cubicBezTo>
                    <a:pt x="11" y="34"/>
                    <a:pt x="11" y="34"/>
                    <a:pt x="11" y="34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34"/>
                    <a:pt x="12" y="34"/>
                    <a:pt x="12" y="34"/>
                  </a:cubicBezTo>
                  <a:lnTo>
                    <a:pt x="11" y="34"/>
                  </a:lnTo>
                  <a:close/>
                  <a:moveTo>
                    <a:pt x="18" y="39"/>
                  </a:moveTo>
                  <a:cubicBezTo>
                    <a:pt x="17" y="38"/>
                    <a:pt x="17" y="38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6"/>
                    <a:pt x="16" y="37"/>
                    <a:pt x="16" y="36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20" y="31"/>
                    <a:pt x="21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3" y="34"/>
                    <a:pt x="21" y="33"/>
                  </a:cubicBezTo>
                  <a:cubicBezTo>
                    <a:pt x="20" y="32"/>
                    <a:pt x="20" y="32"/>
                    <a:pt x="20" y="33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0" y="39"/>
                    <a:pt x="20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lnTo>
                    <a:pt x="18" y="39"/>
                  </a:ln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2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0"/>
                    <a:pt x="21" y="40"/>
                    <a:pt x="22" y="39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8" y="36"/>
                    <a:pt x="28" y="38"/>
                    <a:pt x="28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41"/>
                    <a:pt x="26" y="42"/>
                  </a:cubicBezTo>
                  <a:moveTo>
                    <a:pt x="31" y="39"/>
                  </a:moveTo>
                  <a:cubicBezTo>
                    <a:pt x="29" y="43"/>
                    <a:pt x="29" y="43"/>
                    <a:pt x="29" y="43"/>
                  </a:cubicBezTo>
                  <a:cubicBezTo>
                    <a:pt x="29" y="44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8"/>
                    <a:pt x="31" y="39"/>
                  </a:cubicBezTo>
                  <a:moveTo>
                    <a:pt x="36" y="41"/>
                  </a:moveTo>
                  <a:cubicBezTo>
                    <a:pt x="35" y="46"/>
                    <a:pt x="35" y="46"/>
                    <a:pt x="35" y="46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5"/>
                    <a:pt x="33" y="46"/>
                    <a:pt x="33" y="4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40"/>
                    <a:pt x="33" y="41"/>
                    <a:pt x="33" y="4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4" y="39"/>
                    <a:pt x="35" y="40"/>
                    <a:pt x="36" y="40"/>
                  </a:cubicBezTo>
                  <a:cubicBezTo>
                    <a:pt x="38" y="41"/>
                    <a:pt x="38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9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lnTo>
                    <a:pt x="36" y="41"/>
                  </a:lnTo>
                  <a:close/>
                  <a:moveTo>
                    <a:pt x="44" y="50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50"/>
                    <a:pt x="43" y="50"/>
                    <a:pt x="43" y="50"/>
                  </a:cubicBezTo>
                  <a:lnTo>
                    <a:pt x="44" y="50"/>
                  </a:lnTo>
                  <a:close/>
                  <a:moveTo>
                    <a:pt x="51" y="46"/>
                  </a:move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5"/>
                    <a:pt x="49" y="45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7"/>
                    <a:pt x="49" y="47"/>
                  </a:cubicBezTo>
                  <a:cubicBezTo>
                    <a:pt x="50" y="48"/>
                    <a:pt x="50" y="49"/>
                    <a:pt x="50" y="50"/>
                  </a:cubicBezTo>
                  <a:cubicBezTo>
                    <a:pt x="49" y="51"/>
                    <a:pt x="48" y="52"/>
                    <a:pt x="47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50"/>
                    <a:pt x="46" y="51"/>
                    <a:pt x="47" y="51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9"/>
                    <a:pt x="49" y="49"/>
                    <a:pt x="47" y="48"/>
                  </a:cubicBezTo>
                  <a:cubicBezTo>
                    <a:pt x="47" y="47"/>
                    <a:pt x="46" y="47"/>
                    <a:pt x="46" y="46"/>
                  </a:cubicBezTo>
                  <a:cubicBezTo>
                    <a:pt x="47" y="45"/>
                    <a:pt x="48" y="44"/>
                    <a:pt x="49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1" y="45"/>
                    <a:pt x="51" y="45"/>
                    <a:pt x="51" y="45"/>
                  </a:cubicBezTo>
                  <a:lnTo>
                    <a:pt x="51" y="46"/>
                  </a:lnTo>
                  <a:close/>
                  <a:moveTo>
                    <a:pt x="55" y="49"/>
                  </a:moveTo>
                  <a:cubicBezTo>
                    <a:pt x="54" y="50"/>
                    <a:pt x="54" y="50"/>
                    <a:pt x="54" y="50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4" y="48"/>
                    <a:pt x="54" y="48"/>
                    <a:pt x="54" y="48"/>
                  </a:cubicBezTo>
                  <a:lnTo>
                    <a:pt x="55" y="49"/>
                  </a:lnTo>
                  <a:close/>
                  <a:moveTo>
                    <a:pt x="62" y="54"/>
                  </a:moveTo>
                  <a:cubicBezTo>
                    <a:pt x="60" y="54"/>
                    <a:pt x="59" y="54"/>
                    <a:pt x="59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3"/>
                    <a:pt x="58" y="54"/>
                    <a:pt x="58" y="53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3" y="54"/>
                    <a:pt x="63" y="53"/>
                    <a:pt x="63" y="53"/>
                  </a:cubicBezTo>
                  <a:cubicBezTo>
                    <a:pt x="63" y="53"/>
                    <a:pt x="63" y="53"/>
                    <a:pt x="63" y="53"/>
                  </a:cubicBezTo>
                  <a:lnTo>
                    <a:pt x="62" y="54"/>
                  </a:lnTo>
                  <a:close/>
                  <a:moveTo>
                    <a:pt x="66" y="49"/>
                  </a:moveTo>
                  <a:cubicBezTo>
                    <a:pt x="66" y="54"/>
                    <a:pt x="66" y="54"/>
                    <a:pt x="66" y="54"/>
                  </a:cubicBezTo>
                  <a:cubicBezTo>
                    <a:pt x="66" y="55"/>
                    <a:pt x="67" y="54"/>
                    <a:pt x="67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54"/>
                    <a:pt x="65" y="54"/>
                    <a:pt x="65" y="54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65" y="48"/>
                    <a:pt x="64" y="48"/>
                    <a:pt x="64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8"/>
                    <a:pt x="67" y="48"/>
                    <a:pt x="66" y="49"/>
                  </a:cubicBezTo>
                  <a:moveTo>
                    <a:pt x="71" y="55"/>
                  </a:moveTo>
                  <a:cubicBezTo>
                    <a:pt x="70" y="55"/>
                    <a:pt x="69" y="55"/>
                    <a:pt x="69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9" y="55"/>
                    <a:pt x="69" y="54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48"/>
                    <a:pt x="68" y="49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3" y="48"/>
                    <a:pt x="73" y="50"/>
                    <a:pt x="73" y="50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3" y="52"/>
                    <a:pt x="74" y="52"/>
                    <a:pt x="74" y="53"/>
                  </a:cubicBezTo>
                  <a:cubicBezTo>
                    <a:pt x="74" y="54"/>
                    <a:pt x="73" y="55"/>
                    <a:pt x="71" y="55"/>
                  </a:cubicBezTo>
                  <a:moveTo>
                    <a:pt x="79" y="55"/>
                  </a:moveTo>
                  <a:cubicBezTo>
                    <a:pt x="77" y="55"/>
                    <a:pt x="77" y="55"/>
                    <a:pt x="76" y="55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5" y="55"/>
                    <a:pt x="75" y="55"/>
                    <a:pt x="75" y="54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5" y="48"/>
                    <a:pt x="75" y="48"/>
                    <a:pt x="77" y="48"/>
                  </a:cubicBezTo>
                  <a:cubicBezTo>
                    <a:pt x="78" y="48"/>
                    <a:pt x="78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80" y="48"/>
                    <a:pt x="78" y="49"/>
                  </a:cubicBezTo>
                  <a:cubicBezTo>
                    <a:pt x="77" y="49"/>
                    <a:pt x="76" y="49"/>
                    <a:pt x="76" y="49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9" y="53"/>
                    <a:pt x="79" y="52"/>
                    <a:pt x="78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0" y="54"/>
                    <a:pt x="80" y="53"/>
                    <a:pt x="80" y="53"/>
                  </a:cubicBezTo>
                  <a:cubicBezTo>
                    <a:pt x="80" y="53"/>
                    <a:pt x="80" y="53"/>
                    <a:pt x="80" y="53"/>
                  </a:cubicBezTo>
                  <a:lnTo>
                    <a:pt x="79" y="55"/>
                  </a:lnTo>
                  <a:close/>
                  <a:moveTo>
                    <a:pt x="87" y="54"/>
                  </a:moveTo>
                  <a:cubicBezTo>
                    <a:pt x="85" y="53"/>
                    <a:pt x="85" y="53"/>
                    <a:pt x="85" y="53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5"/>
                    <a:pt x="84" y="54"/>
                    <a:pt x="84" y="54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4"/>
                    <a:pt x="82" y="55"/>
                    <a:pt x="82" y="53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8"/>
                    <a:pt x="80" y="48"/>
                    <a:pt x="80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6" y="47"/>
                    <a:pt x="86" y="49"/>
                    <a:pt x="86" y="49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1"/>
                    <a:pt x="86" y="52"/>
                    <a:pt x="87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8" y="54"/>
                    <a:pt x="88" y="54"/>
                    <a:pt x="88" y="54"/>
                  </a:cubicBezTo>
                  <a:lnTo>
                    <a:pt x="87" y="54"/>
                  </a:lnTo>
                  <a:close/>
                  <a:moveTo>
                    <a:pt x="95" y="53"/>
                  </a:moveTo>
                  <a:cubicBezTo>
                    <a:pt x="94" y="53"/>
                    <a:pt x="94" y="53"/>
                    <a:pt x="94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3"/>
                    <a:pt x="96" y="53"/>
                    <a:pt x="96" y="53"/>
                  </a:cubicBezTo>
                  <a:lnTo>
                    <a:pt x="95" y="53"/>
                  </a:lnTo>
                  <a:close/>
                  <a:moveTo>
                    <a:pt x="100" y="52"/>
                  </a:moveTo>
                  <a:cubicBezTo>
                    <a:pt x="98" y="52"/>
                    <a:pt x="98" y="52"/>
                    <a:pt x="97" y="52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2"/>
                    <a:pt x="97" y="52"/>
                    <a:pt x="97" y="51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5" y="46"/>
                    <a:pt x="94" y="46"/>
                    <a:pt x="94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100" y="44"/>
                    <a:pt x="100" y="46"/>
                    <a:pt x="100" y="46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101" y="48"/>
                    <a:pt x="101" y="48"/>
                    <a:pt x="101" y="49"/>
                  </a:cubicBezTo>
                  <a:cubicBezTo>
                    <a:pt x="102" y="50"/>
                    <a:pt x="101" y="51"/>
                    <a:pt x="100" y="52"/>
                  </a:cubicBezTo>
                  <a:moveTo>
                    <a:pt x="106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5" y="50"/>
                    <a:pt x="106" y="49"/>
                    <a:pt x="106" y="49"/>
                  </a:cubicBezTo>
                  <a:lnTo>
                    <a:pt x="106" y="50"/>
                  </a:lnTo>
                  <a:close/>
                  <a:moveTo>
                    <a:pt x="111" y="48"/>
                  </a:moveTo>
                  <a:cubicBezTo>
                    <a:pt x="110" y="48"/>
                    <a:pt x="110" y="48"/>
                    <a:pt x="110" y="48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108" y="49"/>
                    <a:pt x="108" y="49"/>
                    <a:pt x="108" y="49"/>
                  </a:cubicBezTo>
                  <a:cubicBezTo>
                    <a:pt x="108" y="48"/>
                    <a:pt x="109" y="48"/>
                    <a:pt x="109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3"/>
                    <a:pt x="105" y="44"/>
                    <a:pt x="105" y="45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5" y="42"/>
                    <a:pt x="106" y="42"/>
                    <a:pt x="107" y="42"/>
                  </a:cubicBezTo>
                  <a:cubicBezTo>
                    <a:pt x="109" y="41"/>
                    <a:pt x="109" y="41"/>
                    <a:pt x="110" y="41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0" y="42"/>
                    <a:pt x="110" y="41"/>
                    <a:pt x="109" y="42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48"/>
                    <a:pt x="111" y="47"/>
                    <a:pt x="111" y="47"/>
                  </a:cubicBezTo>
                  <a:lnTo>
                    <a:pt x="111" y="48"/>
                  </a:lnTo>
                  <a:close/>
                  <a:moveTo>
                    <a:pt x="115" y="42"/>
                  </a:moveTo>
                  <a:cubicBezTo>
                    <a:pt x="114" y="42"/>
                    <a:pt x="114" y="42"/>
                    <a:pt x="114" y="42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6" y="41"/>
                    <a:pt x="116" y="41"/>
                    <a:pt x="116" y="41"/>
                  </a:cubicBezTo>
                  <a:lnTo>
                    <a:pt x="115" y="42"/>
                  </a:lnTo>
                  <a:close/>
                  <a:moveTo>
                    <a:pt x="126" y="40"/>
                  </a:moveTo>
                  <a:cubicBezTo>
                    <a:pt x="126" y="40"/>
                    <a:pt x="126" y="40"/>
                    <a:pt x="126" y="40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2" y="43"/>
                    <a:pt x="122" y="42"/>
                    <a:pt x="123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7"/>
                    <a:pt x="117" y="38"/>
                    <a:pt x="117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5" y="38"/>
                    <a:pt x="125" y="38"/>
                    <a:pt x="125" y="38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4"/>
                    <a:pt x="123" y="34"/>
                    <a:pt x="123" y="35"/>
                  </a:cubicBezTo>
                  <a:cubicBezTo>
                    <a:pt x="126" y="40"/>
                    <a:pt x="126" y="40"/>
                    <a:pt x="126" y="40"/>
                  </a:cubicBezTo>
                  <a:close/>
                  <a:moveTo>
                    <a:pt x="131" y="38"/>
                  </a:moveTo>
                  <a:cubicBezTo>
                    <a:pt x="129" y="39"/>
                    <a:pt x="127" y="38"/>
                    <a:pt x="126" y="37"/>
                  </a:cubicBezTo>
                  <a:cubicBezTo>
                    <a:pt x="125" y="35"/>
                    <a:pt x="125" y="33"/>
                    <a:pt x="127" y="31"/>
                  </a:cubicBezTo>
                  <a:cubicBezTo>
                    <a:pt x="128" y="30"/>
                    <a:pt x="130" y="31"/>
                    <a:pt x="132" y="32"/>
                  </a:cubicBezTo>
                  <a:cubicBezTo>
                    <a:pt x="132" y="33"/>
                    <a:pt x="133" y="36"/>
                    <a:pt x="131" y="38"/>
                  </a:cubicBezTo>
                  <a:moveTo>
                    <a:pt x="136" y="33"/>
                  </a:moveTo>
                  <a:cubicBezTo>
                    <a:pt x="135" y="34"/>
                    <a:pt x="135" y="34"/>
                    <a:pt x="135" y="34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6" y="33"/>
                    <a:pt x="136" y="33"/>
                    <a:pt x="136" y="33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6" y="30"/>
                    <a:pt x="135" y="31"/>
                    <a:pt x="134" y="31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31" y="30"/>
                    <a:pt x="131" y="29"/>
                    <a:pt x="132" y="28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5" y="29"/>
                    <a:pt x="133" y="27"/>
                    <a:pt x="132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2" y="30"/>
                    <a:pt x="133" y="30"/>
                    <a:pt x="134" y="30"/>
                  </a:cubicBezTo>
                  <a:cubicBezTo>
                    <a:pt x="135" y="29"/>
                    <a:pt x="136" y="29"/>
                    <a:pt x="137" y="30"/>
                  </a:cubicBezTo>
                  <a:cubicBezTo>
                    <a:pt x="138" y="31"/>
                    <a:pt x="138" y="33"/>
                    <a:pt x="136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7F7752EA-EF0D-F818-F7A9-1F1685D4EE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1875" y="2517775"/>
              <a:ext cx="104775" cy="215900"/>
            </a:xfrm>
            <a:custGeom>
              <a:avLst/>
              <a:gdLst>
                <a:gd name="T0" fmla="*/ 44 w 49"/>
                <a:gd name="T1" fmla="*/ 10 h 100"/>
                <a:gd name="T2" fmla="*/ 38 w 49"/>
                <a:gd name="T3" fmla="*/ 26 h 100"/>
                <a:gd name="T4" fmla="*/ 33 w 49"/>
                <a:gd name="T5" fmla="*/ 21 h 100"/>
                <a:gd name="T6" fmla="*/ 20 w 49"/>
                <a:gd name="T7" fmla="*/ 15 h 100"/>
                <a:gd name="T8" fmla="*/ 3 w 49"/>
                <a:gd name="T9" fmla="*/ 2 h 100"/>
                <a:gd name="T10" fmla="*/ 2 w 49"/>
                <a:gd name="T11" fmla="*/ 43 h 100"/>
                <a:gd name="T12" fmla="*/ 7 w 49"/>
                <a:gd name="T13" fmla="*/ 38 h 100"/>
                <a:gd name="T14" fmla="*/ 6 w 49"/>
                <a:gd name="T15" fmla="*/ 82 h 100"/>
                <a:gd name="T16" fmla="*/ 11 w 49"/>
                <a:gd name="T17" fmla="*/ 86 h 100"/>
                <a:gd name="T18" fmla="*/ 34 w 49"/>
                <a:gd name="T19" fmla="*/ 79 h 100"/>
                <a:gd name="T20" fmla="*/ 29 w 49"/>
                <a:gd name="T21" fmla="*/ 52 h 100"/>
                <a:gd name="T22" fmla="*/ 40 w 49"/>
                <a:gd name="T23" fmla="*/ 58 h 100"/>
                <a:gd name="T24" fmla="*/ 40 w 49"/>
                <a:gd name="T25" fmla="*/ 50 h 100"/>
                <a:gd name="T26" fmla="*/ 44 w 49"/>
                <a:gd name="T27" fmla="*/ 26 h 100"/>
                <a:gd name="T28" fmla="*/ 35 w 49"/>
                <a:gd name="T29" fmla="*/ 21 h 100"/>
                <a:gd name="T30" fmla="*/ 42 w 49"/>
                <a:gd name="T31" fmla="*/ 14 h 100"/>
                <a:gd name="T32" fmla="*/ 29 w 49"/>
                <a:gd name="T33" fmla="*/ 20 h 100"/>
                <a:gd name="T34" fmla="*/ 29 w 49"/>
                <a:gd name="T35" fmla="*/ 15 h 100"/>
                <a:gd name="T36" fmla="*/ 25 w 49"/>
                <a:gd name="T37" fmla="*/ 15 h 100"/>
                <a:gd name="T38" fmla="*/ 35 w 49"/>
                <a:gd name="T39" fmla="*/ 35 h 100"/>
                <a:gd name="T40" fmla="*/ 20 w 49"/>
                <a:gd name="T41" fmla="*/ 26 h 100"/>
                <a:gd name="T42" fmla="*/ 19 w 49"/>
                <a:gd name="T43" fmla="*/ 24 h 100"/>
                <a:gd name="T44" fmla="*/ 13 w 49"/>
                <a:gd name="T45" fmla="*/ 1 h 100"/>
                <a:gd name="T46" fmla="*/ 25 w 49"/>
                <a:gd name="T47" fmla="*/ 40 h 100"/>
                <a:gd name="T48" fmla="*/ 20 w 49"/>
                <a:gd name="T49" fmla="*/ 44 h 100"/>
                <a:gd name="T50" fmla="*/ 14 w 49"/>
                <a:gd name="T51" fmla="*/ 42 h 100"/>
                <a:gd name="T52" fmla="*/ 18 w 49"/>
                <a:gd name="T53" fmla="*/ 42 h 100"/>
                <a:gd name="T54" fmla="*/ 11 w 49"/>
                <a:gd name="T55" fmla="*/ 36 h 100"/>
                <a:gd name="T56" fmla="*/ 7 w 49"/>
                <a:gd name="T57" fmla="*/ 28 h 100"/>
                <a:gd name="T58" fmla="*/ 3 w 49"/>
                <a:gd name="T59" fmla="*/ 3 h 100"/>
                <a:gd name="T60" fmla="*/ 6 w 49"/>
                <a:gd name="T61" fmla="*/ 22 h 100"/>
                <a:gd name="T62" fmla="*/ 4 w 49"/>
                <a:gd name="T63" fmla="*/ 30 h 100"/>
                <a:gd name="T64" fmla="*/ 2 w 49"/>
                <a:gd name="T65" fmla="*/ 48 h 100"/>
                <a:gd name="T66" fmla="*/ 2 w 49"/>
                <a:gd name="T67" fmla="*/ 50 h 100"/>
                <a:gd name="T68" fmla="*/ 11 w 49"/>
                <a:gd name="T69" fmla="*/ 36 h 100"/>
                <a:gd name="T70" fmla="*/ 32 w 49"/>
                <a:gd name="T71" fmla="*/ 77 h 100"/>
                <a:gd name="T72" fmla="*/ 27 w 49"/>
                <a:gd name="T73" fmla="*/ 78 h 100"/>
                <a:gd name="T74" fmla="*/ 20 w 49"/>
                <a:gd name="T75" fmla="*/ 62 h 100"/>
                <a:gd name="T76" fmla="*/ 18 w 49"/>
                <a:gd name="T77" fmla="*/ 57 h 100"/>
                <a:gd name="T78" fmla="*/ 13 w 49"/>
                <a:gd name="T79" fmla="*/ 96 h 100"/>
                <a:gd name="T80" fmla="*/ 7 w 49"/>
                <a:gd name="T81" fmla="*/ 88 h 100"/>
                <a:gd name="T82" fmla="*/ 9 w 49"/>
                <a:gd name="T83" fmla="*/ 75 h 100"/>
                <a:gd name="T84" fmla="*/ 10 w 49"/>
                <a:gd name="T85" fmla="*/ 43 h 100"/>
                <a:gd name="T86" fmla="*/ 27 w 49"/>
                <a:gd name="T87" fmla="*/ 49 h 100"/>
                <a:gd name="T88" fmla="*/ 41 w 49"/>
                <a:gd name="T89" fmla="*/ 48 h 100"/>
                <a:gd name="T90" fmla="*/ 40 w 49"/>
                <a:gd name="T91" fmla="*/ 52 h 100"/>
                <a:gd name="T92" fmla="*/ 34 w 49"/>
                <a:gd name="T93" fmla="*/ 53 h 100"/>
                <a:gd name="T94" fmla="*/ 27 w 49"/>
                <a:gd name="T95" fmla="*/ 48 h 100"/>
                <a:gd name="T96" fmla="*/ 18 w 49"/>
                <a:gd name="T97" fmla="*/ 38 h 100"/>
                <a:gd name="T98" fmla="*/ 11 w 49"/>
                <a:gd name="T99" fmla="*/ 28 h 100"/>
                <a:gd name="T100" fmla="*/ 13 w 49"/>
                <a:gd name="T101" fmla="*/ 19 h 100"/>
                <a:gd name="T102" fmla="*/ 31 w 49"/>
                <a:gd name="T103" fmla="*/ 39 h 100"/>
                <a:gd name="T104" fmla="*/ 36 w 49"/>
                <a:gd name="T105" fmla="*/ 42 h 100"/>
                <a:gd name="T106" fmla="*/ 42 w 49"/>
                <a:gd name="T107" fmla="*/ 28 h 100"/>
                <a:gd name="T108" fmla="*/ 46 w 49"/>
                <a:gd name="T109" fmla="*/ 26 h 100"/>
                <a:gd name="T110" fmla="*/ 43 w 49"/>
                <a:gd name="T111" fmla="*/ 14 h 100"/>
                <a:gd name="T112" fmla="*/ 48 w 49"/>
                <a:gd name="T113" fmla="*/ 13 h 100"/>
                <a:gd name="T114" fmla="*/ 8 w 49"/>
                <a:gd name="T115" fmla="*/ 83 h 100"/>
                <a:gd name="T116" fmla="*/ 19 w 49"/>
                <a:gd name="T117" fmla="*/ 34 h 100"/>
                <a:gd name="T118" fmla="*/ 14 w 49"/>
                <a:gd name="T119" fmla="*/ 24 h 100"/>
                <a:gd name="T120" fmla="*/ 25 w 49"/>
                <a:gd name="T121" fmla="*/ 2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00">
                  <a:moveTo>
                    <a:pt x="11" y="71"/>
                  </a:moveTo>
                  <a:cubicBezTo>
                    <a:pt x="11" y="72"/>
                    <a:pt x="11" y="72"/>
                    <a:pt x="11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1"/>
                    <a:pt x="12" y="71"/>
                    <a:pt x="12" y="71"/>
                  </a:cubicBezTo>
                  <a:lnTo>
                    <a:pt x="11" y="71"/>
                  </a:lnTo>
                  <a:close/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3" y="10"/>
                    <a:pt x="43" y="11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3" y="18"/>
                    <a:pt x="43" y="19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2"/>
                    <a:pt x="42" y="24"/>
                    <a:pt x="42" y="25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6"/>
                    <a:pt x="39" y="25"/>
                    <a:pt x="39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8"/>
                    <a:pt x="38" y="29"/>
                  </a:cubicBezTo>
                  <a:cubicBezTo>
                    <a:pt x="38" y="30"/>
                    <a:pt x="38" y="30"/>
                    <a:pt x="37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2"/>
                    <a:pt x="35" y="31"/>
                    <a:pt x="34" y="30"/>
                  </a:cubicBezTo>
                  <a:cubicBezTo>
                    <a:pt x="33" y="28"/>
                    <a:pt x="31" y="27"/>
                    <a:pt x="30" y="26"/>
                  </a:cubicBezTo>
                  <a:cubicBezTo>
                    <a:pt x="28" y="25"/>
                    <a:pt x="27" y="24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1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4"/>
                    <a:pt x="32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19" y="17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4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1"/>
                    <a:pt x="13" y="9"/>
                    <a:pt x="13" y="8"/>
                  </a:cubicBezTo>
                  <a:cubicBezTo>
                    <a:pt x="13" y="4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9" y="6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6" y="8"/>
                    <a:pt x="5" y="6"/>
                  </a:cubicBezTo>
                  <a:cubicBezTo>
                    <a:pt x="4" y="4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9"/>
                    <a:pt x="4" y="13"/>
                    <a:pt x="5" y="15"/>
                  </a:cubicBezTo>
                  <a:cubicBezTo>
                    <a:pt x="4" y="14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7"/>
                    <a:pt x="3" y="20"/>
                    <a:pt x="5" y="21"/>
                  </a:cubicBezTo>
                  <a:cubicBezTo>
                    <a:pt x="3" y="21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4"/>
                    <a:pt x="4" y="27"/>
                    <a:pt x="5" y="28"/>
                  </a:cubicBezTo>
                  <a:cubicBezTo>
                    <a:pt x="4" y="28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5" y="32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3" y="33"/>
                    <a:pt x="0" y="35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2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4"/>
                    <a:pt x="1" y="44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2" y="51"/>
                    <a:pt x="3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3" y="49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7"/>
                    <a:pt x="5" y="45"/>
                    <a:pt x="6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0"/>
                    <a:pt x="4" y="39"/>
                    <a:pt x="3" y="39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9"/>
                    <a:pt x="9" y="40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8"/>
                    <a:pt x="1" y="54"/>
                    <a:pt x="1" y="59"/>
                  </a:cubicBezTo>
                  <a:cubicBezTo>
                    <a:pt x="1" y="62"/>
                    <a:pt x="4" y="65"/>
                    <a:pt x="5" y="66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7" y="84"/>
                    <a:pt x="7" y="86"/>
                  </a:cubicBezTo>
                  <a:cubicBezTo>
                    <a:pt x="7" y="87"/>
                    <a:pt x="6" y="88"/>
                    <a:pt x="6" y="88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7" y="100"/>
                    <a:pt x="8" y="100"/>
                    <a:pt x="9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1" y="100"/>
                    <a:pt x="12" y="100"/>
                    <a:pt x="13" y="100"/>
                  </a:cubicBezTo>
                  <a:cubicBezTo>
                    <a:pt x="15" y="100"/>
                    <a:pt x="16" y="99"/>
                    <a:pt x="17" y="98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3" y="95"/>
                    <a:pt x="12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0" y="96"/>
                    <a:pt x="10" y="94"/>
                    <a:pt x="10" y="93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0" y="91"/>
                    <a:pt x="10" y="91"/>
                    <a:pt x="10" y="90"/>
                  </a:cubicBezTo>
                  <a:cubicBezTo>
                    <a:pt x="11" y="89"/>
                    <a:pt x="11" y="88"/>
                    <a:pt x="11" y="87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1" y="85"/>
                    <a:pt x="11" y="85"/>
                    <a:pt x="12" y="84"/>
                  </a:cubicBezTo>
                  <a:cubicBezTo>
                    <a:pt x="13" y="83"/>
                    <a:pt x="12" y="82"/>
                    <a:pt x="13" y="81"/>
                  </a:cubicBezTo>
                  <a:cubicBezTo>
                    <a:pt x="13" y="80"/>
                    <a:pt x="13" y="79"/>
                    <a:pt x="14" y="78"/>
                  </a:cubicBezTo>
                  <a:cubicBezTo>
                    <a:pt x="15" y="77"/>
                    <a:pt x="16" y="75"/>
                    <a:pt x="17" y="74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69"/>
                    <a:pt x="20" y="69"/>
                    <a:pt x="20" y="68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2"/>
                    <a:pt x="29" y="83"/>
                    <a:pt x="31" y="83"/>
                  </a:cubicBezTo>
                  <a:cubicBezTo>
                    <a:pt x="32" y="83"/>
                    <a:pt x="34" y="80"/>
                    <a:pt x="34" y="79"/>
                  </a:cubicBezTo>
                  <a:cubicBezTo>
                    <a:pt x="35" y="78"/>
                    <a:pt x="36" y="76"/>
                    <a:pt x="36" y="75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29" y="76"/>
                    <a:pt x="27" y="74"/>
                    <a:pt x="27" y="73"/>
                  </a:cubicBezTo>
                  <a:cubicBezTo>
                    <a:pt x="26" y="72"/>
                    <a:pt x="25" y="71"/>
                    <a:pt x="25" y="70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7" y="68"/>
                    <a:pt x="29" y="66"/>
                    <a:pt x="30" y="65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1" y="57"/>
                    <a:pt x="29" y="56"/>
                    <a:pt x="27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1" y="52"/>
                    <a:pt x="32" y="56"/>
                    <a:pt x="32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4" y="54"/>
                    <a:pt x="34" y="53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6" y="54"/>
                    <a:pt x="37" y="54"/>
                    <a:pt x="38" y="55"/>
                  </a:cubicBezTo>
                  <a:cubicBezTo>
                    <a:pt x="39" y="55"/>
                    <a:pt x="39" y="55"/>
                    <a:pt x="39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4"/>
                    <a:pt x="43" y="52"/>
                    <a:pt x="43" y="52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2"/>
                    <a:pt x="36" y="51"/>
                    <a:pt x="35" y="5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4" y="47"/>
                    <a:pt x="33" y="47"/>
                  </a:cubicBezTo>
                  <a:cubicBezTo>
                    <a:pt x="34" y="46"/>
                    <a:pt x="35" y="45"/>
                    <a:pt x="36" y="43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5"/>
                    <a:pt x="41" y="33"/>
                    <a:pt x="42" y="33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4" y="32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1"/>
                    <a:pt x="44" y="30"/>
                    <a:pt x="43" y="3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4" y="27"/>
                    <a:pt x="44" y="26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19"/>
                    <a:pt x="47" y="18"/>
                    <a:pt x="47" y="18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lnTo>
                    <a:pt x="49" y="12"/>
                  </a:lnTo>
                  <a:close/>
                  <a:moveTo>
                    <a:pt x="35" y="21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2"/>
                    <a:pt x="35" y="22"/>
                    <a:pt x="35" y="22"/>
                  </a:cubicBezTo>
                  <a:lnTo>
                    <a:pt x="35" y="21"/>
                  </a:lnTo>
                  <a:close/>
                  <a:moveTo>
                    <a:pt x="44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lnTo>
                    <a:pt x="44" y="10"/>
                  </a:lnTo>
                  <a:close/>
                  <a:moveTo>
                    <a:pt x="42" y="12"/>
                  </a:moveTo>
                  <a:cubicBezTo>
                    <a:pt x="42" y="12"/>
                    <a:pt x="42" y="12"/>
                    <a:pt x="42" y="1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3"/>
                    <a:pt x="41" y="13"/>
                    <a:pt x="41" y="13"/>
                  </a:cubicBezTo>
                  <a:lnTo>
                    <a:pt x="42" y="12"/>
                  </a:lnTo>
                  <a:close/>
                  <a:moveTo>
                    <a:pt x="43" y="17"/>
                  </a:moveTo>
                  <a:cubicBezTo>
                    <a:pt x="42" y="16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5"/>
                    <a:pt x="43" y="15"/>
                    <a:pt x="43" y="16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lnTo>
                    <a:pt x="43" y="17"/>
                  </a:ln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2"/>
                    <a:pt x="31" y="22"/>
                    <a:pt x="31" y="22"/>
                  </a:cubicBezTo>
                  <a:lnTo>
                    <a:pt x="29" y="21"/>
                  </a:ln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32" y="21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lnTo>
                    <a:pt x="32" y="21"/>
                  </a:lnTo>
                  <a:close/>
                  <a:moveTo>
                    <a:pt x="32" y="15"/>
                  </a:moveTo>
                  <a:cubicBezTo>
                    <a:pt x="33" y="15"/>
                    <a:pt x="34" y="15"/>
                    <a:pt x="34" y="16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32" y="15"/>
                  </a:ln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2" y="13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lnTo>
                    <a:pt x="22" y="13"/>
                  </a:ln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3"/>
                    <a:pt x="27" y="1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4"/>
                    <a:pt x="28" y="25"/>
                    <a:pt x="29" y="26"/>
                  </a:cubicBezTo>
                  <a:cubicBezTo>
                    <a:pt x="31" y="27"/>
                    <a:pt x="32" y="29"/>
                    <a:pt x="34" y="30"/>
                  </a:cubicBezTo>
                  <a:cubicBezTo>
                    <a:pt x="35" y="32"/>
                    <a:pt x="35" y="34"/>
                    <a:pt x="36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4" y="34"/>
                    <a:pt x="33" y="34"/>
                    <a:pt x="33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1" y="32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9"/>
                    <a:pt x="20" y="28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8"/>
                    <a:pt x="20" y="17"/>
                    <a:pt x="21" y="16"/>
                  </a:cubicBezTo>
                  <a:moveTo>
                    <a:pt x="20" y="31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7" y="32"/>
                    <a:pt x="17" y="31"/>
                    <a:pt x="17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0" y="28"/>
                    <a:pt x="20" y="30"/>
                    <a:pt x="20" y="30"/>
                  </a:cubicBezTo>
                  <a:lnTo>
                    <a:pt x="20" y="31"/>
                  </a:ln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0"/>
                    <a:pt x="15" y="20"/>
                    <a:pt x="15" y="20"/>
                  </a:cubicBezTo>
                  <a:lnTo>
                    <a:pt x="16" y="18"/>
                  </a:lnTo>
                  <a:close/>
                  <a:moveTo>
                    <a:pt x="13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2"/>
                    <a:pt x="15" y="16"/>
                    <a:pt x="15" y="17"/>
                  </a:cubicBezTo>
                  <a:cubicBezTo>
                    <a:pt x="15" y="18"/>
                    <a:pt x="15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4"/>
                    <a:pt x="13" y="13"/>
                  </a:cubicBezTo>
                  <a:moveTo>
                    <a:pt x="13" y="1"/>
                  </a:moveTo>
                  <a:cubicBezTo>
                    <a:pt x="13" y="2"/>
                    <a:pt x="13" y="5"/>
                    <a:pt x="13" y="8"/>
                  </a:cubicBezTo>
                  <a:cubicBezTo>
                    <a:pt x="13" y="9"/>
                    <a:pt x="13" y="11"/>
                    <a:pt x="13" y="12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1" y="10"/>
                    <a:pt x="11" y="7"/>
                  </a:cubicBezTo>
                  <a:cubicBezTo>
                    <a:pt x="11" y="5"/>
                    <a:pt x="11" y="3"/>
                    <a:pt x="13" y="1"/>
                  </a:cubicBezTo>
                  <a:moveTo>
                    <a:pt x="12" y="2"/>
                  </a:moveTo>
                  <a:cubicBezTo>
                    <a:pt x="11" y="4"/>
                    <a:pt x="10" y="5"/>
                    <a:pt x="10" y="7"/>
                  </a:cubicBezTo>
                  <a:cubicBezTo>
                    <a:pt x="10" y="11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7"/>
                    <a:pt x="10" y="4"/>
                    <a:pt x="12" y="2"/>
                  </a:cubicBezTo>
                  <a:moveTo>
                    <a:pt x="9" y="12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3"/>
                    <a:pt x="11" y="16"/>
                    <a:pt x="12" y="17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9" y="16"/>
                    <a:pt x="9" y="12"/>
                  </a:cubicBezTo>
                  <a:close/>
                  <a:moveTo>
                    <a:pt x="22" y="44"/>
                  </a:move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2"/>
                    <a:pt x="24" y="43"/>
                    <a:pt x="22" y="44"/>
                  </a:cubicBezTo>
                  <a:moveTo>
                    <a:pt x="22" y="44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20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lnTo>
                    <a:pt x="22" y="44"/>
                  </a:lnTo>
                  <a:close/>
                  <a:moveTo>
                    <a:pt x="21" y="44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2" y="41"/>
                    <a:pt x="22" y="41"/>
                    <a:pt x="22" y="41"/>
                  </a:cubicBezTo>
                  <a:lnTo>
                    <a:pt x="21" y="44"/>
                  </a:lnTo>
                  <a:close/>
                  <a:moveTo>
                    <a:pt x="20" y="44"/>
                  </a:move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18" y="45"/>
                    <a:pt x="16" y="45"/>
                  </a:cubicBezTo>
                  <a:cubicBezTo>
                    <a:pt x="18" y="45"/>
                    <a:pt x="18" y="43"/>
                    <a:pt x="18" y="42"/>
                  </a:cubicBezTo>
                  <a:cubicBezTo>
                    <a:pt x="20" y="42"/>
                    <a:pt x="20" y="42"/>
                    <a:pt x="20" y="42"/>
                  </a:cubicBezTo>
                  <a:lnTo>
                    <a:pt x="20" y="44"/>
                  </a:lnTo>
                  <a:close/>
                  <a:moveTo>
                    <a:pt x="11" y="34"/>
                  </a:move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lose/>
                  <a:moveTo>
                    <a:pt x="11" y="38"/>
                  </a:moveTo>
                  <a:cubicBezTo>
                    <a:pt x="12" y="39"/>
                    <a:pt x="13" y="39"/>
                    <a:pt x="14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1"/>
                    <a:pt x="11" y="39"/>
                    <a:pt x="11" y="38"/>
                  </a:cubicBezTo>
                  <a:moveTo>
                    <a:pt x="14" y="40"/>
                  </a:moveTo>
                  <a:cubicBezTo>
                    <a:pt x="15" y="41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2"/>
                    <a:pt x="17" y="42"/>
                    <a:pt x="18" y="42"/>
                  </a:cubicBezTo>
                  <a:cubicBezTo>
                    <a:pt x="18" y="43"/>
                    <a:pt x="17" y="45"/>
                    <a:pt x="15" y="45"/>
                  </a:cubicBezTo>
                  <a:cubicBezTo>
                    <a:pt x="15" y="45"/>
                    <a:pt x="15" y="43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3" y="42"/>
                    <a:pt x="14" y="40"/>
                    <a:pt x="14" y="40"/>
                  </a:cubicBezTo>
                  <a:moveTo>
                    <a:pt x="12" y="44"/>
                  </a:moveTo>
                  <a:cubicBezTo>
                    <a:pt x="12" y="43"/>
                    <a:pt x="12" y="43"/>
                    <a:pt x="1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4"/>
                    <a:pt x="14" y="45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8"/>
                    <a:pt x="16" y="48"/>
                    <a:pt x="15" y="50"/>
                  </a:cubicBezTo>
                  <a:cubicBezTo>
                    <a:pt x="15" y="52"/>
                    <a:pt x="12" y="54"/>
                    <a:pt x="11" y="55"/>
                  </a:cubicBezTo>
                  <a:cubicBezTo>
                    <a:pt x="9" y="57"/>
                    <a:pt x="9" y="58"/>
                    <a:pt x="8" y="60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5" y="61"/>
                    <a:pt x="5" y="59"/>
                    <a:pt x="5" y="59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54"/>
                    <a:pt x="10" y="52"/>
                    <a:pt x="12" y="44"/>
                  </a:cubicBezTo>
                  <a:moveTo>
                    <a:pt x="18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8" y="40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2"/>
                    <a:pt x="19" y="42"/>
                    <a:pt x="19" y="42"/>
                  </a:cubicBezTo>
                  <a:lnTo>
                    <a:pt x="18" y="42"/>
                  </a:lnTo>
                  <a:close/>
                  <a:moveTo>
                    <a:pt x="15" y="41"/>
                  </a:move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3" y="39"/>
                    <a:pt x="12" y="38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5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41"/>
                    <a:pt x="15" y="41"/>
                  </a:cubicBezTo>
                  <a:moveTo>
                    <a:pt x="14" y="35"/>
                  </a:moveTo>
                  <a:cubicBezTo>
                    <a:pt x="14" y="35"/>
                    <a:pt x="14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2" y="37"/>
                    <a:pt x="11" y="3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lose/>
                  <a:moveTo>
                    <a:pt x="9" y="34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2" y="32"/>
                    <a:pt x="12" y="32"/>
                    <a:pt x="12" y="32"/>
                  </a:cubicBezTo>
                  <a:lnTo>
                    <a:pt x="9" y="34"/>
                  </a:lnTo>
                  <a:close/>
                  <a:moveTo>
                    <a:pt x="10" y="27"/>
                  </a:moveTo>
                  <a:cubicBezTo>
                    <a:pt x="10" y="27"/>
                    <a:pt x="8" y="27"/>
                    <a:pt x="7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7"/>
                    <a:pt x="10" y="27"/>
                    <a:pt x="10" y="27"/>
                  </a:cubicBezTo>
                  <a:close/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7" y="24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5"/>
                    <a:pt x="9" y="25"/>
                    <a:pt x="9" y="25"/>
                  </a:cubicBezTo>
                  <a:close/>
                  <a:moveTo>
                    <a:pt x="10" y="23"/>
                  </a:moveTo>
                  <a:cubicBezTo>
                    <a:pt x="10" y="22"/>
                    <a:pt x="9" y="22"/>
                    <a:pt x="8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23"/>
                  </a:lnTo>
                  <a:close/>
                  <a:moveTo>
                    <a:pt x="3" y="3"/>
                  </a:moveTo>
                  <a:cubicBezTo>
                    <a:pt x="4" y="5"/>
                    <a:pt x="7" y="10"/>
                    <a:pt x="8" y="12"/>
                  </a:cubicBezTo>
                  <a:cubicBezTo>
                    <a:pt x="8" y="13"/>
                    <a:pt x="8" y="14"/>
                    <a:pt x="8" y="15"/>
                  </a:cubicBezTo>
                  <a:cubicBezTo>
                    <a:pt x="7" y="13"/>
                    <a:pt x="3" y="7"/>
                    <a:pt x="3" y="3"/>
                  </a:cubicBezTo>
                  <a:close/>
                  <a:moveTo>
                    <a:pt x="2" y="2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lose/>
                  <a:moveTo>
                    <a:pt x="2" y="5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9"/>
                    <a:pt x="9" y="16"/>
                    <a:pt x="9" y="16"/>
                  </a:cubicBezTo>
                  <a:cubicBezTo>
                    <a:pt x="9" y="17"/>
                    <a:pt x="9" y="19"/>
                    <a:pt x="10" y="20"/>
                  </a:cubicBezTo>
                  <a:cubicBezTo>
                    <a:pt x="9" y="19"/>
                    <a:pt x="8" y="18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2" y="10"/>
                    <a:pt x="2" y="5"/>
                  </a:cubicBezTo>
                  <a:moveTo>
                    <a:pt x="6" y="16"/>
                  </a:moveTo>
                  <a:cubicBezTo>
                    <a:pt x="7" y="18"/>
                    <a:pt x="9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7" y="19"/>
                    <a:pt x="6" y="18"/>
                  </a:cubicBezTo>
                  <a:cubicBezTo>
                    <a:pt x="4" y="17"/>
                    <a:pt x="3" y="15"/>
                    <a:pt x="2" y="13"/>
                  </a:cubicBezTo>
                  <a:cubicBezTo>
                    <a:pt x="3" y="14"/>
                    <a:pt x="5" y="16"/>
                    <a:pt x="6" y="16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1" y="18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7" y="20"/>
                    <a:pt x="8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6" y="25"/>
                    <a:pt x="5" y="24"/>
                  </a:cubicBezTo>
                  <a:cubicBezTo>
                    <a:pt x="4" y="23"/>
                    <a:pt x="3" y="22"/>
                    <a:pt x="2" y="21"/>
                  </a:cubicBezTo>
                  <a:cubicBezTo>
                    <a:pt x="3" y="21"/>
                    <a:pt x="5" y="21"/>
                    <a:pt x="6" y="22"/>
                  </a:cubicBezTo>
                  <a:moveTo>
                    <a:pt x="4" y="26"/>
                  </a:moveTo>
                  <a:cubicBezTo>
                    <a:pt x="3" y="25"/>
                    <a:pt x="2" y="23"/>
                    <a:pt x="2" y="22"/>
                  </a:cubicBezTo>
                  <a:cubicBezTo>
                    <a:pt x="3" y="24"/>
                    <a:pt x="7" y="26"/>
                    <a:pt x="8" y="26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5" y="27"/>
                    <a:pt x="4" y="26"/>
                  </a:cubicBezTo>
                  <a:moveTo>
                    <a:pt x="4" y="29"/>
                  </a:moveTo>
                  <a:cubicBezTo>
                    <a:pt x="4" y="29"/>
                    <a:pt x="5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5" y="30"/>
                    <a:pt x="4" y="29"/>
                    <a:pt x="4" y="29"/>
                  </a:cubicBezTo>
                  <a:close/>
                  <a:moveTo>
                    <a:pt x="4" y="30"/>
                  </a:moveTo>
                  <a:cubicBezTo>
                    <a:pt x="5" y="31"/>
                    <a:pt x="8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6" y="33"/>
                    <a:pt x="5" y="32"/>
                    <a:pt x="4" y="30"/>
                  </a:cubicBezTo>
                  <a:moveTo>
                    <a:pt x="6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5"/>
                    <a:pt x="2" y="36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6" y="40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5"/>
                    <a:pt x="3" y="46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50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0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5"/>
                    <a:pt x="4" y="44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4" y="41"/>
                    <a:pt x="4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3" y="45"/>
                    <a:pt x="2" y="46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2" y="40"/>
                    <a:pt x="2" y="40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1"/>
                    <a:pt x="1" y="50"/>
                    <a:pt x="1" y="49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4"/>
                    <a:pt x="2" y="44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2"/>
                    <a:pt x="1" y="41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5"/>
                    <a:pt x="3" y="34"/>
                    <a:pt x="5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6" y="35"/>
                  </a:lnTo>
                  <a:close/>
                  <a:moveTo>
                    <a:pt x="9" y="34"/>
                  </a:move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8" y="37"/>
                    <a:pt x="8" y="37"/>
                    <a:pt x="8" y="37"/>
                  </a:cubicBezTo>
                  <a:lnTo>
                    <a:pt x="9" y="34"/>
                  </a:lnTo>
                  <a:close/>
                  <a:moveTo>
                    <a:pt x="8" y="37"/>
                  </a:moveTo>
                  <a:cubicBezTo>
                    <a:pt x="9" y="37"/>
                    <a:pt x="10" y="36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9" y="37"/>
                    <a:pt x="8" y="37"/>
                  </a:cubicBezTo>
                  <a:moveTo>
                    <a:pt x="27" y="57"/>
                  </a:moveTo>
                  <a:cubicBezTo>
                    <a:pt x="29" y="57"/>
                    <a:pt x="31" y="57"/>
                    <a:pt x="31" y="61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9" y="66"/>
                    <a:pt x="27" y="68"/>
                    <a:pt x="25" y="6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71"/>
                    <a:pt x="26" y="72"/>
                    <a:pt x="26" y="73"/>
                  </a:cubicBezTo>
                  <a:cubicBezTo>
                    <a:pt x="27" y="74"/>
                    <a:pt x="28" y="76"/>
                    <a:pt x="29" y="77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3" y="80"/>
                    <a:pt x="31" y="82"/>
                    <a:pt x="31" y="82"/>
                  </a:cubicBezTo>
                  <a:cubicBezTo>
                    <a:pt x="29" y="82"/>
                    <a:pt x="29" y="82"/>
                    <a:pt x="28" y="81"/>
                  </a:cubicBezTo>
                  <a:cubicBezTo>
                    <a:pt x="28" y="80"/>
                    <a:pt x="27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5"/>
                    <a:pt x="23" y="75"/>
                    <a:pt x="22" y="7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5"/>
                    <a:pt x="23" y="64"/>
                    <a:pt x="23" y="63"/>
                  </a:cubicBezTo>
                  <a:cubicBezTo>
                    <a:pt x="23" y="62"/>
                    <a:pt x="25" y="62"/>
                    <a:pt x="25" y="62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4"/>
                    <a:pt x="22" y="65"/>
                    <a:pt x="22" y="67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0" y="67"/>
                    <a:pt x="20" y="65"/>
                    <a:pt x="20" y="64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1" y="61"/>
                    <a:pt x="21" y="61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7"/>
                    <a:pt x="26" y="57"/>
                    <a:pt x="27" y="57"/>
                  </a:cubicBezTo>
                  <a:moveTo>
                    <a:pt x="28" y="52"/>
                  </a:move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5" y="54"/>
                    <a:pt x="25" y="55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1"/>
                    <a:pt x="18" y="60"/>
                    <a:pt x="18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7"/>
                    <a:pt x="18" y="58"/>
                    <a:pt x="18" y="59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9" y="61"/>
                    <a:pt x="19" y="62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6"/>
                    <a:pt x="19" y="68"/>
                    <a:pt x="18" y="70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74"/>
                    <a:pt x="15" y="77"/>
                    <a:pt x="14" y="78"/>
                  </a:cubicBezTo>
                  <a:cubicBezTo>
                    <a:pt x="12" y="79"/>
                    <a:pt x="12" y="80"/>
                    <a:pt x="12" y="81"/>
                  </a:cubicBezTo>
                  <a:cubicBezTo>
                    <a:pt x="12" y="82"/>
                    <a:pt x="12" y="83"/>
                    <a:pt x="11" y="83"/>
                  </a:cubicBezTo>
                  <a:cubicBezTo>
                    <a:pt x="11" y="85"/>
                    <a:pt x="10" y="85"/>
                    <a:pt x="10" y="86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88"/>
                    <a:pt x="10" y="88"/>
                    <a:pt x="10" y="89"/>
                  </a:cubicBezTo>
                  <a:cubicBezTo>
                    <a:pt x="9" y="90"/>
                    <a:pt x="9" y="91"/>
                    <a:pt x="9" y="92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9" y="94"/>
                    <a:pt x="9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6" y="99"/>
                    <a:pt x="14" y="99"/>
                    <a:pt x="13" y="100"/>
                  </a:cubicBezTo>
                  <a:cubicBezTo>
                    <a:pt x="12" y="100"/>
                    <a:pt x="11" y="100"/>
                    <a:pt x="10" y="100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7"/>
                    <a:pt x="7" y="86"/>
                  </a:cubicBezTo>
                  <a:cubicBezTo>
                    <a:pt x="7" y="84"/>
                    <a:pt x="7" y="83"/>
                    <a:pt x="7" y="82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74"/>
                    <a:pt x="10" y="73"/>
                    <a:pt x="9" y="72"/>
                  </a:cubicBezTo>
                  <a:cubicBezTo>
                    <a:pt x="9" y="70"/>
                    <a:pt x="8" y="67"/>
                    <a:pt x="7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65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7" y="64"/>
                    <a:pt x="7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67"/>
                    <a:pt x="8" y="71"/>
                    <a:pt x="9" y="72"/>
                  </a:cubicBezTo>
                  <a:cubicBezTo>
                    <a:pt x="10" y="73"/>
                    <a:pt x="10" y="75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2" y="62"/>
                    <a:pt x="2" y="59"/>
                  </a:cubicBezTo>
                  <a:cubicBezTo>
                    <a:pt x="2" y="55"/>
                    <a:pt x="9" y="48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0"/>
                    <a:pt x="9" y="39"/>
                    <a:pt x="9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40"/>
                    <a:pt x="10" y="42"/>
                    <a:pt x="10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9" y="51"/>
                    <a:pt x="4" y="53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5" y="62"/>
                    <a:pt x="6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58"/>
                    <a:pt x="10" y="57"/>
                    <a:pt x="11" y="56"/>
                  </a:cubicBezTo>
                  <a:cubicBezTo>
                    <a:pt x="13" y="54"/>
                    <a:pt x="15" y="52"/>
                    <a:pt x="16" y="50"/>
                  </a:cubicBezTo>
                  <a:cubicBezTo>
                    <a:pt x="17" y="49"/>
                    <a:pt x="17" y="48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9" y="45"/>
                    <a:pt x="19" y="45"/>
                  </a:cubicBezTo>
                  <a:cubicBezTo>
                    <a:pt x="19" y="47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2" y="49"/>
                    <a:pt x="24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lnTo>
                    <a:pt x="28" y="52"/>
                  </a:lnTo>
                  <a:close/>
                  <a:moveTo>
                    <a:pt x="39" y="62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2"/>
                    <a:pt x="39" y="62"/>
                    <a:pt x="39" y="62"/>
                  </a:cubicBezTo>
                  <a:close/>
                  <a:moveTo>
                    <a:pt x="44" y="45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3" y="45"/>
                    <a:pt x="43" y="45"/>
                    <a:pt x="43" y="45"/>
                  </a:cubicBezTo>
                  <a:lnTo>
                    <a:pt x="44" y="45"/>
                  </a:lnTo>
                  <a:close/>
                  <a:moveTo>
                    <a:pt x="40" y="48"/>
                  </a:move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lose/>
                  <a:moveTo>
                    <a:pt x="40" y="49"/>
                  </a:moveTo>
                  <a:cubicBezTo>
                    <a:pt x="40" y="49"/>
                    <a:pt x="40" y="49"/>
                    <a:pt x="4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0"/>
                  </a:cubicBezTo>
                  <a:lnTo>
                    <a:pt x="40" y="49"/>
                  </a:lnTo>
                  <a:close/>
                  <a:moveTo>
                    <a:pt x="36" y="51"/>
                  </a:moveTo>
                  <a:cubicBezTo>
                    <a:pt x="35" y="51"/>
                    <a:pt x="35" y="51"/>
                    <a:pt x="35" y="51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0" y="56"/>
                    <a:pt x="40" y="57"/>
                    <a:pt x="40" y="5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9" y="55"/>
                    <a:pt x="39" y="55"/>
                    <a:pt x="38" y="54"/>
                  </a:cubicBezTo>
                  <a:cubicBezTo>
                    <a:pt x="37" y="54"/>
                    <a:pt x="36" y="53"/>
                    <a:pt x="36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lnTo>
                    <a:pt x="36" y="51"/>
                  </a:lnTo>
                  <a:close/>
                  <a:moveTo>
                    <a:pt x="36" y="47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3"/>
                    <a:pt x="33" y="54"/>
                    <a:pt x="33" y="55"/>
                  </a:cubicBezTo>
                  <a:cubicBezTo>
                    <a:pt x="32" y="54"/>
                    <a:pt x="31" y="51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2" y="47"/>
                    <a:pt x="20" y="48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5" y="43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1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3" y="18"/>
                    <a:pt x="13" y="19"/>
                  </a:cubicBezTo>
                  <a:cubicBezTo>
                    <a:pt x="14" y="20"/>
                    <a:pt x="14" y="21"/>
                    <a:pt x="16" y="22"/>
                  </a:cubicBezTo>
                  <a:cubicBezTo>
                    <a:pt x="17" y="23"/>
                    <a:pt x="18" y="24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1"/>
                    <a:pt x="17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2" y="35"/>
                    <a:pt x="23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1"/>
                    <a:pt x="31" y="43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6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48"/>
                    <a:pt x="34" y="48"/>
                    <a:pt x="36" y="47"/>
                  </a:cubicBezTo>
                  <a:moveTo>
                    <a:pt x="11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lose/>
                  <a:moveTo>
                    <a:pt x="36" y="42"/>
                  </a:moveTo>
                  <a:cubicBezTo>
                    <a:pt x="34" y="45"/>
                    <a:pt x="33" y="47"/>
                    <a:pt x="32" y="48"/>
                  </a:cubicBezTo>
                  <a:cubicBezTo>
                    <a:pt x="32" y="47"/>
                    <a:pt x="31" y="46"/>
                    <a:pt x="31" y="45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2" y="41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40"/>
                    <a:pt x="36" y="41"/>
                    <a:pt x="36" y="42"/>
                  </a:cubicBezTo>
                  <a:moveTo>
                    <a:pt x="44" y="32"/>
                  </a:moveTo>
                  <a:cubicBezTo>
                    <a:pt x="43" y="32"/>
                    <a:pt x="43" y="32"/>
                    <a:pt x="43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1" y="33"/>
                    <a:pt x="40" y="35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8" y="30"/>
                    <a:pt x="38" y="29"/>
                  </a:cubicBezTo>
                  <a:cubicBezTo>
                    <a:pt x="39" y="28"/>
                    <a:pt x="39" y="27"/>
                    <a:pt x="39" y="26"/>
                  </a:cubicBezTo>
                  <a:cubicBezTo>
                    <a:pt x="39" y="27"/>
                    <a:pt x="40" y="28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4" y="31"/>
                    <a:pt x="44" y="32"/>
                  </a:cubicBezTo>
                  <a:moveTo>
                    <a:pt x="48" y="29"/>
                  </a:move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lnTo>
                    <a:pt x="48" y="29"/>
                  </a:lnTo>
                  <a:close/>
                  <a:moveTo>
                    <a:pt x="47" y="15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9"/>
                    <a:pt x="46" y="2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4" y="25"/>
                    <a:pt x="44" y="26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4"/>
                    <a:pt x="43" y="22"/>
                    <a:pt x="43" y="21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47" y="15"/>
                  </a:lnTo>
                  <a:close/>
                  <a:moveTo>
                    <a:pt x="48" y="13"/>
                  </a:move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48" y="13"/>
                  </a:lnTo>
                  <a:close/>
                  <a:moveTo>
                    <a:pt x="11" y="78"/>
                  </a:move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2" y="78"/>
                    <a:pt x="12" y="78"/>
                    <a:pt x="12" y="78"/>
                  </a:cubicBezTo>
                  <a:lnTo>
                    <a:pt x="11" y="78"/>
                  </a:lnTo>
                  <a:close/>
                  <a:moveTo>
                    <a:pt x="26" y="52"/>
                  </a:moveTo>
                  <a:cubicBezTo>
                    <a:pt x="26" y="52"/>
                    <a:pt x="24" y="53"/>
                    <a:pt x="23" y="54"/>
                  </a:cubicBezTo>
                  <a:cubicBezTo>
                    <a:pt x="21" y="55"/>
                    <a:pt x="20" y="55"/>
                    <a:pt x="20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5"/>
                    <a:pt x="21" y="55"/>
                    <a:pt x="23" y="54"/>
                  </a:cubicBezTo>
                  <a:cubicBezTo>
                    <a:pt x="25" y="54"/>
                    <a:pt x="26" y="52"/>
                    <a:pt x="26" y="52"/>
                  </a:cubicBezTo>
                  <a:close/>
                  <a:moveTo>
                    <a:pt x="8" y="82"/>
                  </a:moveTo>
                  <a:cubicBezTo>
                    <a:pt x="8" y="83"/>
                    <a:pt x="8" y="83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8" y="85"/>
                    <a:pt x="9" y="86"/>
                    <a:pt x="8" y="86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90"/>
                    <a:pt x="7" y="91"/>
                    <a:pt x="7" y="92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1"/>
                    <a:pt x="8" y="90"/>
                    <a:pt x="8" y="89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8" y="83"/>
                    <a:pt x="8" y="82"/>
                  </a:cubicBezTo>
                  <a:close/>
                  <a:moveTo>
                    <a:pt x="21" y="34"/>
                  </a:move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5" y="31"/>
                    <a:pt x="15" y="31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2"/>
                    <a:pt x="16" y="32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5"/>
                    <a:pt x="22" y="36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2" y="34"/>
                    <a:pt x="21" y="34"/>
                  </a:cubicBezTo>
                  <a:moveTo>
                    <a:pt x="26" y="23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5" y="22"/>
                    <a:pt x="25" y="22"/>
                  </a:cubicBezTo>
                  <a:lnTo>
                    <a:pt x="26" y="23"/>
                  </a:lnTo>
                  <a:close/>
                  <a:moveTo>
                    <a:pt x="23" y="73"/>
                  </a:moveTo>
                  <a:cubicBezTo>
                    <a:pt x="23" y="73"/>
                    <a:pt x="23" y="73"/>
                    <a:pt x="23" y="73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75"/>
                    <a:pt x="26" y="77"/>
                    <a:pt x="27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9" y="79"/>
                    <a:pt x="29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2"/>
                    <a:pt x="24" y="72"/>
                    <a:pt x="23" y="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67DA537C-927C-6D03-7B3A-15A932A9AB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8088" y="2517775"/>
              <a:ext cx="104775" cy="215900"/>
            </a:xfrm>
            <a:custGeom>
              <a:avLst/>
              <a:gdLst>
                <a:gd name="T0" fmla="*/ 4 w 48"/>
                <a:gd name="T1" fmla="*/ 10 h 100"/>
                <a:gd name="T2" fmla="*/ 10 w 48"/>
                <a:gd name="T3" fmla="*/ 26 h 100"/>
                <a:gd name="T4" fmla="*/ 14 w 48"/>
                <a:gd name="T5" fmla="*/ 21 h 100"/>
                <a:gd name="T6" fmla="*/ 28 w 48"/>
                <a:gd name="T7" fmla="*/ 13 h 100"/>
                <a:gd name="T8" fmla="*/ 43 w 48"/>
                <a:gd name="T9" fmla="*/ 6 h 100"/>
                <a:gd name="T10" fmla="*/ 47 w 48"/>
                <a:gd name="T11" fmla="*/ 43 h 100"/>
                <a:gd name="T12" fmla="*/ 42 w 48"/>
                <a:gd name="T13" fmla="*/ 38 h 100"/>
                <a:gd name="T14" fmla="*/ 41 w 48"/>
                <a:gd name="T15" fmla="*/ 79 h 100"/>
                <a:gd name="T16" fmla="*/ 38 w 48"/>
                <a:gd name="T17" fmla="*/ 87 h 100"/>
                <a:gd name="T18" fmla="*/ 18 w 48"/>
                <a:gd name="T19" fmla="*/ 83 h 100"/>
                <a:gd name="T20" fmla="*/ 20 w 48"/>
                <a:gd name="T21" fmla="*/ 52 h 100"/>
                <a:gd name="T22" fmla="*/ 10 w 48"/>
                <a:gd name="T23" fmla="*/ 61 h 100"/>
                <a:gd name="T24" fmla="*/ 9 w 48"/>
                <a:gd name="T25" fmla="*/ 49 h 100"/>
                <a:gd name="T26" fmla="*/ 5 w 48"/>
                <a:gd name="T27" fmla="*/ 30 h 100"/>
                <a:gd name="T28" fmla="*/ 0 w 48"/>
                <a:gd name="T29" fmla="*/ 12 h 100"/>
                <a:gd name="T30" fmla="*/ 6 w 48"/>
                <a:gd name="T31" fmla="*/ 13 h 100"/>
                <a:gd name="T32" fmla="*/ 19 w 48"/>
                <a:gd name="T33" fmla="*/ 20 h 100"/>
                <a:gd name="T34" fmla="*/ 21 w 48"/>
                <a:gd name="T35" fmla="*/ 19 h 100"/>
                <a:gd name="T36" fmla="*/ 22 w 48"/>
                <a:gd name="T37" fmla="*/ 14 h 100"/>
                <a:gd name="T38" fmla="*/ 11 w 48"/>
                <a:gd name="T39" fmla="*/ 36 h 100"/>
                <a:gd name="T40" fmla="*/ 29 w 48"/>
                <a:gd name="T41" fmla="*/ 26 h 100"/>
                <a:gd name="T42" fmla="*/ 30 w 48"/>
                <a:gd name="T43" fmla="*/ 22 h 100"/>
                <a:gd name="T44" fmla="*/ 38 w 48"/>
                <a:gd name="T45" fmla="*/ 7 h 100"/>
                <a:gd name="T46" fmla="*/ 26 w 48"/>
                <a:gd name="T47" fmla="*/ 41 h 100"/>
                <a:gd name="T48" fmla="*/ 29 w 48"/>
                <a:gd name="T49" fmla="*/ 42 h 100"/>
                <a:gd name="T50" fmla="*/ 34 w 48"/>
                <a:gd name="T51" fmla="*/ 42 h 100"/>
                <a:gd name="T52" fmla="*/ 37 w 48"/>
                <a:gd name="T53" fmla="*/ 44 h 100"/>
                <a:gd name="T54" fmla="*/ 37 w 48"/>
                <a:gd name="T55" fmla="*/ 38 h 100"/>
                <a:gd name="T56" fmla="*/ 39 w 48"/>
                <a:gd name="T57" fmla="*/ 34 h 100"/>
                <a:gd name="T58" fmla="*/ 38 w 48"/>
                <a:gd name="T59" fmla="*/ 23 h 100"/>
                <a:gd name="T60" fmla="*/ 47 w 48"/>
                <a:gd name="T61" fmla="*/ 14 h 100"/>
                <a:gd name="T62" fmla="*/ 42 w 48"/>
                <a:gd name="T63" fmla="*/ 29 h 100"/>
                <a:gd name="T64" fmla="*/ 45 w 48"/>
                <a:gd name="T65" fmla="*/ 51 h 100"/>
                <a:gd name="T66" fmla="*/ 46 w 48"/>
                <a:gd name="T67" fmla="*/ 43 h 100"/>
                <a:gd name="T68" fmla="*/ 40 w 48"/>
                <a:gd name="T69" fmla="*/ 34 h 100"/>
                <a:gd name="T70" fmla="*/ 18 w 48"/>
                <a:gd name="T71" fmla="*/ 78 h 100"/>
                <a:gd name="T72" fmla="*/ 18 w 48"/>
                <a:gd name="T73" fmla="*/ 82 h 100"/>
                <a:gd name="T74" fmla="*/ 29 w 48"/>
                <a:gd name="T75" fmla="*/ 64 h 100"/>
                <a:gd name="T76" fmla="*/ 30 w 48"/>
                <a:gd name="T77" fmla="*/ 59 h 100"/>
                <a:gd name="T78" fmla="*/ 37 w 48"/>
                <a:gd name="T79" fmla="*/ 96 h 100"/>
                <a:gd name="T80" fmla="*/ 42 w 48"/>
                <a:gd name="T81" fmla="*/ 98 h 100"/>
                <a:gd name="T82" fmla="*/ 40 w 48"/>
                <a:gd name="T83" fmla="*/ 77 h 100"/>
                <a:gd name="T84" fmla="*/ 40 w 48"/>
                <a:gd name="T85" fmla="*/ 38 h 100"/>
                <a:gd name="T86" fmla="*/ 29 w 48"/>
                <a:gd name="T87" fmla="*/ 49 h 100"/>
                <a:gd name="T88" fmla="*/ 8 w 48"/>
                <a:gd name="T89" fmla="*/ 47 h 100"/>
                <a:gd name="T90" fmla="*/ 11 w 48"/>
                <a:gd name="T91" fmla="*/ 52 h 100"/>
                <a:gd name="T92" fmla="*/ 9 w 48"/>
                <a:gd name="T93" fmla="*/ 57 h 100"/>
                <a:gd name="T94" fmla="*/ 20 w 48"/>
                <a:gd name="T95" fmla="*/ 48 h 100"/>
                <a:gd name="T96" fmla="*/ 28 w 48"/>
                <a:gd name="T97" fmla="*/ 41 h 100"/>
                <a:gd name="T98" fmla="*/ 36 w 48"/>
                <a:gd name="T99" fmla="*/ 31 h 100"/>
                <a:gd name="T100" fmla="*/ 36 w 48"/>
                <a:gd name="T101" fmla="*/ 20 h 100"/>
                <a:gd name="T102" fmla="*/ 20 w 48"/>
                <a:gd name="T103" fmla="*/ 34 h 100"/>
                <a:gd name="T104" fmla="*/ 17 w 48"/>
                <a:gd name="T105" fmla="*/ 35 h 100"/>
                <a:gd name="T106" fmla="*/ 10 w 48"/>
                <a:gd name="T107" fmla="*/ 26 h 100"/>
                <a:gd name="T108" fmla="*/ 1 w 48"/>
                <a:gd name="T109" fmla="*/ 27 h 100"/>
                <a:gd name="T110" fmla="*/ 5 w 48"/>
                <a:gd name="T111" fmla="*/ 18 h 100"/>
                <a:gd name="T112" fmla="*/ 2 w 48"/>
                <a:gd name="T113" fmla="*/ 13 h 100"/>
                <a:gd name="T114" fmla="*/ 28 w 48"/>
                <a:gd name="T115" fmla="*/ 56 h 100"/>
                <a:gd name="T116" fmla="*/ 39 w 48"/>
                <a:gd name="T117" fmla="*/ 85 h 100"/>
                <a:gd name="T118" fmla="*/ 33 w 48"/>
                <a:gd name="T119" fmla="*/ 23 h 100"/>
                <a:gd name="T120" fmla="*/ 23 w 48"/>
                <a:gd name="T121" fmla="*/ 23 h 100"/>
                <a:gd name="T122" fmla="*/ 24 w 48"/>
                <a:gd name="T123" fmla="*/ 7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" h="100">
                  <a:moveTo>
                    <a:pt x="35" y="22"/>
                  </a:move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37" y="7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71"/>
                    <a:pt x="37" y="71"/>
                    <a:pt x="37" y="71"/>
                  </a:cubicBezTo>
                  <a:close/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7" y="17"/>
                    <a:pt x="6" y="17"/>
                  </a:cubicBezTo>
                  <a:cubicBezTo>
                    <a:pt x="6" y="18"/>
                    <a:pt x="6" y="19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4"/>
                    <a:pt x="7" y="2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1" y="28"/>
                    <a:pt x="11" y="29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2"/>
                    <a:pt x="14" y="31"/>
                    <a:pt x="14" y="30"/>
                  </a:cubicBezTo>
                  <a:cubicBezTo>
                    <a:pt x="16" y="28"/>
                    <a:pt x="18" y="27"/>
                    <a:pt x="19" y="26"/>
                  </a:cubicBezTo>
                  <a:cubicBezTo>
                    <a:pt x="20" y="25"/>
                    <a:pt x="21" y="24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7"/>
                    <a:pt x="14" y="14"/>
                    <a:pt x="16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20" y="13"/>
                    <a:pt x="21" y="13"/>
                  </a:cubicBezTo>
                  <a:cubicBezTo>
                    <a:pt x="22" y="13"/>
                    <a:pt x="23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9" y="17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7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4"/>
                    <a:pt x="34" y="11"/>
                    <a:pt x="34" y="1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1"/>
                    <a:pt x="35" y="9"/>
                    <a:pt x="35" y="8"/>
                  </a:cubicBezTo>
                  <a:cubicBezTo>
                    <a:pt x="35" y="4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0" y="6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0"/>
                    <a:pt x="42" y="8"/>
                    <a:pt x="43" y="6"/>
                  </a:cubicBezTo>
                  <a:cubicBezTo>
                    <a:pt x="45" y="4"/>
                    <a:pt x="46" y="2"/>
                    <a:pt x="46" y="2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7" y="3"/>
                    <a:pt x="48" y="4"/>
                    <a:pt x="48" y="5"/>
                  </a:cubicBezTo>
                  <a:cubicBezTo>
                    <a:pt x="47" y="9"/>
                    <a:pt x="45" y="13"/>
                    <a:pt x="44" y="15"/>
                  </a:cubicBezTo>
                  <a:cubicBezTo>
                    <a:pt x="45" y="14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7"/>
                    <a:pt x="45" y="20"/>
                    <a:pt x="44" y="21"/>
                  </a:cubicBezTo>
                  <a:cubicBezTo>
                    <a:pt x="45" y="21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4"/>
                    <a:pt x="44" y="27"/>
                    <a:pt x="43" y="28"/>
                  </a:cubicBezTo>
                  <a:cubicBezTo>
                    <a:pt x="45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31"/>
                    <a:pt x="44" y="32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6" y="33"/>
                    <a:pt x="48" y="35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41"/>
                    <a:pt x="47" y="42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4"/>
                    <a:pt x="48" y="44"/>
                    <a:pt x="48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51"/>
                    <a:pt x="46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5" y="51"/>
                    <a:pt x="45" y="49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6" y="47"/>
                    <a:pt x="43" y="45"/>
                    <a:pt x="43" y="43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0"/>
                    <a:pt x="45" y="39"/>
                    <a:pt x="45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9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8"/>
                    <a:pt x="47" y="54"/>
                    <a:pt x="47" y="59"/>
                  </a:cubicBezTo>
                  <a:cubicBezTo>
                    <a:pt x="47" y="62"/>
                    <a:pt x="44" y="65"/>
                    <a:pt x="43" y="66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2" y="84"/>
                    <a:pt x="42" y="86"/>
                  </a:cubicBezTo>
                  <a:cubicBezTo>
                    <a:pt x="42" y="87"/>
                    <a:pt x="42" y="88"/>
                    <a:pt x="42" y="88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2" y="100"/>
                    <a:pt x="41" y="100"/>
                    <a:pt x="40" y="10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8" y="100"/>
                    <a:pt x="36" y="100"/>
                    <a:pt x="35" y="100"/>
                  </a:cubicBezTo>
                  <a:cubicBezTo>
                    <a:pt x="34" y="100"/>
                    <a:pt x="32" y="99"/>
                    <a:pt x="31" y="98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6" y="95"/>
                    <a:pt x="36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9" y="96"/>
                    <a:pt x="39" y="94"/>
                    <a:pt x="39" y="93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1"/>
                    <a:pt x="39" y="91"/>
                    <a:pt x="38" y="90"/>
                  </a:cubicBezTo>
                  <a:cubicBezTo>
                    <a:pt x="38" y="89"/>
                    <a:pt x="38" y="88"/>
                    <a:pt x="38" y="87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5"/>
                    <a:pt x="38" y="85"/>
                    <a:pt x="37" y="84"/>
                  </a:cubicBezTo>
                  <a:cubicBezTo>
                    <a:pt x="36" y="83"/>
                    <a:pt x="36" y="82"/>
                    <a:pt x="36" y="81"/>
                  </a:cubicBezTo>
                  <a:cubicBezTo>
                    <a:pt x="36" y="80"/>
                    <a:pt x="36" y="79"/>
                    <a:pt x="35" y="78"/>
                  </a:cubicBezTo>
                  <a:cubicBezTo>
                    <a:pt x="33" y="77"/>
                    <a:pt x="32" y="75"/>
                    <a:pt x="32" y="74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9" y="69"/>
                    <a:pt x="28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2"/>
                    <a:pt x="19" y="83"/>
                    <a:pt x="18" y="83"/>
                  </a:cubicBezTo>
                  <a:cubicBezTo>
                    <a:pt x="16" y="83"/>
                    <a:pt x="15" y="80"/>
                    <a:pt x="14" y="79"/>
                  </a:cubicBezTo>
                  <a:cubicBezTo>
                    <a:pt x="14" y="78"/>
                    <a:pt x="13" y="76"/>
                    <a:pt x="13" y="75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20" y="76"/>
                    <a:pt x="21" y="74"/>
                    <a:pt x="22" y="73"/>
                  </a:cubicBezTo>
                  <a:cubicBezTo>
                    <a:pt x="22" y="72"/>
                    <a:pt x="23" y="71"/>
                    <a:pt x="23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2" y="68"/>
                    <a:pt x="19" y="66"/>
                    <a:pt x="18" y="65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2"/>
                    <a:pt x="17" y="61"/>
                    <a:pt x="17" y="61"/>
                  </a:cubicBezTo>
                  <a:cubicBezTo>
                    <a:pt x="17" y="57"/>
                    <a:pt x="20" y="56"/>
                    <a:pt x="22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7" y="52"/>
                    <a:pt x="16" y="56"/>
                    <a:pt x="16" y="56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4"/>
                    <a:pt x="12" y="54"/>
                    <a:pt x="11" y="55"/>
                  </a:cubicBezTo>
                  <a:cubicBezTo>
                    <a:pt x="10" y="55"/>
                    <a:pt x="10" y="55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4"/>
                    <a:pt x="6" y="52"/>
                    <a:pt x="6" y="52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3" y="51"/>
                    <a:pt x="14" y="50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5" y="47"/>
                    <a:pt x="16" y="47"/>
                  </a:cubicBezTo>
                  <a:cubicBezTo>
                    <a:pt x="15" y="46"/>
                    <a:pt x="14" y="45"/>
                    <a:pt x="12" y="43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7"/>
                    <a:pt x="8" y="36"/>
                  </a:cubicBezTo>
                  <a:cubicBezTo>
                    <a:pt x="8" y="35"/>
                    <a:pt x="7" y="33"/>
                    <a:pt x="6" y="3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4"/>
                    <a:pt x="4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1"/>
                    <a:pt x="5" y="30"/>
                    <a:pt x="5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8"/>
                    <a:pt x="4" y="27"/>
                    <a:pt x="4" y="26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lnTo>
                    <a:pt x="0" y="12"/>
                  </a:ln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2"/>
                    <a:pt x="14" y="22"/>
                    <a:pt x="14" y="22"/>
                  </a:cubicBezTo>
                  <a:lnTo>
                    <a:pt x="13" y="21"/>
                  </a:ln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4" y="10"/>
                  </a:ln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lnTo>
                    <a:pt x="6" y="12"/>
                  </a:lnTo>
                  <a:close/>
                  <a:moveTo>
                    <a:pt x="6" y="17"/>
                  </a:move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lnTo>
                    <a:pt x="6" y="17"/>
                  </a:lnTo>
                  <a:close/>
                  <a:moveTo>
                    <a:pt x="19" y="21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lnTo>
                    <a:pt x="19" y="21"/>
                  </a:lnTo>
                  <a:close/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lose/>
                  <a:moveTo>
                    <a:pt x="16" y="21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lnTo>
                    <a:pt x="16" y="21"/>
                  </a:lnTo>
                  <a:close/>
                  <a:moveTo>
                    <a:pt x="16" y="15"/>
                  </a:moveTo>
                  <a:cubicBezTo>
                    <a:pt x="15" y="15"/>
                    <a:pt x="15" y="15"/>
                    <a:pt x="15" y="16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5"/>
                    <a:pt x="19" y="15"/>
                    <a:pt x="19" y="15"/>
                  </a:cubicBezTo>
                  <a:lnTo>
                    <a:pt x="16" y="15"/>
                  </a:ln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  <a:moveTo>
                    <a:pt x="26" y="13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lnTo>
                    <a:pt x="26" y="13"/>
                  </a:ln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2" y="14"/>
                    <a:pt x="22" y="13"/>
                    <a:pt x="21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18" y="27"/>
                    <a:pt x="16" y="29"/>
                    <a:pt x="15" y="30"/>
                  </a:cubicBezTo>
                  <a:cubicBezTo>
                    <a:pt x="13" y="32"/>
                    <a:pt x="13" y="34"/>
                    <a:pt x="13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2"/>
                    <a:pt x="28" y="32"/>
                    <a:pt x="28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29"/>
                    <a:pt x="29" y="28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8"/>
                    <a:pt x="28" y="17"/>
                    <a:pt x="28" y="16"/>
                  </a:cubicBezTo>
                  <a:moveTo>
                    <a:pt x="29" y="31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1" y="32"/>
                    <a:pt x="32" y="31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8"/>
                    <a:pt x="30" y="27"/>
                    <a:pt x="29" y="27"/>
                  </a:cubicBezTo>
                  <a:cubicBezTo>
                    <a:pt x="29" y="28"/>
                    <a:pt x="29" y="30"/>
                    <a:pt x="29" y="30"/>
                  </a:cubicBezTo>
                  <a:lnTo>
                    <a:pt x="29" y="31"/>
                  </a:lnTo>
                  <a:close/>
                  <a:moveTo>
                    <a:pt x="33" y="18"/>
                  </a:moveTo>
                  <a:cubicBezTo>
                    <a:pt x="33" y="18"/>
                    <a:pt x="33" y="18"/>
                    <a:pt x="33" y="18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0"/>
                    <a:pt x="33" y="20"/>
                    <a:pt x="33" y="20"/>
                  </a:cubicBezTo>
                  <a:lnTo>
                    <a:pt x="33" y="18"/>
                  </a:lnTo>
                  <a:close/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4" y="16"/>
                    <a:pt x="33" y="17"/>
                  </a:cubicBezTo>
                  <a:cubicBezTo>
                    <a:pt x="33" y="18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5"/>
                    <a:pt x="35" y="14"/>
                    <a:pt x="35" y="13"/>
                  </a:cubicBezTo>
                  <a:moveTo>
                    <a:pt x="36" y="1"/>
                  </a:moveTo>
                  <a:cubicBezTo>
                    <a:pt x="36" y="2"/>
                    <a:pt x="36" y="5"/>
                    <a:pt x="36" y="8"/>
                  </a:cubicBezTo>
                  <a:cubicBezTo>
                    <a:pt x="36" y="9"/>
                    <a:pt x="36" y="11"/>
                    <a:pt x="35" y="12"/>
                  </a:cubicBezTo>
                  <a:cubicBezTo>
                    <a:pt x="35" y="12"/>
                    <a:pt x="36" y="13"/>
                    <a:pt x="36" y="14"/>
                  </a:cubicBezTo>
                  <a:cubicBezTo>
                    <a:pt x="36" y="14"/>
                    <a:pt x="38" y="10"/>
                    <a:pt x="38" y="7"/>
                  </a:cubicBezTo>
                  <a:cubicBezTo>
                    <a:pt x="38" y="5"/>
                    <a:pt x="37" y="3"/>
                    <a:pt x="36" y="1"/>
                  </a:cubicBezTo>
                  <a:moveTo>
                    <a:pt x="37" y="2"/>
                  </a:moveTo>
                  <a:cubicBezTo>
                    <a:pt x="38" y="4"/>
                    <a:pt x="38" y="5"/>
                    <a:pt x="38" y="7"/>
                  </a:cubicBezTo>
                  <a:cubicBezTo>
                    <a:pt x="38" y="11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7"/>
                    <a:pt x="38" y="4"/>
                    <a:pt x="37" y="2"/>
                  </a:cubicBezTo>
                  <a:moveTo>
                    <a:pt x="40" y="12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9" y="13"/>
                    <a:pt x="37" y="16"/>
                    <a:pt x="37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40" y="16"/>
                    <a:pt x="40" y="12"/>
                  </a:cubicBezTo>
                  <a:close/>
                  <a:moveTo>
                    <a:pt x="27" y="44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25" y="43"/>
                    <a:pt x="27" y="44"/>
                  </a:cubicBezTo>
                  <a:moveTo>
                    <a:pt x="27" y="44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6"/>
                    <a:pt x="28" y="45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lnTo>
                    <a:pt x="27" y="44"/>
                  </a:lnTo>
                  <a:close/>
                  <a:moveTo>
                    <a:pt x="28" y="44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7" y="41"/>
                    <a:pt x="27" y="41"/>
                    <a:pt x="27" y="41"/>
                  </a:cubicBezTo>
                  <a:lnTo>
                    <a:pt x="28" y="44"/>
                  </a:lnTo>
                  <a:close/>
                  <a:moveTo>
                    <a:pt x="28" y="44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9" y="44"/>
                    <a:pt x="30" y="45"/>
                    <a:pt x="33" y="45"/>
                  </a:cubicBezTo>
                  <a:cubicBezTo>
                    <a:pt x="31" y="45"/>
                    <a:pt x="30" y="43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lnTo>
                    <a:pt x="28" y="44"/>
                  </a:lnTo>
                  <a:close/>
                  <a:moveTo>
                    <a:pt x="37" y="34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lose/>
                  <a:moveTo>
                    <a:pt x="37" y="38"/>
                  </a:moveTo>
                  <a:cubicBezTo>
                    <a:pt x="36" y="39"/>
                    <a:pt x="35" y="39"/>
                    <a:pt x="35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1"/>
                    <a:pt x="38" y="39"/>
                    <a:pt x="37" y="38"/>
                  </a:cubicBezTo>
                  <a:moveTo>
                    <a:pt x="34" y="40"/>
                  </a:moveTo>
                  <a:cubicBezTo>
                    <a:pt x="34" y="41"/>
                    <a:pt x="34" y="42"/>
                    <a:pt x="34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1" y="42"/>
                    <a:pt x="31" y="42"/>
                  </a:cubicBezTo>
                  <a:cubicBezTo>
                    <a:pt x="31" y="43"/>
                    <a:pt x="32" y="45"/>
                    <a:pt x="34" y="45"/>
                  </a:cubicBezTo>
                  <a:cubicBezTo>
                    <a:pt x="34" y="45"/>
                    <a:pt x="34" y="43"/>
                    <a:pt x="33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5" y="40"/>
                    <a:pt x="34" y="40"/>
                  </a:cubicBezTo>
                  <a:moveTo>
                    <a:pt x="37" y="44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4"/>
                    <a:pt x="35" y="45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8"/>
                    <a:pt x="33" y="48"/>
                    <a:pt x="33" y="50"/>
                  </a:cubicBezTo>
                  <a:cubicBezTo>
                    <a:pt x="34" y="52"/>
                    <a:pt x="36" y="54"/>
                    <a:pt x="38" y="55"/>
                  </a:cubicBezTo>
                  <a:cubicBezTo>
                    <a:pt x="39" y="57"/>
                    <a:pt x="40" y="58"/>
                    <a:pt x="41" y="60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1"/>
                    <a:pt x="44" y="59"/>
                    <a:pt x="44" y="59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4"/>
                    <a:pt x="39" y="52"/>
                    <a:pt x="37" y="44"/>
                  </a:cubicBezTo>
                  <a:moveTo>
                    <a:pt x="31" y="42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31" y="41"/>
                    <a:pt x="31" y="40"/>
                    <a:pt x="31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2"/>
                    <a:pt x="29" y="42"/>
                    <a:pt x="29" y="42"/>
                  </a:cubicBezTo>
                  <a:lnTo>
                    <a:pt x="31" y="42"/>
                  </a:lnTo>
                  <a:close/>
                  <a:moveTo>
                    <a:pt x="33" y="41"/>
                  </a:move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6" y="38"/>
                    <a:pt x="35" y="37"/>
                    <a:pt x="35" y="36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3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2" y="41"/>
                    <a:pt x="33" y="41"/>
                  </a:cubicBezTo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6" y="37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39" y="34"/>
                  </a:moveTo>
                  <a:cubicBezTo>
                    <a:pt x="39" y="32"/>
                    <a:pt x="39" y="32"/>
                    <a:pt x="39" y="32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9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7" y="32"/>
                    <a:pt x="37" y="32"/>
                    <a:pt x="37" y="32"/>
                  </a:cubicBezTo>
                  <a:lnTo>
                    <a:pt x="39" y="34"/>
                  </a:lnTo>
                  <a:close/>
                  <a:moveTo>
                    <a:pt x="38" y="27"/>
                  </a:moveTo>
                  <a:cubicBezTo>
                    <a:pt x="39" y="27"/>
                    <a:pt x="40" y="27"/>
                    <a:pt x="41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1" y="24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9" y="25"/>
                    <a:pt x="39" y="25"/>
                    <a:pt x="39" y="25"/>
                  </a:cubicBezTo>
                  <a:lnTo>
                    <a:pt x="40" y="25"/>
                  </a:lnTo>
                  <a:close/>
                  <a:moveTo>
                    <a:pt x="38" y="23"/>
                  </a:moveTo>
                  <a:cubicBezTo>
                    <a:pt x="39" y="22"/>
                    <a:pt x="40" y="22"/>
                    <a:pt x="41" y="22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lnTo>
                    <a:pt x="38" y="23"/>
                  </a:lnTo>
                  <a:close/>
                  <a:moveTo>
                    <a:pt x="46" y="3"/>
                  </a:moveTo>
                  <a:cubicBezTo>
                    <a:pt x="45" y="5"/>
                    <a:pt x="42" y="10"/>
                    <a:pt x="40" y="12"/>
                  </a:cubicBezTo>
                  <a:cubicBezTo>
                    <a:pt x="40" y="13"/>
                    <a:pt x="40" y="14"/>
                    <a:pt x="40" y="15"/>
                  </a:cubicBezTo>
                  <a:cubicBezTo>
                    <a:pt x="42" y="13"/>
                    <a:pt x="46" y="7"/>
                    <a:pt x="46" y="3"/>
                  </a:cubicBezTo>
                  <a:close/>
                  <a:moveTo>
                    <a:pt x="46" y="2"/>
                  </a:move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lose/>
                  <a:moveTo>
                    <a:pt x="47" y="5"/>
                  </a:move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9"/>
                    <a:pt x="40" y="16"/>
                    <a:pt x="40" y="16"/>
                  </a:cubicBezTo>
                  <a:cubicBezTo>
                    <a:pt x="40" y="17"/>
                    <a:pt x="39" y="19"/>
                    <a:pt x="39" y="20"/>
                  </a:cubicBezTo>
                  <a:cubicBezTo>
                    <a:pt x="40" y="19"/>
                    <a:pt x="41" y="18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7" y="10"/>
                    <a:pt x="47" y="5"/>
                  </a:cubicBezTo>
                  <a:moveTo>
                    <a:pt x="43" y="16"/>
                  </a:moveTo>
                  <a:cubicBezTo>
                    <a:pt x="41" y="18"/>
                    <a:pt x="39" y="20"/>
                    <a:pt x="39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2" y="19"/>
                    <a:pt x="43" y="18"/>
                  </a:cubicBezTo>
                  <a:cubicBezTo>
                    <a:pt x="44" y="17"/>
                    <a:pt x="46" y="15"/>
                    <a:pt x="47" y="13"/>
                  </a:cubicBezTo>
                  <a:cubicBezTo>
                    <a:pt x="46" y="14"/>
                    <a:pt x="44" y="16"/>
                    <a:pt x="43" y="16"/>
                  </a:cubicBezTo>
                  <a:moveTo>
                    <a:pt x="43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7" y="18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7"/>
                    <a:pt x="41" y="20"/>
                    <a:pt x="40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4"/>
                    <a:pt x="41" y="25"/>
                    <a:pt x="40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5"/>
                    <a:pt x="42" y="25"/>
                    <a:pt x="43" y="24"/>
                  </a:cubicBezTo>
                  <a:cubicBezTo>
                    <a:pt x="45" y="23"/>
                    <a:pt x="46" y="22"/>
                    <a:pt x="46" y="21"/>
                  </a:cubicBezTo>
                  <a:cubicBezTo>
                    <a:pt x="45" y="21"/>
                    <a:pt x="44" y="21"/>
                    <a:pt x="43" y="22"/>
                  </a:cubicBezTo>
                  <a:moveTo>
                    <a:pt x="44" y="26"/>
                  </a:moveTo>
                  <a:cubicBezTo>
                    <a:pt x="45" y="25"/>
                    <a:pt x="46" y="23"/>
                    <a:pt x="47" y="22"/>
                  </a:cubicBezTo>
                  <a:cubicBezTo>
                    <a:pt x="45" y="24"/>
                    <a:pt x="42" y="26"/>
                    <a:pt x="41" y="26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4" y="27"/>
                    <a:pt x="44" y="26"/>
                  </a:cubicBezTo>
                  <a:moveTo>
                    <a:pt x="45" y="29"/>
                  </a:moveTo>
                  <a:cubicBezTo>
                    <a:pt x="44" y="29"/>
                    <a:pt x="44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5" y="29"/>
                    <a:pt x="45" y="29"/>
                  </a:cubicBezTo>
                  <a:close/>
                  <a:moveTo>
                    <a:pt x="45" y="30"/>
                  </a:moveTo>
                  <a:cubicBezTo>
                    <a:pt x="43" y="31"/>
                    <a:pt x="41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4" y="32"/>
                    <a:pt x="45" y="30"/>
                  </a:cubicBezTo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6" y="36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3" y="40"/>
                    <a:pt x="43" y="4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5"/>
                    <a:pt x="46" y="46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9"/>
                    <a:pt x="45" y="50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51"/>
                    <a:pt x="46" y="50"/>
                    <a:pt x="46" y="49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5" y="45"/>
                    <a:pt x="44" y="44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4" y="41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5" y="41"/>
                    <a:pt x="45" y="42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44"/>
                    <a:pt x="46" y="45"/>
                    <a:pt x="46" y="46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7" y="49"/>
                    <a:pt x="47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7"/>
                    <a:pt x="46" y="43"/>
                    <a:pt x="45" y="43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1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6"/>
                    <a:pt x="47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8" y="50"/>
                    <a:pt x="48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4"/>
                    <a:pt x="47" y="44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2"/>
                    <a:pt x="48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5"/>
                    <a:pt x="46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5"/>
                    <a:pt x="41" y="35"/>
                    <a:pt x="41" y="35"/>
                  </a:cubicBezTo>
                  <a:lnTo>
                    <a:pt x="43" y="35"/>
                  </a:lnTo>
                  <a:close/>
                  <a:moveTo>
                    <a:pt x="40" y="34"/>
                  </a:move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0" y="34"/>
                  </a:lnTo>
                  <a:close/>
                  <a:moveTo>
                    <a:pt x="41" y="37"/>
                  </a:moveTo>
                  <a:cubicBezTo>
                    <a:pt x="40" y="37"/>
                    <a:pt x="38" y="36"/>
                    <a:pt x="38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40" y="37"/>
                    <a:pt x="41" y="37"/>
                  </a:cubicBezTo>
                  <a:moveTo>
                    <a:pt x="22" y="57"/>
                  </a:moveTo>
                  <a:cubicBezTo>
                    <a:pt x="20" y="57"/>
                    <a:pt x="18" y="57"/>
                    <a:pt x="17" y="61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6"/>
                    <a:pt x="22" y="68"/>
                    <a:pt x="23" y="69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1"/>
                    <a:pt x="23" y="72"/>
                    <a:pt x="22" y="73"/>
                  </a:cubicBezTo>
                  <a:cubicBezTo>
                    <a:pt x="22" y="74"/>
                    <a:pt x="20" y="76"/>
                    <a:pt x="19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80"/>
                    <a:pt x="17" y="82"/>
                    <a:pt x="18" y="82"/>
                  </a:cubicBezTo>
                  <a:cubicBezTo>
                    <a:pt x="19" y="82"/>
                    <a:pt x="20" y="82"/>
                    <a:pt x="20" y="81"/>
                  </a:cubicBezTo>
                  <a:cubicBezTo>
                    <a:pt x="21" y="80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5"/>
                    <a:pt x="26" y="64"/>
                    <a:pt x="25" y="63"/>
                  </a:cubicBezTo>
                  <a:cubicBezTo>
                    <a:pt x="25" y="62"/>
                    <a:pt x="23" y="62"/>
                    <a:pt x="23" y="62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4"/>
                    <a:pt x="27" y="65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9" y="67"/>
                    <a:pt x="29" y="65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2"/>
                    <a:pt x="28" y="61"/>
                    <a:pt x="27" y="61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7"/>
                    <a:pt x="22" y="57"/>
                  </a:cubicBezTo>
                  <a:moveTo>
                    <a:pt x="21" y="52"/>
                  </a:moveTo>
                  <a:cubicBezTo>
                    <a:pt x="21" y="52"/>
                    <a:pt x="21" y="52"/>
                    <a:pt x="21" y="52"/>
                  </a:cubicBezTo>
                  <a:cubicBezTo>
                    <a:pt x="21" y="53"/>
                    <a:pt x="23" y="54"/>
                    <a:pt x="24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30" y="61"/>
                    <a:pt x="30" y="60"/>
                    <a:pt x="30" y="60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1" y="58"/>
                    <a:pt x="31" y="5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0" y="61"/>
                    <a:pt x="30" y="62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3" y="74"/>
                    <a:pt x="34" y="77"/>
                    <a:pt x="35" y="78"/>
                  </a:cubicBezTo>
                  <a:cubicBezTo>
                    <a:pt x="36" y="79"/>
                    <a:pt x="36" y="80"/>
                    <a:pt x="37" y="81"/>
                  </a:cubicBezTo>
                  <a:cubicBezTo>
                    <a:pt x="37" y="82"/>
                    <a:pt x="36" y="83"/>
                    <a:pt x="37" y="83"/>
                  </a:cubicBezTo>
                  <a:cubicBezTo>
                    <a:pt x="38" y="85"/>
                    <a:pt x="38" y="85"/>
                    <a:pt x="38" y="86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8"/>
                    <a:pt x="38" y="88"/>
                    <a:pt x="39" y="89"/>
                  </a:cubicBezTo>
                  <a:cubicBezTo>
                    <a:pt x="39" y="90"/>
                    <a:pt x="40" y="91"/>
                    <a:pt x="40" y="9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39" y="96"/>
                    <a:pt x="38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9"/>
                    <a:pt x="34" y="99"/>
                    <a:pt x="35" y="100"/>
                  </a:cubicBezTo>
                  <a:cubicBezTo>
                    <a:pt x="36" y="100"/>
                    <a:pt x="38" y="100"/>
                    <a:pt x="39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1" y="87"/>
                    <a:pt x="41" y="86"/>
                  </a:cubicBezTo>
                  <a:cubicBezTo>
                    <a:pt x="41" y="84"/>
                    <a:pt x="42" y="83"/>
                    <a:pt x="42" y="82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4"/>
                    <a:pt x="38" y="73"/>
                    <a:pt x="39" y="72"/>
                  </a:cubicBezTo>
                  <a:cubicBezTo>
                    <a:pt x="40" y="70"/>
                    <a:pt x="41" y="67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1" y="65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2" y="64"/>
                    <a:pt x="4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1" y="67"/>
                    <a:pt x="40" y="71"/>
                    <a:pt x="40" y="72"/>
                  </a:cubicBezTo>
                  <a:cubicBezTo>
                    <a:pt x="39" y="73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65"/>
                    <a:pt x="47" y="62"/>
                    <a:pt x="47" y="59"/>
                  </a:cubicBezTo>
                  <a:cubicBezTo>
                    <a:pt x="47" y="55"/>
                    <a:pt x="39" y="48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39"/>
                    <a:pt x="4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40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51"/>
                    <a:pt x="45" y="53"/>
                    <a:pt x="45" y="58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9"/>
                    <a:pt x="44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39" y="58"/>
                    <a:pt x="39" y="57"/>
                    <a:pt x="37" y="56"/>
                  </a:cubicBezTo>
                  <a:cubicBezTo>
                    <a:pt x="36" y="54"/>
                    <a:pt x="33" y="52"/>
                    <a:pt x="33" y="50"/>
                  </a:cubicBezTo>
                  <a:cubicBezTo>
                    <a:pt x="32" y="49"/>
                    <a:pt x="31" y="48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0" y="46"/>
                    <a:pt x="30" y="45"/>
                    <a:pt x="29" y="45"/>
                  </a:cubicBezTo>
                  <a:cubicBezTo>
                    <a:pt x="30" y="47"/>
                    <a:pt x="30" y="49"/>
                    <a:pt x="30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7" y="49"/>
                    <a:pt x="25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20" y="51"/>
                  </a:cubicBezTo>
                  <a:lnTo>
                    <a:pt x="21" y="52"/>
                  </a:lnTo>
                  <a:close/>
                  <a:moveTo>
                    <a:pt x="9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9" y="62"/>
                  </a:lnTo>
                  <a:close/>
                  <a:moveTo>
                    <a:pt x="5" y="45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5"/>
                    <a:pt x="5" y="45"/>
                    <a:pt x="5" y="45"/>
                  </a:cubicBezTo>
                  <a:close/>
                  <a:moveTo>
                    <a:pt x="8" y="48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lose/>
                  <a:moveTo>
                    <a:pt x="9" y="49"/>
                  </a:move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lnTo>
                    <a:pt x="9" y="49"/>
                  </a:lnTo>
                  <a:close/>
                  <a:moveTo>
                    <a:pt x="13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12" y="52"/>
                    <a:pt x="11" y="52"/>
                    <a:pt x="11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6"/>
                    <a:pt x="9" y="57"/>
                    <a:pt x="9" y="58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10" y="55"/>
                    <a:pt x="11" y="54"/>
                  </a:cubicBezTo>
                  <a:cubicBezTo>
                    <a:pt x="12" y="54"/>
                    <a:pt x="12" y="53"/>
                    <a:pt x="13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4" y="52"/>
                    <a:pt x="14" y="52"/>
                  </a:cubicBezTo>
                  <a:lnTo>
                    <a:pt x="13" y="51"/>
                  </a:lnTo>
                  <a:close/>
                  <a:moveTo>
                    <a:pt x="13" y="47"/>
                  </a:moveTo>
                  <a:cubicBezTo>
                    <a:pt x="14" y="49"/>
                    <a:pt x="14" y="49"/>
                    <a:pt x="14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4"/>
                    <a:pt x="16" y="55"/>
                  </a:cubicBezTo>
                  <a:cubicBezTo>
                    <a:pt x="16" y="54"/>
                    <a:pt x="18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6" y="47"/>
                    <a:pt x="29" y="48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3" y="43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7"/>
                    <a:pt x="36" y="18"/>
                    <a:pt x="35" y="19"/>
                  </a:cubicBezTo>
                  <a:cubicBezTo>
                    <a:pt x="35" y="20"/>
                    <a:pt x="34" y="21"/>
                    <a:pt x="32" y="22"/>
                  </a:cubicBezTo>
                  <a:cubicBezTo>
                    <a:pt x="31" y="23"/>
                    <a:pt x="30" y="24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1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1"/>
                    <a:pt x="32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6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1"/>
                    <a:pt x="18" y="43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6"/>
                    <a:pt x="17" y="48"/>
                    <a:pt x="17" y="48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5" y="48"/>
                    <a:pt x="13" y="47"/>
                  </a:cubicBezTo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13" y="42"/>
                  </a:moveTo>
                  <a:cubicBezTo>
                    <a:pt x="14" y="45"/>
                    <a:pt x="16" y="47"/>
                    <a:pt x="17" y="48"/>
                  </a:cubicBezTo>
                  <a:cubicBezTo>
                    <a:pt x="17" y="47"/>
                    <a:pt x="18" y="46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3"/>
                    <a:pt x="17" y="41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3" y="42"/>
                  </a:cubicBezTo>
                  <a:moveTo>
                    <a:pt x="4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3"/>
                    <a:pt x="8" y="35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0"/>
                    <a:pt x="10" y="29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9" y="27"/>
                    <a:pt x="8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4" y="32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lnTo>
                    <a:pt x="1" y="29"/>
                  </a:lnTo>
                  <a:close/>
                  <a:moveTo>
                    <a:pt x="1" y="15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5" y="25"/>
                    <a:pt x="5" y="26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4"/>
                    <a:pt x="5" y="22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lnTo>
                    <a:pt x="1" y="15"/>
                  </a:lnTo>
                  <a:close/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1" y="13"/>
                  </a:lnTo>
                  <a:close/>
                  <a:moveTo>
                    <a:pt x="37" y="78"/>
                  </a:moveTo>
                  <a:cubicBezTo>
                    <a:pt x="38" y="79"/>
                    <a:pt x="38" y="79"/>
                    <a:pt x="38" y="79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78"/>
                    <a:pt x="37" y="78"/>
                    <a:pt x="37" y="78"/>
                  </a:cubicBezTo>
                  <a:close/>
                  <a:moveTo>
                    <a:pt x="23" y="52"/>
                  </a:moveTo>
                  <a:cubicBezTo>
                    <a:pt x="23" y="52"/>
                    <a:pt x="24" y="53"/>
                    <a:pt x="26" y="54"/>
                  </a:cubicBezTo>
                  <a:cubicBezTo>
                    <a:pt x="28" y="55"/>
                    <a:pt x="29" y="55"/>
                    <a:pt x="29" y="56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5"/>
                    <a:pt x="28" y="55"/>
                    <a:pt x="26" y="54"/>
                  </a:cubicBezTo>
                  <a:cubicBezTo>
                    <a:pt x="24" y="54"/>
                    <a:pt x="22" y="52"/>
                    <a:pt x="22" y="52"/>
                  </a:cubicBezTo>
                  <a:lnTo>
                    <a:pt x="23" y="52"/>
                  </a:lnTo>
                  <a:close/>
                  <a:moveTo>
                    <a:pt x="41" y="82"/>
                  </a:moveTo>
                  <a:cubicBezTo>
                    <a:pt x="41" y="83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6"/>
                    <a:pt x="40" y="86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90"/>
                    <a:pt x="41" y="91"/>
                    <a:pt x="41" y="92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1" y="95"/>
                    <a:pt x="41" y="95"/>
                    <a:pt x="41" y="95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1" y="95"/>
                    <a:pt x="41" y="95"/>
                    <a:pt x="41" y="95"/>
                  </a:cubicBezTo>
                  <a:cubicBezTo>
                    <a:pt x="41" y="95"/>
                    <a:pt x="41" y="95"/>
                    <a:pt x="41" y="95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41" y="90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3"/>
                    <a:pt x="40" y="83"/>
                    <a:pt x="40" y="82"/>
                  </a:cubicBezTo>
                  <a:lnTo>
                    <a:pt x="41" y="82"/>
                  </a:lnTo>
                  <a:close/>
                  <a:moveTo>
                    <a:pt x="28" y="34"/>
                  </a:moveTo>
                  <a:cubicBezTo>
                    <a:pt x="29" y="34"/>
                    <a:pt x="29" y="34"/>
                    <a:pt x="29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2"/>
                    <a:pt x="31" y="32"/>
                    <a:pt x="33" y="32"/>
                  </a:cubicBezTo>
                  <a:cubicBezTo>
                    <a:pt x="34" y="31"/>
                    <a:pt x="34" y="31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2"/>
                    <a:pt x="33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7" y="34"/>
                    <a:pt x="28" y="34"/>
                  </a:cubicBezTo>
                  <a:moveTo>
                    <a:pt x="23" y="23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3" y="22"/>
                    <a:pt x="23" y="22"/>
                  </a:cubicBezTo>
                  <a:lnTo>
                    <a:pt x="23" y="23"/>
                  </a:lnTo>
                  <a:close/>
                  <a:moveTo>
                    <a:pt x="26" y="73"/>
                  </a:moveTo>
                  <a:cubicBezTo>
                    <a:pt x="26" y="73"/>
                    <a:pt x="26" y="73"/>
                    <a:pt x="26" y="73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3" y="75"/>
                    <a:pt x="23" y="77"/>
                    <a:pt x="22" y="78"/>
                  </a:cubicBezTo>
                  <a:cubicBezTo>
                    <a:pt x="21" y="78"/>
                    <a:pt x="21" y="79"/>
                    <a:pt x="20" y="79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2"/>
                    <a:pt x="25" y="72"/>
                    <a:pt x="26" y="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3FF41ADD-E50A-A587-3E74-261A1B4BA6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8700" y="2516188"/>
              <a:ext cx="288925" cy="365125"/>
            </a:xfrm>
            <a:custGeom>
              <a:avLst/>
              <a:gdLst>
                <a:gd name="T0" fmla="*/ 127 w 133"/>
                <a:gd name="T1" fmla="*/ 60 h 169"/>
                <a:gd name="T2" fmla="*/ 60 w 133"/>
                <a:gd name="T3" fmla="*/ 165 h 169"/>
                <a:gd name="T4" fmla="*/ 79 w 133"/>
                <a:gd name="T5" fmla="*/ 158 h 169"/>
                <a:gd name="T6" fmla="*/ 60 w 133"/>
                <a:gd name="T7" fmla="*/ 157 h 169"/>
                <a:gd name="T8" fmla="*/ 79 w 133"/>
                <a:gd name="T9" fmla="*/ 154 h 169"/>
                <a:gd name="T10" fmla="*/ 42 w 133"/>
                <a:gd name="T11" fmla="*/ 151 h 169"/>
                <a:gd name="T12" fmla="*/ 66 w 133"/>
                <a:gd name="T13" fmla="*/ 164 h 169"/>
                <a:gd name="T14" fmla="*/ 123 w 133"/>
                <a:gd name="T15" fmla="*/ 35 h 169"/>
                <a:gd name="T16" fmla="*/ 86 w 133"/>
                <a:gd name="T17" fmla="*/ 152 h 169"/>
                <a:gd name="T18" fmla="*/ 53 w 133"/>
                <a:gd name="T19" fmla="*/ 150 h 169"/>
                <a:gd name="T20" fmla="*/ 85 w 133"/>
                <a:gd name="T21" fmla="*/ 153 h 169"/>
                <a:gd name="T22" fmla="*/ 39 w 133"/>
                <a:gd name="T23" fmla="*/ 62 h 169"/>
                <a:gd name="T24" fmla="*/ 29 w 133"/>
                <a:gd name="T25" fmla="*/ 53 h 169"/>
                <a:gd name="T26" fmla="*/ 32 w 133"/>
                <a:gd name="T27" fmla="*/ 78 h 169"/>
                <a:gd name="T28" fmla="*/ 27 w 133"/>
                <a:gd name="T29" fmla="*/ 79 h 169"/>
                <a:gd name="T30" fmla="*/ 18 w 133"/>
                <a:gd name="T31" fmla="*/ 72 h 169"/>
                <a:gd name="T32" fmla="*/ 17 w 133"/>
                <a:gd name="T33" fmla="*/ 96 h 169"/>
                <a:gd name="T34" fmla="*/ 7 w 133"/>
                <a:gd name="T35" fmla="*/ 83 h 169"/>
                <a:gd name="T36" fmla="*/ 7 w 133"/>
                <a:gd name="T37" fmla="*/ 71 h 169"/>
                <a:gd name="T38" fmla="*/ 6 w 133"/>
                <a:gd name="T39" fmla="*/ 37 h 169"/>
                <a:gd name="T40" fmla="*/ 8 w 133"/>
                <a:gd name="T41" fmla="*/ 35 h 169"/>
                <a:gd name="T42" fmla="*/ 10 w 133"/>
                <a:gd name="T43" fmla="*/ 11 h 169"/>
                <a:gd name="T44" fmla="*/ 21 w 133"/>
                <a:gd name="T45" fmla="*/ 14 h 169"/>
                <a:gd name="T46" fmla="*/ 33 w 133"/>
                <a:gd name="T47" fmla="*/ 16 h 169"/>
                <a:gd name="T48" fmla="*/ 30 w 133"/>
                <a:gd name="T49" fmla="*/ 23 h 169"/>
                <a:gd name="T50" fmla="*/ 41 w 133"/>
                <a:gd name="T51" fmla="*/ 30 h 169"/>
                <a:gd name="T52" fmla="*/ 44 w 133"/>
                <a:gd name="T53" fmla="*/ 12 h 169"/>
                <a:gd name="T54" fmla="*/ 46 w 133"/>
                <a:gd name="T55" fmla="*/ 16 h 169"/>
                <a:gd name="T56" fmla="*/ 47 w 133"/>
                <a:gd name="T57" fmla="*/ 22 h 169"/>
                <a:gd name="T58" fmla="*/ 47 w 133"/>
                <a:gd name="T59" fmla="*/ 27 h 169"/>
                <a:gd name="T60" fmla="*/ 37 w 133"/>
                <a:gd name="T61" fmla="*/ 43 h 169"/>
                <a:gd name="T62" fmla="*/ 40 w 133"/>
                <a:gd name="T63" fmla="*/ 50 h 169"/>
                <a:gd name="T64" fmla="*/ 0 w 133"/>
                <a:gd name="T65" fmla="*/ 82 h 169"/>
                <a:gd name="T66" fmla="*/ 12 w 133"/>
                <a:gd name="T67" fmla="*/ 45 h 169"/>
                <a:gd name="T68" fmla="*/ 12 w 133"/>
                <a:gd name="T69" fmla="*/ 44 h 169"/>
                <a:gd name="T70" fmla="*/ 44 w 133"/>
                <a:gd name="T71" fmla="*/ 50 h 169"/>
                <a:gd name="T72" fmla="*/ 40 w 133"/>
                <a:gd name="T73" fmla="*/ 62 h 169"/>
                <a:gd name="T74" fmla="*/ 132 w 133"/>
                <a:gd name="T75" fmla="*/ 0 h 169"/>
                <a:gd name="T76" fmla="*/ 124 w 133"/>
                <a:gd name="T77" fmla="*/ 38 h 169"/>
                <a:gd name="T78" fmla="*/ 125 w 133"/>
                <a:gd name="T79" fmla="*/ 72 h 169"/>
                <a:gd name="T80" fmla="*/ 125 w 133"/>
                <a:gd name="T81" fmla="*/ 89 h 169"/>
                <a:gd name="T82" fmla="*/ 121 w 133"/>
                <a:gd name="T83" fmla="*/ 97 h 169"/>
                <a:gd name="T84" fmla="*/ 111 w 133"/>
                <a:gd name="T85" fmla="*/ 69 h 169"/>
                <a:gd name="T86" fmla="*/ 103 w 133"/>
                <a:gd name="T87" fmla="*/ 82 h 169"/>
                <a:gd name="T88" fmla="*/ 102 w 133"/>
                <a:gd name="T89" fmla="*/ 78 h 169"/>
                <a:gd name="T90" fmla="*/ 99 w 133"/>
                <a:gd name="T91" fmla="*/ 57 h 169"/>
                <a:gd name="T92" fmla="*/ 92 w 133"/>
                <a:gd name="T93" fmla="*/ 63 h 169"/>
                <a:gd name="T94" fmla="*/ 88 w 133"/>
                <a:gd name="T95" fmla="*/ 47 h 169"/>
                <a:gd name="T96" fmla="*/ 91 w 133"/>
                <a:gd name="T97" fmla="*/ 53 h 169"/>
                <a:gd name="T98" fmla="*/ 92 w 133"/>
                <a:gd name="T99" fmla="*/ 39 h 169"/>
                <a:gd name="T100" fmla="*/ 85 w 133"/>
                <a:gd name="T101" fmla="*/ 29 h 169"/>
                <a:gd name="T102" fmla="*/ 84 w 133"/>
                <a:gd name="T103" fmla="*/ 16 h 169"/>
                <a:gd name="T104" fmla="*/ 87 w 133"/>
                <a:gd name="T105" fmla="*/ 13 h 169"/>
                <a:gd name="T106" fmla="*/ 90 w 133"/>
                <a:gd name="T107" fmla="*/ 14 h 169"/>
                <a:gd name="T108" fmla="*/ 93 w 133"/>
                <a:gd name="T109" fmla="*/ 30 h 169"/>
                <a:gd name="T110" fmla="*/ 97 w 133"/>
                <a:gd name="T111" fmla="*/ 23 h 169"/>
                <a:gd name="T112" fmla="*/ 107 w 133"/>
                <a:gd name="T113" fmla="*/ 14 h 169"/>
                <a:gd name="T114" fmla="*/ 113 w 133"/>
                <a:gd name="T115" fmla="*/ 22 h 169"/>
                <a:gd name="T116" fmla="*/ 129 w 133"/>
                <a:gd name="T117" fmla="*/ 3 h 169"/>
                <a:gd name="T118" fmla="*/ 130 w 133"/>
                <a:gd name="T119" fmla="*/ 4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3" h="169">
                  <a:moveTo>
                    <a:pt x="120" y="44"/>
                  </a:moveTo>
                  <a:cubicBezTo>
                    <a:pt x="118" y="44"/>
                    <a:pt x="117" y="43"/>
                    <a:pt x="117" y="43"/>
                  </a:cubicBezTo>
                  <a:cubicBezTo>
                    <a:pt x="117" y="45"/>
                    <a:pt x="117" y="47"/>
                    <a:pt x="117" y="47"/>
                  </a:cubicBezTo>
                  <a:cubicBezTo>
                    <a:pt x="116" y="47"/>
                    <a:pt x="116" y="47"/>
                    <a:pt x="115" y="47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5" y="49"/>
                    <a:pt x="115" y="50"/>
                    <a:pt x="116" y="51"/>
                  </a:cubicBezTo>
                  <a:cubicBezTo>
                    <a:pt x="116" y="53"/>
                    <a:pt x="119" y="55"/>
                    <a:pt x="121" y="56"/>
                  </a:cubicBezTo>
                  <a:cubicBezTo>
                    <a:pt x="122" y="58"/>
                    <a:pt x="123" y="59"/>
                    <a:pt x="123" y="61"/>
                  </a:cubicBezTo>
                  <a:cubicBezTo>
                    <a:pt x="124" y="62"/>
                    <a:pt x="123" y="63"/>
                    <a:pt x="125" y="63"/>
                  </a:cubicBezTo>
                  <a:cubicBezTo>
                    <a:pt x="127" y="62"/>
                    <a:pt x="127" y="60"/>
                    <a:pt x="127" y="60"/>
                  </a:cubicBezTo>
                  <a:cubicBezTo>
                    <a:pt x="128" y="54"/>
                    <a:pt x="122" y="53"/>
                    <a:pt x="120" y="45"/>
                  </a:cubicBezTo>
                  <a:lnTo>
                    <a:pt x="120" y="44"/>
                  </a:lnTo>
                  <a:close/>
                  <a:moveTo>
                    <a:pt x="112" y="26"/>
                  </a:moveTo>
                  <a:cubicBezTo>
                    <a:pt x="113" y="24"/>
                    <a:pt x="113" y="24"/>
                    <a:pt x="113" y="24"/>
                  </a:cubicBezTo>
                  <a:lnTo>
                    <a:pt x="112" y="26"/>
                  </a:lnTo>
                  <a:close/>
                  <a:moveTo>
                    <a:pt x="67" y="169"/>
                  </a:moveTo>
                  <a:cubicBezTo>
                    <a:pt x="67" y="169"/>
                    <a:pt x="72" y="167"/>
                    <a:pt x="79" y="163"/>
                  </a:cubicBezTo>
                  <a:cubicBezTo>
                    <a:pt x="76" y="163"/>
                    <a:pt x="76" y="165"/>
                    <a:pt x="73" y="165"/>
                  </a:cubicBezTo>
                  <a:cubicBezTo>
                    <a:pt x="70" y="165"/>
                    <a:pt x="69" y="163"/>
                    <a:pt x="66" y="163"/>
                  </a:cubicBezTo>
                  <a:cubicBezTo>
                    <a:pt x="62" y="163"/>
                    <a:pt x="62" y="165"/>
                    <a:pt x="60" y="165"/>
                  </a:cubicBezTo>
                  <a:cubicBezTo>
                    <a:pt x="57" y="165"/>
                    <a:pt x="56" y="164"/>
                    <a:pt x="55" y="163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50" y="160"/>
                    <a:pt x="51" y="159"/>
                    <a:pt x="53" y="159"/>
                  </a:cubicBezTo>
                  <a:cubicBezTo>
                    <a:pt x="56" y="159"/>
                    <a:pt x="57" y="161"/>
                    <a:pt x="60" y="161"/>
                  </a:cubicBezTo>
                  <a:cubicBezTo>
                    <a:pt x="62" y="161"/>
                    <a:pt x="62" y="159"/>
                    <a:pt x="66" y="159"/>
                  </a:cubicBezTo>
                  <a:cubicBezTo>
                    <a:pt x="69" y="159"/>
                    <a:pt x="70" y="161"/>
                    <a:pt x="73" y="161"/>
                  </a:cubicBezTo>
                  <a:cubicBezTo>
                    <a:pt x="76" y="161"/>
                    <a:pt x="76" y="159"/>
                    <a:pt x="79" y="159"/>
                  </a:cubicBezTo>
                  <a:cubicBezTo>
                    <a:pt x="82" y="159"/>
                    <a:pt x="82" y="160"/>
                    <a:pt x="84" y="161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3" y="160"/>
                    <a:pt x="82" y="158"/>
                    <a:pt x="79" y="158"/>
                  </a:cubicBezTo>
                  <a:cubicBezTo>
                    <a:pt x="76" y="158"/>
                    <a:pt x="76" y="160"/>
                    <a:pt x="73" y="160"/>
                  </a:cubicBezTo>
                  <a:cubicBezTo>
                    <a:pt x="70" y="160"/>
                    <a:pt x="69" y="158"/>
                    <a:pt x="66" y="158"/>
                  </a:cubicBezTo>
                  <a:cubicBezTo>
                    <a:pt x="62" y="158"/>
                    <a:pt x="62" y="160"/>
                    <a:pt x="60" y="160"/>
                  </a:cubicBezTo>
                  <a:cubicBezTo>
                    <a:pt x="57" y="160"/>
                    <a:pt x="56" y="158"/>
                    <a:pt x="53" y="158"/>
                  </a:cubicBezTo>
                  <a:cubicBezTo>
                    <a:pt x="50" y="158"/>
                    <a:pt x="50" y="159"/>
                    <a:pt x="48" y="160"/>
                  </a:cubicBezTo>
                  <a:cubicBezTo>
                    <a:pt x="41" y="155"/>
                    <a:pt x="41" y="155"/>
                    <a:pt x="41" y="155"/>
                  </a:cubicBezTo>
                  <a:cubicBezTo>
                    <a:pt x="42" y="155"/>
                    <a:pt x="42" y="155"/>
                    <a:pt x="42" y="155"/>
                  </a:cubicBezTo>
                  <a:cubicBezTo>
                    <a:pt x="46" y="155"/>
                    <a:pt x="47" y="157"/>
                    <a:pt x="47" y="157"/>
                  </a:cubicBezTo>
                  <a:cubicBezTo>
                    <a:pt x="50" y="157"/>
                    <a:pt x="50" y="155"/>
                    <a:pt x="53" y="155"/>
                  </a:cubicBezTo>
                  <a:cubicBezTo>
                    <a:pt x="56" y="155"/>
                    <a:pt x="57" y="157"/>
                    <a:pt x="60" y="157"/>
                  </a:cubicBezTo>
                  <a:cubicBezTo>
                    <a:pt x="62" y="157"/>
                    <a:pt x="62" y="155"/>
                    <a:pt x="66" y="155"/>
                  </a:cubicBezTo>
                  <a:cubicBezTo>
                    <a:pt x="69" y="155"/>
                    <a:pt x="70" y="157"/>
                    <a:pt x="73" y="157"/>
                  </a:cubicBezTo>
                  <a:cubicBezTo>
                    <a:pt x="76" y="156"/>
                    <a:pt x="76" y="155"/>
                    <a:pt x="79" y="155"/>
                  </a:cubicBezTo>
                  <a:cubicBezTo>
                    <a:pt x="82" y="155"/>
                    <a:pt x="83" y="157"/>
                    <a:pt x="85" y="157"/>
                  </a:cubicBezTo>
                  <a:cubicBezTo>
                    <a:pt x="88" y="157"/>
                    <a:pt x="88" y="155"/>
                    <a:pt x="92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3" y="154"/>
                    <a:pt x="93" y="154"/>
                    <a:pt x="92" y="154"/>
                  </a:cubicBezTo>
                  <a:cubicBezTo>
                    <a:pt x="88" y="154"/>
                    <a:pt x="88" y="156"/>
                    <a:pt x="85" y="156"/>
                  </a:cubicBezTo>
                  <a:cubicBezTo>
                    <a:pt x="83" y="156"/>
                    <a:pt x="82" y="154"/>
                    <a:pt x="79" y="154"/>
                  </a:cubicBezTo>
                  <a:cubicBezTo>
                    <a:pt x="76" y="154"/>
                    <a:pt x="76" y="156"/>
                    <a:pt x="73" y="156"/>
                  </a:cubicBezTo>
                  <a:cubicBezTo>
                    <a:pt x="70" y="156"/>
                    <a:pt x="69" y="154"/>
                    <a:pt x="66" y="154"/>
                  </a:cubicBezTo>
                  <a:cubicBezTo>
                    <a:pt x="62" y="154"/>
                    <a:pt x="62" y="156"/>
                    <a:pt x="60" y="156"/>
                  </a:cubicBezTo>
                  <a:cubicBezTo>
                    <a:pt x="57" y="156"/>
                    <a:pt x="56" y="154"/>
                    <a:pt x="53" y="154"/>
                  </a:cubicBezTo>
                  <a:cubicBezTo>
                    <a:pt x="50" y="154"/>
                    <a:pt x="50" y="155"/>
                    <a:pt x="47" y="156"/>
                  </a:cubicBezTo>
                  <a:cubicBezTo>
                    <a:pt x="47" y="156"/>
                    <a:pt x="46" y="154"/>
                    <a:pt x="42" y="154"/>
                  </a:cubicBezTo>
                  <a:cubicBezTo>
                    <a:pt x="41" y="154"/>
                    <a:pt x="40" y="154"/>
                    <a:pt x="40" y="154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9" y="152"/>
                    <a:pt x="39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1" y="150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2" y="147"/>
                    <a:pt x="44" y="146"/>
                  </a:cubicBezTo>
                  <a:cubicBezTo>
                    <a:pt x="45" y="145"/>
                    <a:pt x="45" y="144"/>
                    <a:pt x="46" y="144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19" y="135"/>
                    <a:pt x="19" y="135"/>
                    <a:pt x="19" y="135"/>
                  </a:cubicBezTo>
                  <a:cubicBezTo>
                    <a:pt x="39" y="160"/>
                    <a:pt x="67" y="169"/>
                    <a:pt x="67" y="169"/>
                  </a:cubicBezTo>
                  <a:moveTo>
                    <a:pt x="66" y="164"/>
                  </a:moveTo>
                  <a:cubicBezTo>
                    <a:pt x="69" y="164"/>
                    <a:pt x="70" y="166"/>
                    <a:pt x="73" y="166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62" y="166"/>
                    <a:pt x="62" y="164"/>
                    <a:pt x="66" y="164"/>
                  </a:cubicBezTo>
                  <a:moveTo>
                    <a:pt x="59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123" y="35"/>
                  </a:moveTo>
                  <a:cubicBezTo>
                    <a:pt x="123" y="35"/>
                    <a:pt x="123" y="35"/>
                    <a:pt x="123" y="35"/>
                  </a:cubicBezTo>
                  <a:cubicBezTo>
                    <a:pt x="123" y="35"/>
                    <a:pt x="123" y="35"/>
                    <a:pt x="123" y="35"/>
                  </a:cubicBezTo>
                  <a:close/>
                  <a:moveTo>
                    <a:pt x="85" y="142"/>
                  </a:moveTo>
                  <a:cubicBezTo>
                    <a:pt x="85" y="143"/>
                    <a:pt x="85" y="143"/>
                    <a:pt x="85" y="143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89" y="151"/>
                    <a:pt x="87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5" y="152"/>
                    <a:pt x="84" y="151"/>
                    <a:pt x="83" y="151"/>
                  </a:cubicBezTo>
                  <a:cubicBezTo>
                    <a:pt x="81" y="151"/>
                    <a:pt x="80" y="150"/>
                    <a:pt x="78" y="150"/>
                  </a:cubicBezTo>
                  <a:cubicBezTo>
                    <a:pt x="76" y="150"/>
                    <a:pt x="75" y="151"/>
                    <a:pt x="73" y="152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70" y="152"/>
                    <a:pt x="67" y="150"/>
                    <a:pt x="66" y="150"/>
                  </a:cubicBezTo>
                  <a:cubicBezTo>
                    <a:pt x="66" y="150"/>
                    <a:pt x="66" y="150"/>
                    <a:pt x="66" y="150"/>
                  </a:cubicBezTo>
                  <a:cubicBezTo>
                    <a:pt x="64" y="150"/>
                    <a:pt x="61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2"/>
                    <a:pt x="58" y="152"/>
                    <a:pt x="57" y="151"/>
                  </a:cubicBezTo>
                  <a:cubicBezTo>
                    <a:pt x="56" y="151"/>
                    <a:pt x="54" y="150"/>
                    <a:pt x="53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2" y="150"/>
                    <a:pt x="50" y="151"/>
                    <a:pt x="49" y="152"/>
                  </a:cubicBezTo>
                  <a:cubicBezTo>
                    <a:pt x="49" y="152"/>
                    <a:pt x="48" y="152"/>
                    <a:pt x="47" y="152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50" y="152"/>
                    <a:pt x="50" y="151"/>
                    <a:pt x="53" y="151"/>
                  </a:cubicBezTo>
                  <a:cubicBezTo>
                    <a:pt x="56" y="151"/>
                    <a:pt x="57" y="153"/>
                    <a:pt x="60" y="153"/>
                  </a:cubicBezTo>
                  <a:cubicBezTo>
                    <a:pt x="62" y="153"/>
                    <a:pt x="62" y="151"/>
                    <a:pt x="66" y="151"/>
                  </a:cubicBezTo>
                  <a:cubicBezTo>
                    <a:pt x="69" y="151"/>
                    <a:pt x="70" y="153"/>
                    <a:pt x="73" y="153"/>
                  </a:cubicBezTo>
                  <a:cubicBezTo>
                    <a:pt x="76" y="153"/>
                    <a:pt x="76" y="151"/>
                    <a:pt x="79" y="151"/>
                  </a:cubicBezTo>
                  <a:cubicBezTo>
                    <a:pt x="82" y="151"/>
                    <a:pt x="83" y="153"/>
                    <a:pt x="85" y="153"/>
                  </a:cubicBezTo>
                  <a:cubicBezTo>
                    <a:pt x="88" y="153"/>
                    <a:pt x="88" y="151"/>
                    <a:pt x="92" y="151"/>
                  </a:cubicBezTo>
                  <a:cubicBezTo>
                    <a:pt x="95" y="151"/>
                    <a:pt x="94" y="152"/>
                    <a:pt x="96" y="152"/>
                  </a:cubicBezTo>
                  <a:cubicBezTo>
                    <a:pt x="102" y="148"/>
                    <a:pt x="108" y="142"/>
                    <a:pt x="113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5" y="142"/>
                  </a:lnTo>
                  <a:close/>
                  <a:moveTo>
                    <a:pt x="0" y="82"/>
                  </a:moveTo>
                  <a:cubicBezTo>
                    <a:pt x="0" y="105"/>
                    <a:pt x="9" y="122"/>
                    <a:pt x="19" y="135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6"/>
                    <a:pt x="40" y="56"/>
                    <a:pt x="39" y="55"/>
                  </a:cubicBezTo>
                  <a:cubicBezTo>
                    <a:pt x="38" y="55"/>
                    <a:pt x="37" y="54"/>
                    <a:pt x="37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6"/>
                    <a:pt x="34" y="57"/>
                  </a:cubicBezTo>
                  <a:cubicBezTo>
                    <a:pt x="34" y="57"/>
                    <a:pt x="32" y="53"/>
                    <a:pt x="30" y="52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30" y="54"/>
                    <a:pt x="27" y="55"/>
                    <a:pt x="26" y="56"/>
                  </a:cubicBezTo>
                  <a:cubicBezTo>
                    <a:pt x="25" y="57"/>
                    <a:pt x="25" y="58"/>
                    <a:pt x="25" y="58"/>
                  </a:cubicBezTo>
                  <a:cubicBezTo>
                    <a:pt x="26" y="58"/>
                    <a:pt x="32" y="56"/>
                    <a:pt x="32" y="62"/>
                  </a:cubicBezTo>
                  <a:cubicBezTo>
                    <a:pt x="32" y="62"/>
                    <a:pt x="32" y="64"/>
                    <a:pt x="31" y="64"/>
                  </a:cubicBezTo>
                  <a:cubicBezTo>
                    <a:pt x="31" y="64"/>
                    <a:pt x="32" y="65"/>
                    <a:pt x="31" y="66"/>
                  </a:cubicBezTo>
                  <a:cubicBezTo>
                    <a:pt x="30" y="67"/>
                    <a:pt x="28" y="69"/>
                    <a:pt x="27" y="70"/>
                  </a:cubicBezTo>
                  <a:cubicBezTo>
                    <a:pt x="25" y="72"/>
                    <a:pt x="27" y="73"/>
                    <a:pt x="28" y="74"/>
                  </a:cubicBezTo>
                  <a:cubicBezTo>
                    <a:pt x="28" y="75"/>
                    <a:pt x="30" y="77"/>
                    <a:pt x="30" y="78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36" y="76"/>
                    <a:pt x="36" y="79"/>
                    <a:pt x="35" y="80"/>
                  </a:cubicBezTo>
                  <a:cubicBezTo>
                    <a:pt x="34" y="81"/>
                    <a:pt x="33" y="83"/>
                    <a:pt x="32" y="83"/>
                  </a:cubicBezTo>
                  <a:cubicBezTo>
                    <a:pt x="30" y="83"/>
                    <a:pt x="30" y="83"/>
                    <a:pt x="29" y="82"/>
                  </a:cubicBezTo>
                  <a:cubicBezTo>
                    <a:pt x="29" y="81"/>
                    <a:pt x="28" y="79"/>
                    <a:pt x="28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2" y="69"/>
                    <a:pt x="21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2"/>
                    <a:pt x="18" y="74"/>
                    <a:pt x="18" y="75"/>
                  </a:cubicBezTo>
                  <a:cubicBezTo>
                    <a:pt x="17" y="75"/>
                    <a:pt x="16" y="78"/>
                    <a:pt x="15" y="79"/>
                  </a:cubicBezTo>
                  <a:cubicBezTo>
                    <a:pt x="14" y="80"/>
                    <a:pt x="13" y="81"/>
                    <a:pt x="13" y="82"/>
                  </a:cubicBezTo>
                  <a:cubicBezTo>
                    <a:pt x="13" y="83"/>
                    <a:pt x="13" y="84"/>
                    <a:pt x="13" y="85"/>
                  </a:cubicBezTo>
                  <a:cubicBezTo>
                    <a:pt x="12" y="86"/>
                    <a:pt x="12" y="86"/>
                    <a:pt x="12" y="87"/>
                  </a:cubicBezTo>
                  <a:cubicBezTo>
                    <a:pt x="12" y="88"/>
                    <a:pt x="12" y="89"/>
                    <a:pt x="11" y="91"/>
                  </a:cubicBezTo>
                  <a:cubicBezTo>
                    <a:pt x="10" y="92"/>
                    <a:pt x="10" y="93"/>
                    <a:pt x="10" y="94"/>
                  </a:cubicBezTo>
                  <a:cubicBezTo>
                    <a:pt x="11" y="95"/>
                    <a:pt x="11" y="97"/>
                    <a:pt x="12" y="97"/>
                  </a:cubicBezTo>
                  <a:cubicBezTo>
                    <a:pt x="13" y="97"/>
                    <a:pt x="14" y="96"/>
                    <a:pt x="15" y="96"/>
                  </a:cubicBezTo>
                  <a:cubicBezTo>
                    <a:pt x="16" y="96"/>
                    <a:pt x="17" y="96"/>
                    <a:pt x="17" y="96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9" y="99"/>
                    <a:pt x="19" y="98"/>
                    <a:pt x="18" y="99"/>
                  </a:cubicBezTo>
                  <a:cubicBezTo>
                    <a:pt x="17" y="100"/>
                    <a:pt x="16" y="101"/>
                    <a:pt x="14" y="101"/>
                  </a:cubicBezTo>
                  <a:cubicBezTo>
                    <a:pt x="13" y="101"/>
                    <a:pt x="11" y="101"/>
                    <a:pt x="10" y="101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8" y="89"/>
                    <a:pt x="8" y="88"/>
                    <a:pt x="8" y="87"/>
                  </a:cubicBezTo>
                  <a:cubicBezTo>
                    <a:pt x="8" y="85"/>
                    <a:pt x="7" y="84"/>
                    <a:pt x="7" y="83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3" y="64"/>
                    <a:pt x="3" y="60"/>
                  </a:cubicBezTo>
                  <a:cubicBezTo>
                    <a:pt x="3" y="55"/>
                    <a:pt x="10" y="49"/>
                    <a:pt x="10" y="42"/>
                  </a:cubicBezTo>
                  <a:cubicBezTo>
                    <a:pt x="10" y="41"/>
                    <a:pt x="10" y="39"/>
                    <a:pt x="10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6" y="37"/>
                    <a:pt x="6" y="37"/>
                  </a:cubicBezTo>
                  <a:cubicBezTo>
                    <a:pt x="6" y="36"/>
                    <a:pt x="4" y="37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8" y="41"/>
                    <a:pt x="7" y="44"/>
                  </a:cubicBezTo>
                  <a:cubicBezTo>
                    <a:pt x="6" y="46"/>
                    <a:pt x="4" y="48"/>
                    <a:pt x="4" y="49"/>
                  </a:cubicBezTo>
                  <a:cubicBezTo>
                    <a:pt x="4" y="50"/>
                    <a:pt x="5" y="52"/>
                    <a:pt x="5" y="52"/>
                  </a:cubicBezTo>
                  <a:cubicBezTo>
                    <a:pt x="6" y="52"/>
                    <a:pt x="1" y="53"/>
                    <a:pt x="2" y="49"/>
                  </a:cubicBezTo>
                  <a:cubicBezTo>
                    <a:pt x="2" y="45"/>
                    <a:pt x="3" y="45"/>
                    <a:pt x="3" y="44"/>
                  </a:cubicBezTo>
                  <a:cubicBezTo>
                    <a:pt x="3" y="43"/>
                    <a:pt x="1" y="42"/>
                    <a:pt x="1" y="39"/>
                  </a:cubicBezTo>
                  <a:cubicBezTo>
                    <a:pt x="2" y="36"/>
                    <a:pt x="4" y="35"/>
                    <a:pt x="6" y="34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5" y="33"/>
                    <a:pt x="4" y="30"/>
                  </a:cubicBezTo>
                  <a:cubicBezTo>
                    <a:pt x="4" y="30"/>
                    <a:pt x="5" y="29"/>
                    <a:pt x="7" y="29"/>
                  </a:cubicBezTo>
                  <a:cubicBezTo>
                    <a:pt x="6" y="29"/>
                    <a:pt x="2" y="24"/>
                    <a:pt x="3" y="22"/>
                  </a:cubicBezTo>
                  <a:cubicBezTo>
                    <a:pt x="3" y="22"/>
                    <a:pt x="6" y="22"/>
                    <a:pt x="7" y="23"/>
                  </a:cubicBezTo>
                  <a:cubicBezTo>
                    <a:pt x="7" y="23"/>
                    <a:pt x="1" y="18"/>
                    <a:pt x="2" y="14"/>
                  </a:cubicBezTo>
                  <a:cubicBezTo>
                    <a:pt x="2" y="14"/>
                    <a:pt x="6" y="17"/>
                    <a:pt x="7" y="17"/>
                  </a:cubicBezTo>
                  <a:cubicBezTo>
                    <a:pt x="7" y="17"/>
                    <a:pt x="0" y="7"/>
                    <a:pt x="4" y="3"/>
                  </a:cubicBezTo>
                  <a:cubicBezTo>
                    <a:pt x="4" y="3"/>
                    <a:pt x="8" y="12"/>
                    <a:pt x="9" y="13"/>
                  </a:cubicBezTo>
                  <a:cubicBezTo>
                    <a:pt x="9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8"/>
                    <a:pt x="12" y="2"/>
                    <a:pt x="14" y="1"/>
                  </a:cubicBezTo>
                  <a:cubicBezTo>
                    <a:pt x="14" y="1"/>
                    <a:pt x="13" y="11"/>
                    <a:pt x="15" y="13"/>
                  </a:cubicBezTo>
                  <a:cubicBezTo>
                    <a:pt x="15" y="13"/>
                    <a:pt x="15" y="12"/>
                    <a:pt x="16" y="12"/>
                  </a:cubicBezTo>
                  <a:cubicBezTo>
                    <a:pt x="16" y="12"/>
                    <a:pt x="16" y="17"/>
                    <a:pt x="17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20"/>
                    <a:pt x="20" y="21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19"/>
                    <a:pt x="21" y="18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30" y="14"/>
                    <a:pt x="30" y="16"/>
                    <a:pt x="3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6" y="16"/>
                    <a:pt x="36" y="19"/>
                    <a:pt x="36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4" y="24"/>
                    <a:pt x="33" y="24"/>
                  </a:cubicBezTo>
                  <a:cubicBezTo>
                    <a:pt x="32" y="24"/>
                    <a:pt x="31" y="23"/>
                    <a:pt x="30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9" y="26"/>
                    <a:pt x="30" y="27"/>
                  </a:cubicBezTo>
                  <a:cubicBezTo>
                    <a:pt x="32" y="28"/>
                    <a:pt x="34" y="30"/>
                    <a:pt x="35" y="31"/>
                  </a:cubicBezTo>
                  <a:cubicBezTo>
                    <a:pt x="36" y="32"/>
                    <a:pt x="36" y="34"/>
                    <a:pt x="37" y="35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1"/>
                    <a:pt x="39" y="31"/>
                    <a:pt x="39" y="30"/>
                  </a:cubicBezTo>
                  <a:cubicBezTo>
                    <a:pt x="39" y="29"/>
                    <a:pt x="40" y="27"/>
                    <a:pt x="40" y="27"/>
                  </a:cubicBezTo>
                  <a:cubicBezTo>
                    <a:pt x="40" y="27"/>
                    <a:pt x="42" y="28"/>
                    <a:pt x="41" y="30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5"/>
                    <a:pt x="44" y="23"/>
                    <a:pt x="44" y="21"/>
                  </a:cubicBezTo>
                  <a:cubicBezTo>
                    <a:pt x="44" y="20"/>
                    <a:pt x="44" y="19"/>
                    <a:pt x="43" y="18"/>
                  </a:cubicBezTo>
                  <a:cubicBezTo>
                    <a:pt x="43" y="17"/>
                    <a:pt x="42" y="16"/>
                    <a:pt x="42" y="16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5" y="12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7" y="12"/>
                    <a:pt x="50" y="13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5" y="26"/>
                    <a:pt x="45" y="27"/>
                  </a:cubicBezTo>
                  <a:cubicBezTo>
                    <a:pt x="45" y="28"/>
                    <a:pt x="44" y="29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6" y="31"/>
                    <a:pt x="46" y="35"/>
                  </a:cubicBezTo>
                  <a:cubicBezTo>
                    <a:pt x="46" y="35"/>
                    <a:pt x="45" y="32"/>
                    <a:pt x="43" y="33"/>
                  </a:cubicBezTo>
                  <a:cubicBezTo>
                    <a:pt x="41" y="35"/>
                    <a:pt x="42" y="39"/>
                    <a:pt x="41" y="39"/>
                  </a:cubicBezTo>
                  <a:cubicBezTo>
                    <a:pt x="40" y="39"/>
                    <a:pt x="38" y="40"/>
                    <a:pt x="38" y="41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5" y="46"/>
                    <a:pt x="34" y="48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5" y="48"/>
                    <a:pt x="37" y="48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2"/>
                    <a:pt x="38" y="53"/>
                    <a:pt x="39" y="53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2"/>
                  </a:lnTo>
                  <a:close/>
                  <a:moveTo>
                    <a:pt x="115" y="29"/>
                  </a:moveTo>
                  <a:cubicBezTo>
                    <a:pt x="113" y="29"/>
                    <a:pt x="113" y="27"/>
                    <a:pt x="112" y="27"/>
                  </a:cubicBezTo>
                  <a:cubicBezTo>
                    <a:pt x="112" y="29"/>
                    <a:pt x="111" y="31"/>
                    <a:pt x="111" y="31"/>
                  </a:cubicBezTo>
                  <a:cubicBezTo>
                    <a:pt x="111" y="33"/>
                    <a:pt x="112" y="33"/>
                    <a:pt x="112" y="34"/>
                  </a:cubicBezTo>
                  <a:cubicBezTo>
                    <a:pt x="116" y="33"/>
                    <a:pt x="115" y="29"/>
                    <a:pt x="115" y="29"/>
                  </a:cubicBezTo>
                  <a:moveTo>
                    <a:pt x="20" y="26"/>
                  </a:moveTo>
                  <a:cubicBezTo>
                    <a:pt x="20" y="24"/>
                    <a:pt x="20" y="24"/>
                    <a:pt x="20" y="24"/>
                  </a:cubicBezTo>
                  <a:lnTo>
                    <a:pt x="20" y="26"/>
                  </a:lnTo>
                  <a:close/>
                  <a:moveTo>
                    <a:pt x="12" y="44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0" y="53"/>
                    <a:pt x="5" y="54"/>
                    <a:pt x="5" y="60"/>
                  </a:cubicBezTo>
                  <a:cubicBezTo>
                    <a:pt x="5" y="60"/>
                    <a:pt x="6" y="62"/>
                    <a:pt x="7" y="63"/>
                  </a:cubicBezTo>
                  <a:cubicBezTo>
                    <a:pt x="9" y="63"/>
                    <a:pt x="8" y="62"/>
                    <a:pt x="9" y="61"/>
                  </a:cubicBezTo>
                  <a:cubicBezTo>
                    <a:pt x="10" y="59"/>
                    <a:pt x="10" y="58"/>
                    <a:pt x="12" y="56"/>
                  </a:cubicBezTo>
                  <a:cubicBezTo>
                    <a:pt x="14" y="55"/>
                    <a:pt x="16" y="53"/>
                    <a:pt x="17" y="51"/>
                  </a:cubicBezTo>
                  <a:cubicBezTo>
                    <a:pt x="17" y="50"/>
                    <a:pt x="18" y="49"/>
                    <a:pt x="18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6" y="47"/>
                    <a:pt x="15" y="47"/>
                  </a:cubicBezTo>
                  <a:cubicBezTo>
                    <a:pt x="15" y="47"/>
                    <a:pt x="15" y="45"/>
                    <a:pt x="16" y="43"/>
                  </a:cubicBezTo>
                  <a:cubicBezTo>
                    <a:pt x="16" y="43"/>
                    <a:pt x="15" y="44"/>
                    <a:pt x="12" y="44"/>
                  </a:cubicBezTo>
                  <a:moveTo>
                    <a:pt x="21" y="34"/>
                  </a:moveTo>
                  <a:cubicBezTo>
                    <a:pt x="21" y="33"/>
                    <a:pt x="21" y="33"/>
                    <a:pt x="21" y="31"/>
                  </a:cubicBezTo>
                  <a:cubicBezTo>
                    <a:pt x="21" y="31"/>
                    <a:pt x="21" y="29"/>
                    <a:pt x="20" y="27"/>
                  </a:cubicBezTo>
                  <a:cubicBezTo>
                    <a:pt x="20" y="27"/>
                    <a:pt x="19" y="29"/>
                    <a:pt x="18" y="29"/>
                  </a:cubicBezTo>
                  <a:cubicBezTo>
                    <a:pt x="18" y="29"/>
                    <a:pt x="16" y="33"/>
                    <a:pt x="21" y="34"/>
                  </a:cubicBezTo>
                  <a:moveTo>
                    <a:pt x="9" y="35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lose/>
                  <a:moveTo>
                    <a:pt x="44" y="50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43" y="52"/>
                    <a:pt x="43" y="52"/>
                    <a:pt x="43" y="52"/>
                  </a:cubicBezTo>
                  <a:lnTo>
                    <a:pt x="44" y="50"/>
                  </a:lnTo>
                  <a:close/>
                  <a:moveTo>
                    <a:pt x="45" y="47"/>
                  </a:move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lnTo>
                    <a:pt x="45" y="47"/>
                  </a:lnTo>
                  <a:close/>
                  <a:moveTo>
                    <a:pt x="40" y="61"/>
                  </a:moveTo>
                  <a:cubicBezTo>
                    <a:pt x="40" y="62"/>
                    <a:pt x="40" y="62"/>
                    <a:pt x="40" y="62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7"/>
                    <a:pt x="41" y="58"/>
                    <a:pt x="41" y="59"/>
                  </a:cubicBezTo>
                  <a:lnTo>
                    <a:pt x="40" y="61"/>
                  </a:lnTo>
                  <a:close/>
                  <a:moveTo>
                    <a:pt x="72" y="0"/>
                  </a:moveTo>
                  <a:cubicBezTo>
                    <a:pt x="113" y="136"/>
                    <a:pt x="113" y="136"/>
                    <a:pt x="113" y="136"/>
                  </a:cubicBezTo>
                  <a:cubicBezTo>
                    <a:pt x="124" y="123"/>
                    <a:pt x="132" y="105"/>
                    <a:pt x="132" y="82"/>
                  </a:cubicBezTo>
                  <a:cubicBezTo>
                    <a:pt x="132" y="0"/>
                    <a:pt x="132" y="0"/>
                    <a:pt x="132" y="0"/>
                  </a:cubicBezTo>
                  <a:lnTo>
                    <a:pt x="72" y="0"/>
                  </a:lnTo>
                  <a:close/>
                  <a:moveTo>
                    <a:pt x="131" y="49"/>
                  </a:moveTo>
                  <a:cubicBezTo>
                    <a:pt x="132" y="53"/>
                    <a:pt x="127" y="52"/>
                    <a:pt x="127" y="52"/>
                  </a:cubicBezTo>
                  <a:cubicBezTo>
                    <a:pt x="128" y="52"/>
                    <a:pt x="129" y="50"/>
                    <a:pt x="129" y="49"/>
                  </a:cubicBezTo>
                  <a:cubicBezTo>
                    <a:pt x="129" y="48"/>
                    <a:pt x="127" y="46"/>
                    <a:pt x="126" y="44"/>
                  </a:cubicBezTo>
                  <a:cubicBezTo>
                    <a:pt x="125" y="41"/>
                    <a:pt x="128" y="40"/>
                    <a:pt x="128" y="40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7"/>
                    <a:pt x="127" y="36"/>
                    <a:pt x="126" y="37"/>
                  </a:cubicBezTo>
                  <a:cubicBezTo>
                    <a:pt x="126" y="37"/>
                    <a:pt x="125" y="36"/>
                    <a:pt x="124" y="37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9"/>
                    <a:pt x="123" y="41"/>
                    <a:pt x="123" y="42"/>
                  </a:cubicBezTo>
                  <a:cubicBezTo>
                    <a:pt x="123" y="49"/>
                    <a:pt x="130" y="55"/>
                    <a:pt x="130" y="60"/>
                  </a:cubicBezTo>
                  <a:cubicBezTo>
                    <a:pt x="130" y="64"/>
                    <a:pt x="126" y="67"/>
                    <a:pt x="126" y="67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5" y="72"/>
                    <a:pt x="125" y="72"/>
                    <a:pt x="125" y="72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3" y="75"/>
                    <a:pt x="123" y="75"/>
                    <a:pt x="123" y="75"/>
                  </a:cubicBezTo>
                  <a:cubicBezTo>
                    <a:pt x="124" y="78"/>
                    <a:pt x="124" y="78"/>
                    <a:pt x="124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5" y="84"/>
                    <a:pt x="125" y="85"/>
                    <a:pt x="125" y="87"/>
                  </a:cubicBezTo>
                  <a:cubicBezTo>
                    <a:pt x="125" y="88"/>
                    <a:pt x="125" y="89"/>
                    <a:pt x="125" y="89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2" y="101"/>
                    <a:pt x="120" y="101"/>
                    <a:pt x="118" y="101"/>
                  </a:cubicBezTo>
                  <a:cubicBezTo>
                    <a:pt x="117" y="101"/>
                    <a:pt x="116" y="100"/>
                    <a:pt x="114" y="99"/>
                  </a:cubicBezTo>
                  <a:cubicBezTo>
                    <a:pt x="113" y="98"/>
                    <a:pt x="113" y="99"/>
                    <a:pt x="113" y="98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6" y="96"/>
                    <a:pt x="117" y="96"/>
                    <a:pt x="118" y="96"/>
                  </a:cubicBezTo>
                  <a:cubicBezTo>
                    <a:pt x="119" y="96"/>
                    <a:pt x="119" y="97"/>
                    <a:pt x="121" y="97"/>
                  </a:cubicBezTo>
                  <a:cubicBezTo>
                    <a:pt x="122" y="97"/>
                    <a:pt x="122" y="95"/>
                    <a:pt x="122" y="94"/>
                  </a:cubicBezTo>
                  <a:cubicBezTo>
                    <a:pt x="122" y="93"/>
                    <a:pt x="123" y="92"/>
                    <a:pt x="122" y="91"/>
                  </a:cubicBezTo>
                  <a:cubicBezTo>
                    <a:pt x="121" y="89"/>
                    <a:pt x="121" y="88"/>
                    <a:pt x="121" y="87"/>
                  </a:cubicBezTo>
                  <a:cubicBezTo>
                    <a:pt x="121" y="86"/>
                    <a:pt x="121" y="86"/>
                    <a:pt x="120" y="85"/>
                  </a:cubicBezTo>
                  <a:cubicBezTo>
                    <a:pt x="119" y="84"/>
                    <a:pt x="119" y="83"/>
                    <a:pt x="119" y="82"/>
                  </a:cubicBezTo>
                  <a:cubicBezTo>
                    <a:pt x="119" y="81"/>
                    <a:pt x="119" y="80"/>
                    <a:pt x="118" y="79"/>
                  </a:cubicBezTo>
                  <a:cubicBezTo>
                    <a:pt x="117" y="78"/>
                    <a:pt x="116" y="75"/>
                    <a:pt x="115" y="75"/>
                  </a:cubicBezTo>
                  <a:cubicBezTo>
                    <a:pt x="115" y="74"/>
                    <a:pt x="114" y="72"/>
                    <a:pt x="114" y="72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74"/>
                    <a:pt x="111" y="74"/>
                    <a:pt x="111" y="74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6" y="79"/>
                    <a:pt x="106" y="79"/>
                    <a:pt x="106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5" y="79"/>
                    <a:pt x="104" y="81"/>
                    <a:pt x="103" y="82"/>
                  </a:cubicBezTo>
                  <a:cubicBezTo>
                    <a:pt x="103" y="83"/>
                    <a:pt x="102" y="83"/>
                    <a:pt x="101" y="83"/>
                  </a:cubicBezTo>
                  <a:cubicBezTo>
                    <a:pt x="100" y="83"/>
                    <a:pt x="98" y="81"/>
                    <a:pt x="98" y="80"/>
                  </a:cubicBezTo>
                  <a:cubicBezTo>
                    <a:pt x="97" y="79"/>
                    <a:pt x="96" y="76"/>
                    <a:pt x="96" y="76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1" y="78"/>
                    <a:pt x="101" y="78"/>
                    <a:pt x="102" y="78"/>
                  </a:cubicBezTo>
                  <a:cubicBezTo>
                    <a:pt x="103" y="77"/>
                    <a:pt x="105" y="75"/>
                    <a:pt x="105" y="74"/>
                  </a:cubicBezTo>
                  <a:cubicBezTo>
                    <a:pt x="106" y="73"/>
                    <a:pt x="107" y="72"/>
                    <a:pt x="106" y="70"/>
                  </a:cubicBezTo>
                  <a:cubicBezTo>
                    <a:pt x="105" y="69"/>
                    <a:pt x="103" y="67"/>
                    <a:pt x="102" y="66"/>
                  </a:cubicBezTo>
                  <a:cubicBezTo>
                    <a:pt x="100" y="65"/>
                    <a:pt x="102" y="64"/>
                    <a:pt x="102" y="64"/>
                  </a:cubicBezTo>
                  <a:cubicBezTo>
                    <a:pt x="100" y="64"/>
                    <a:pt x="100" y="62"/>
                    <a:pt x="100" y="62"/>
                  </a:cubicBezTo>
                  <a:cubicBezTo>
                    <a:pt x="101" y="56"/>
                    <a:pt x="107" y="58"/>
                    <a:pt x="108" y="58"/>
                  </a:cubicBezTo>
                  <a:cubicBezTo>
                    <a:pt x="108" y="58"/>
                    <a:pt x="107" y="57"/>
                    <a:pt x="107" y="56"/>
                  </a:cubicBezTo>
                  <a:cubicBezTo>
                    <a:pt x="106" y="55"/>
                    <a:pt x="103" y="54"/>
                    <a:pt x="103" y="53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0" y="53"/>
                    <a:pt x="99" y="57"/>
                    <a:pt x="99" y="57"/>
                  </a:cubicBezTo>
                  <a:cubicBezTo>
                    <a:pt x="98" y="56"/>
                    <a:pt x="98" y="55"/>
                    <a:pt x="98" y="54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5" y="54"/>
                    <a:pt x="95" y="55"/>
                    <a:pt x="94" y="55"/>
                  </a:cubicBezTo>
                  <a:cubicBezTo>
                    <a:pt x="93" y="56"/>
                    <a:pt x="93" y="56"/>
                    <a:pt x="92" y="57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8"/>
                    <a:pt x="91" y="57"/>
                    <a:pt x="90" y="56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8" y="50"/>
                    <a:pt x="88" y="50"/>
                    <a:pt x="88" y="50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4" y="53"/>
                    <a:pt x="96" y="52"/>
                    <a:pt x="97" y="51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8" y="48"/>
                    <a:pt x="99" y="49"/>
                    <a:pt x="99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48"/>
                    <a:pt x="97" y="46"/>
                    <a:pt x="95" y="43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4" y="40"/>
                    <a:pt x="92" y="39"/>
                    <a:pt x="92" y="39"/>
                  </a:cubicBezTo>
                  <a:cubicBezTo>
                    <a:pt x="91" y="39"/>
                    <a:pt x="92" y="35"/>
                    <a:pt x="90" y="33"/>
                  </a:cubicBezTo>
                  <a:cubicBezTo>
                    <a:pt x="87" y="32"/>
                    <a:pt x="87" y="35"/>
                    <a:pt x="87" y="35"/>
                  </a:cubicBezTo>
                  <a:cubicBezTo>
                    <a:pt x="87" y="31"/>
                    <a:pt x="88" y="31"/>
                    <a:pt x="89" y="31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29"/>
                    <a:pt x="88" y="28"/>
                    <a:pt x="88" y="27"/>
                  </a:cubicBezTo>
                  <a:cubicBezTo>
                    <a:pt x="87" y="26"/>
                    <a:pt x="86" y="25"/>
                    <a:pt x="86" y="25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5" y="12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2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8" y="11"/>
                    <a:pt x="88" y="13"/>
                    <a:pt x="88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0" y="13"/>
                    <a:pt x="90" y="14"/>
                    <a:pt x="90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0" y="17"/>
                    <a:pt x="89" y="18"/>
                  </a:cubicBezTo>
                  <a:cubicBezTo>
                    <a:pt x="89" y="19"/>
                    <a:pt x="89" y="20"/>
                    <a:pt x="88" y="21"/>
                  </a:cubicBezTo>
                  <a:cubicBezTo>
                    <a:pt x="88" y="23"/>
                    <a:pt x="89" y="25"/>
                    <a:pt x="90" y="27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28"/>
                    <a:pt x="93" y="27"/>
                    <a:pt x="93" y="27"/>
                  </a:cubicBezTo>
                  <a:cubicBezTo>
                    <a:pt x="93" y="27"/>
                    <a:pt x="93" y="29"/>
                    <a:pt x="93" y="30"/>
                  </a:cubicBezTo>
                  <a:cubicBezTo>
                    <a:pt x="94" y="31"/>
                    <a:pt x="94" y="31"/>
                    <a:pt x="94" y="32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6" y="34"/>
                    <a:pt x="97" y="32"/>
                    <a:pt x="98" y="31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5" y="25"/>
                    <a:pt x="105" y="24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2" y="23"/>
                    <a:pt x="101" y="24"/>
                    <a:pt x="100" y="24"/>
                  </a:cubicBezTo>
                  <a:cubicBezTo>
                    <a:pt x="98" y="24"/>
                    <a:pt x="98" y="23"/>
                    <a:pt x="97" y="23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6"/>
                    <a:pt x="99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2" y="16"/>
                    <a:pt x="103" y="14"/>
                    <a:pt x="104" y="14"/>
                  </a:cubicBezTo>
                  <a:cubicBezTo>
                    <a:pt x="105" y="14"/>
                    <a:pt x="106" y="14"/>
                    <a:pt x="107" y="14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1" y="18"/>
                    <a:pt x="113" y="19"/>
                    <a:pt x="113" y="22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0"/>
                    <a:pt x="115" y="17"/>
                    <a:pt x="115" y="17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17"/>
                    <a:pt x="117" y="12"/>
                    <a:pt x="117" y="12"/>
                  </a:cubicBezTo>
                  <a:cubicBezTo>
                    <a:pt x="118" y="12"/>
                    <a:pt x="118" y="13"/>
                    <a:pt x="118" y="13"/>
                  </a:cubicBezTo>
                  <a:cubicBezTo>
                    <a:pt x="119" y="11"/>
                    <a:pt x="118" y="1"/>
                    <a:pt x="118" y="1"/>
                  </a:cubicBezTo>
                  <a:cubicBezTo>
                    <a:pt x="121" y="2"/>
                    <a:pt x="123" y="8"/>
                    <a:pt x="122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3" y="12"/>
                    <a:pt x="123" y="13"/>
                    <a:pt x="123" y="13"/>
                  </a:cubicBezTo>
                  <a:cubicBezTo>
                    <a:pt x="125" y="12"/>
                    <a:pt x="129" y="3"/>
                    <a:pt x="129" y="3"/>
                  </a:cubicBezTo>
                  <a:cubicBezTo>
                    <a:pt x="133" y="7"/>
                    <a:pt x="126" y="17"/>
                    <a:pt x="126" y="17"/>
                  </a:cubicBezTo>
                  <a:cubicBezTo>
                    <a:pt x="127" y="17"/>
                    <a:pt x="130" y="14"/>
                    <a:pt x="130" y="14"/>
                  </a:cubicBezTo>
                  <a:cubicBezTo>
                    <a:pt x="132" y="18"/>
                    <a:pt x="125" y="23"/>
                    <a:pt x="125" y="23"/>
                  </a:cubicBezTo>
                  <a:cubicBezTo>
                    <a:pt x="127" y="22"/>
                    <a:pt x="130" y="22"/>
                    <a:pt x="130" y="22"/>
                  </a:cubicBezTo>
                  <a:cubicBezTo>
                    <a:pt x="130" y="24"/>
                    <a:pt x="126" y="29"/>
                    <a:pt x="125" y="29"/>
                  </a:cubicBezTo>
                  <a:cubicBezTo>
                    <a:pt x="128" y="29"/>
                    <a:pt x="129" y="30"/>
                    <a:pt x="129" y="30"/>
                  </a:cubicBezTo>
                  <a:cubicBezTo>
                    <a:pt x="128" y="33"/>
                    <a:pt x="126" y="34"/>
                    <a:pt x="124" y="3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9" y="35"/>
                    <a:pt x="131" y="36"/>
                    <a:pt x="131" y="39"/>
                  </a:cubicBezTo>
                  <a:cubicBezTo>
                    <a:pt x="131" y="42"/>
                    <a:pt x="130" y="43"/>
                    <a:pt x="130" y="44"/>
                  </a:cubicBezTo>
                  <a:cubicBezTo>
                    <a:pt x="130" y="45"/>
                    <a:pt x="130" y="45"/>
                    <a:pt x="131" y="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7AEEDC6A-C4DF-7E5C-D853-16145DDFCB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0775" y="2614613"/>
              <a:ext cx="103188" cy="122238"/>
            </a:xfrm>
            <a:custGeom>
              <a:avLst/>
              <a:gdLst>
                <a:gd name="T0" fmla="*/ 21 w 48"/>
                <a:gd name="T1" fmla="*/ 19 h 56"/>
                <a:gd name="T2" fmla="*/ 23 w 48"/>
                <a:gd name="T3" fmla="*/ 4 h 56"/>
                <a:gd name="T4" fmla="*/ 19 w 48"/>
                <a:gd name="T5" fmla="*/ 21 h 56"/>
                <a:gd name="T6" fmla="*/ 7 w 48"/>
                <a:gd name="T7" fmla="*/ 22 h 56"/>
                <a:gd name="T8" fmla="*/ 25 w 48"/>
                <a:gd name="T9" fmla="*/ 24 h 56"/>
                <a:gd name="T10" fmla="*/ 42 w 48"/>
                <a:gd name="T11" fmla="*/ 23 h 56"/>
                <a:gd name="T12" fmla="*/ 43 w 48"/>
                <a:gd name="T13" fmla="*/ 23 h 56"/>
                <a:gd name="T14" fmla="*/ 25 w 48"/>
                <a:gd name="T15" fmla="*/ 23 h 56"/>
                <a:gd name="T16" fmla="*/ 31 w 48"/>
                <a:gd name="T17" fmla="*/ 17 h 56"/>
                <a:gd name="T18" fmla="*/ 24 w 48"/>
                <a:gd name="T19" fmla="*/ 22 h 56"/>
                <a:gd name="T20" fmla="*/ 24 w 48"/>
                <a:gd name="T21" fmla="*/ 4 h 56"/>
                <a:gd name="T22" fmla="*/ 24 w 48"/>
                <a:gd name="T23" fmla="*/ 4 h 56"/>
                <a:gd name="T24" fmla="*/ 24 w 48"/>
                <a:gd name="T25" fmla="*/ 22 h 56"/>
                <a:gd name="T26" fmla="*/ 17 w 48"/>
                <a:gd name="T27" fmla="*/ 17 h 56"/>
                <a:gd name="T28" fmla="*/ 23 w 48"/>
                <a:gd name="T29" fmla="*/ 23 h 56"/>
                <a:gd name="T30" fmla="*/ 7 w 48"/>
                <a:gd name="T31" fmla="*/ 23 h 56"/>
                <a:gd name="T32" fmla="*/ 5 w 48"/>
                <a:gd name="T33" fmla="*/ 23 h 56"/>
                <a:gd name="T34" fmla="*/ 6 w 48"/>
                <a:gd name="T35" fmla="*/ 23 h 56"/>
                <a:gd name="T36" fmla="*/ 18 w 48"/>
                <a:gd name="T37" fmla="*/ 28 h 56"/>
                <a:gd name="T38" fmla="*/ 19 w 48"/>
                <a:gd name="T39" fmla="*/ 29 h 56"/>
                <a:gd name="T40" fmla="*/ 24 w 48"/>
                <a:gd name="T41" fmla="*/ 49 h 56"/>
                <a:gd name="T42" fmla="*/ 24 w 48"/>
                <a:gd name="T43" fmla="*/ 50 h 56"/>
                <a:gd name="T44" fmla="*/ 24 w 48"/>
                <a:gd name="T45" fmla="*/ 25 h 56"/>
                <a:gd name="T46" fmla="*/ 29 w 48"/>
                <a:gd name="T47" fmla="*/ 29 h 56"/>
                <a:gd name="T48" fmla="*/ 30 w 48"/>
                <a:gd name="T49" fmla="*/ 28 h 56"/>
                <a:gd name="T50" fmla="*/ 44 w 48"/>
                <a:gd name="T51" fmla="*/ 23 h 56"/>
                <a:gd name="T52" fmla="*/ 26 w 48"/>
                <a:gd name="T53" fmla="*/ 24 h 56"/>
                <a:gd name="T54" fmla="*/ 48 w 48"/>
                <a:gd name="T55" fmla="*/ 23 h 56"/>
                <a:gd name="T56" fmla="*/ 43 w 48"/>
                <a:gd name="T57" fmla="*/ 22 h 56"/>
                <a:gd name="T58" fmla="*/ 44 w 48"/>
                <a:gd name="T59" fmla="*/ 23 h 56"/>
                <a:gd name="T60" fmla="*/ 24 w 48"/>
                <a:gd name="T61" fmla="*/ 50 h 56"/>
                <a:gd name="T62" fmla="*/ 23 w 48"/>
                <a:gd name="T63" fmla="*/ 25 h 56"/>
                <a:gd name="T64" fmla="*/ 24 w 48"/>
                <a:gd name="T65" fmla="*/ 56 h 56"/>
                <a:gd name="T66" fmla="*/ 28 w 48"/>
                <a:gd name="T67" fmla="*/ 29 h 56"/>
                <a:gd name="T68" fmla="*/ 25 w 48"/>
                <a:gd name="T69" fmla="*/ 49 h 56"/>
                <a:gd name="T70" fmla="*/ 6 w 48"/>
                <a:gd name="T71" fmla="*/ 24 h 56"/>
                <a:gd name="T72" fmla="*/ 6 w 48"/>
                <a:gd name="T73" fmla="*/ 22 h 56"/>
                <a:gd name="T74" fmla="*/ 0 w 48"/>
                <a:gd name="T75" fmla="*/ 23 h 56"/>
                <a:gd name="T76" fmla="*/ 22 w 48"/>
                <a:gd name="T77" fmla="*/ 24 h 56"/>
                <a:gd name="T78" fmla="*/ 43 w 48"/>
                <a:gd name="T79" fmla="*/ 22 h 56"/>
                <a:gd name="T80" fmla="*/ 26 w 48"/>
                <a:gd name="T81" fmla="*/ 22 h 56"/>
                <a:gd name="T82" fmla="*/ 25 w 48"/>
                <a:gd name="T83" fmla="*/ 4 h 56"/>
                <a:gd name="T84" fmla="*/ 25 w 48"/>
                <a:gd name="T85" fmla="*/ 21 h 56"/>
                <a:gd name="T86" fmla="*/ 24 w 48"/>
                <a:gd name="T87" fmla="*/ 0 h 56"/>
                <a:gd name="T88" fmla="*/ 23 w 48"/>
                <a:gd name="T89" fmla="*/ 4 h 56"/>
                <a:gd name="T90" fmla="*/ 24 w 48"/>
                <a:gd name="T91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" h="56">
                  <a:moveTo>
                    <a:pt x="23" y="4"/>
                  </a:move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lnTo>
                    <a:pt x="23" y="4"/>
                  </a:lnTo>
                  <a:close/>
                  <a:moveTo>
                    <a:pt x="22" y="22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2"/>
                    <a:pt x="19" y="22"/>
                    <a:pt x="22" y="22"/>
                  </a:cubicBezTo>
                  <a:moveTo>
                    <a:pt x="25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40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10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28"/>
                    <a:pt x="30" y="28"/>
                    <a:pt x="30" y="28"/>
                  </a:cubicBezTo>
                  <a:lnTo>
                    <a:pt x="25" y="24"/>
                  </a:lnTo>
                  <a:close/>
                  <a:moveTo>
                    <a:pt x="44" y="23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29" y="24"/>
                    <a:pt x="26" y="24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lnTo>
                    <a:pt x="44" y="23"/>
                  </a:lnTo>
                  <a:close/>
                  <a:moveTo>
                    <a:pt x="25" y="49"/>
                  </a:moveTo>
                  <a:cubicBezTo>
                    <a:pt x="25" y="50"/>
                    <a:pt x="25" y="50"/>
                    <a:pt x="24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5" y="25"/>
                    <a:pt x="25" y="25"/>
                    <a:pt x="25" y="25"/>
                  </a:cubicBezTo>
                  <a:lnTo>
                    <a:pt x="25" y="49"/>
                  </a:lnTo>
                  <a:close/>
                  <a:moveTo>
                    <a:pt x="22" y="24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5" y="24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9" y="26"/>
                    <a:pt x="19" y="26"/>
                    <a:pt x="19" y="26"/>
                  </a:cubicBezTo>
                  <a:lnTo>
                    <a:pt x="22" y="24"/>
                  </a:lnTo>
                  <a:close/>
                  <a:moveTo>
                    <a:pt x="26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28" y="20"/>
                    <a:pt x="28" y="20"/>
                    <a:pt x="28" y="20"/>
                  </a:cubicBezTo>
                  <a:lnTo>
                    <a:pt x="26" y="22"/>
                  </a:lnTo>
                  <a:close/>
                  <a:moveTo>
                    <a:pt x="24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lnTo>
                    <a:pt x="2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B789E72-135F-ED2F-B385-7041CB9186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7600" y="2746375"/>
              <a:ext cx="107950" cy="98425"/>
            </a:xfrm>
            <a:custGeom>
              <a:avLst/>
              <a:gdLst>
                <a:gd name="T0" fmla="*/ 14 w 50"/>
                <a:gd name="T1" fmla="*/ 20 h 45"/>
                <a:gd name="T2" fmla="*/ 15 w 50"/>
                <a:gd name="T3" fmla="*/ 11 h 45"/>
                <a:gd name="T4" fmla="*/ 13 w 50"/>
                <a:gd name="T5" fmla="*/ 27 h 45"/>
                <a:gd name="T6" fmla="*/ 22 w 50"/>
                <a:gd name="T7" fmla="*/ 14 h 45"/>
                <a:gd name="T8" fmla="*/ 37 w 50"/>
                <a:gd name="T9" fmla="*/ 24 h 45"/>
                <a:gd name="T10" fmla="*/ 25 w 50"/>
                <a:gd name="T11" fmla="*/ 24 h 45"/>
                <a:gd name="T12" fmla="*/ 43 w 50"/>
                <a:gd name="T13" fmla="*/ 31 h 45"/>
                <a:gd name="T14" fmla="*/ 25 w 50"/>
                <a:gd name="T15" fmla="*/ 22 h 45"/>
                <a:gd name="T16" fmla="*/ 38 w 50"/>
                <a:gd name="T17" fmla="*/ 3 h 45"/>
                <a:gd name="T18" fmla="*/ 19 w 50"/>
                <a:gd name="T19" fmla="*/ 3 h 45"/>
                <a:gd name="T20" fmla="*/ 40 w 50"/>
                <a:gd name="T21" fmla="*/ 0 h 45"/>
                <a:gd name="T22" fmla="*/ 43 w 50"/>
                <a:gd name="T23" fmla="*/ 39 h 45"/>
                <a:gd name="T24" fmla="*/ 46 w 50"/>
                <a:gd name="T25" fmla="*/ 41 h 45"/>
                <a:gd name="T26" fmla="*/ 47 w 50"/>
                <a:gd name="T27" fmla="*/ 44 h 45"/>
                <a:gd name="T28" fmla="*/ 7 w 50"/>
                <a:gd name="T29" fmla="*/ 39 h 45"/>
                <a:gd name="T30" fmla="*/ 10 w 50"/>
                <a:gd name="T31" fmla="*/ 41 h 45"/>
                <a:gd name="T32" fmla="*/ 14 w 50"/>
                <a:gd name="T33" fmla="*/ 41 h 45"/>
                <a:gd name="T34" fmla="*/ 17 w 50"/>
                <a:gd name="T35" fmla="*/ 43 h 45"/>
                <a:gd name="T36" fmla="*/ 20 w 50"/>
                <a:gd name="T37" fmla="*/ 42 h 45"/>
                <a:gd name="T38" fmla="*/ 18 w 50"/>
                <a:gd name="T39" fmla="*/ 38 h 45"/>
                <a:gd name="T40" fmla="*/ 10 w 50"/>
                <a:gd name="T41" fmla="*/ 38 h 45"/>
                <a:gd name="T42" fmla="*/ 5 w 50"/>
                <a:gd name="T43" fmla="*/ 37 h 45"/>
                <a:gd name="T44" fmla="*/ 32 w 50"/>
                <a:gd name="T45" fmla="*/ 10 h 45"/>
                <a:gd name="T46" fmla="*/ 26 w 50"/>
                <a:gd name="T47" fmla="*/ 17 h 45"/>
                <a:gd name="T48" fmla="*/ 37 w 50"/>
                <a:gd name="T49" fmla="*/ 17 h 45"/>
                <a:gd name="T50" fmla="*/ 33 w 50"/>
                <a:gd name="T51" fmla="*/ 21 h 45"/>
                <a:gd name="T52" fmla="*/ 42 w 50"/>
                <a:gd name="T53" fmla="*/ 43 h 45"/>
                <a:gd name="T54" fmla="*/ 42 w 50"/>
                <a:gd name="T55" fmla="*/ 42 h 45"/>
                <a:gd name="T56" fmla="*/ 38 w 50"/>
                <a:gd name="T57" fmla="*/ 27 h 45"/>
                <a:gd name="T58" fmla="*/ 12 w 50"/>
                <a:gd name="T59" fmla="*/ 24 h 45"/>
                <a:gd name="T60" fmla="*/ 10 w 50"/>
                <a:gd name="T61" fmla="*/ 37 h 45"/>
                <a:gd name="T62" fmla="*/ 18 w 50"/>
                <a:gd name="T63" fmla="*/ 38 h 45"/>
                <a:gd name="T64" fmla="*/ 32 w 50"/>
                <a:gd name="T65" fmla="*/ 38 h 45"/>
                <a:gd name="T66" fmla="*/ 45 w 50"/>
                <a:gd name="T67" fmla="*/ 38 h 45"/>
                <a:gd name="T68" fmla="*/ 43 w 50"/>
                <a:gd name="T69" fmla="*/ 40 h 45"/>
                <a:gd name="T70" fmla="*/ 38 w 50"/>
                <a:gd name="T71" fmla="*/ 39 h 45"/>
                <a:gd name="T72" fmla="*/ 40 w 50"/>
                <a:gd name="T73" fmla="*/ 42 h 45"/>
                <a:gd name="T74" fmla="*/ 42 w 50"/>
                <a:gd name="T75" fmla="*/ 41 h 45"/>
                <a:gd name="T76" fmla="*/ 31 w 50"/>
                <a:gd name="T77" fmla="*/ 40 h 45"/>
                <a:gd name="T78" fmla="*/ 28 w 50"/>
                <a:gd name="T79" fmla="*/ 39 h 45"/>
                <a:gd name="T80" fmla="*/ 23 w 50"/>
                <a:gd name="T81" fmla="*/ 40 h 45"/>
                <a:gd name="T82" fmla="*/ 20 w 50"/>
                <a:gd name="T83" fmla="*/ 41 h 45"/>
                <a:gd name="T84" fmla="*/ 44 w 50"/>
                <a:gd name="T85" fmla="*/ 42 h 45"/>
                <a:gd name="T86" fmla="*/ 41 w 50"/>
                <a:gd name="T87" fmla="*/ 43 h 45"/>
                <a:gd name="T88" fmla="*/ 34 w 50"/>
                <a:gd name="T89" fmla="*/ 43 h 45"/>
                <a:gd name="T90" fmla="*/ 27 w 50"/>
                <a:gd name="T91" fmla="*/ 43 h 45"/>
                <a:gd name="T92" fmla="*/ 46 w 50"/>
                <a:gd name="T93" fmla="*/ 44 h 45"/>
                <a:gd name="T94" fmla="*/ 18 w 50"/>
                <a:gd name="T95" fmla="*/ 44 h 45"/>
                <a:gd name="T96" fmla="*/ 14 w 50"/>
                <a:gd name="T97" fmla="*/ 42 h 45"/>
                <a:gd name="T98" fmla="*/ 11 w 50"/>
                <a:gd name="T99" fmla="*/ 42 h 45"/>
                <a:gd name="T100" fmla="*/ 1 w 50"/>
                <a:gd name="T101" fmla="*/ 44 h 45"/>
                <a:gd name="T102" fmla="*/ 19 w 50"/>
                <a:gd name="T103" fmla="*/ 45 h 45"/>
                <a:gd name="T104" fmla="*/ 38 w 50"/>
                <a:gd name="T105" fmla="*/ 40 h 45"/>
                <a:gd name="T106" fmla="*/ 35 w 50"/>
                <a:gd name="T107" fmla="*/ 40 h 45"/>
                <a:gd name="T108" fmla="*/ 17 w 50"/>
                <a:gd name="T109" fmla="*/ 24 h 45"/>
                <a:gd name="T110" fmla="*/ 36 w 50"/>
                <a:gd name="T111" fmla="*/ 11 h 45"/>
                <a:gd name="T112" fmla="*/ 41 w 50"/>
                <a:gd name="T113" fmla="*/ 24 h 45"/>
                <a:gd name="T114" fmla="*/ 13 w 50"/>
                <a:gd name="T115" fmla="*/ 17 h 45"/>
                <a:gd name="T116" fmla="*/ 11 w 50"/>
                <a:gd name="T117" fmla="*/ 14 h 45"/>
                <a:gd name="T118" fmla="*/ 38 w 50"/>
                <a:gd name="T119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" h="45">
                  <a:moveTo>
                    <a:pt x="20" y="24"/>
                  </a:moveTo>
                  <a:cubicBezTo>
                    <a:pt x="21" y="23"/>
                    <a:pt x="22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21" y="17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1" y="20"/>
                    <a:pt x="21" y="20"/>
                    <a:pt x="21" y="20"/>
                  </a:cubicBezTo>
                  <a:lnTo>
                    <a:pt x="21" y="17"/>
                  </a:lnTo>
                  <a:close/>
                  <a:moveTo>
                    <a:pt x="25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5" y="17"/>
                    <a:pt x="25" y="17"/>
                    <a:pt x="25" y="17"/>
                  </a:cubicBezTo>
                  <a:lnTo>
                    <a:pt x="25" y="15"/>
                  </a:lnTo>
                  <a:close/>
                  <a:moveTo>
                    <a:pt x="2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21" y="14"/>
                    <a:pt x="21" y="14"/>
                    <a:pt x="21" y="14"/>
                  </a:cubicBezTo>
                  <a:lnTo>
                    <a:pt x="21" y="11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3" y="24"/>
                    <a:pt x="13" y="24"/>
                    <a:pt x="13" y="24"/>
                  </a:cubicBezTo>
                  <a:lnTo>
                    <a:pt x="13" y="27"/>
                  </a:lnTo>
                  <a:close/>
                  <a:moveTo>
                    <a:pt x="30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0" y="29"/>
                    <a:pt x="30" y="29"/>
                    <a:pt x="30" y="29"/>
                  </a:cubicBezTo>
                  <a:lnTo>
                    <a:pt x="30" y="30"/>
                  </a:lnTo>
                  <a:close/>
                  <a:moveTo>
                    <a:pt x="22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lnTo>
                    <a:pt x="22" y="14"/>
                  </a:lnTo>
                  <a:close/>
                  <a:moveTo>
                    <a:pt x="37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7" y="27"/>
                    <a:pt x="37" y="27"/>
                    <a:pt x="37" y="27"/>
                  </a:cubicBezTo>
                  <a:lnTo>
                    <a:pt x="37" y="24"/>
                  </a:lnTo>
                  <a:close/>
                  <a:moveTo>
                    <a:pt x="20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20" y="30"/>
                    <a:pt x="20" y="30"/>
                    <a:pt x="20" y="30"/>
                  </a:cubicBezTo>
                  <a:lnTo>
                    <a:pt x="20" y="29"/>
                  </a:lnTo>
                  <a:close/>
                  <a:moveTo>
                    <a:pt x="25" y="24"/>
                  </a:moveTo>
                  <a:cubicBezTo>
                    <a:pt x="21" y="24"/>
                    <a:pt x="21" y="27"/>
                    <a:pt x="21" y="2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29" y="24"/>
                    <a:pt x="25" y="24"/>
                  </a:cubicBezTo>
                  <a:moveTo>
                    <a:pt x="30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0" y="31"/>
                    <a:pt x="30" y="31"/>
                    <a:pt x="30" y="31"/>
                  </a:cubicBezTo>
                  <a:lnTo>
                    <a:pt x="30" y="35"/>
                  </a:lnTo>
                  <a:close/>
                  <a:moveTo>
                    <a:pt x="34" y="30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34" y="27"/>
                    <a:pt x="34" y="27"/>
                    <a:pt x="34" y="27"/>
                  </a:cubicBezTo>
                  <a:lnTo>
                    <a:pt x="34" y="30"/>
                  </a:lnTo>
                  <a:close/>
                  <a:moveTo>
                    <a:pt x="32" y="28"/>
                  </a:moveTo>
                  <a:cubicBezTo>
                    <a:pt x="32" y="27"/>
                    <a:pt x="31" y="22"/>
                    <a:pt x="25" y="22"/>
                  </a:cubicBezTo>
                  <a:cubicBezTo>
                    <a:pt x="20" y="22"/>
                    <a:pt x="19" y="27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1" y="26"/>
                    <a:pt x="21" y="25"/>
                  </a:cubicBezTo>
                  <a:cubicBezTo>
                    <a:pt x="22" y="24"/>
                    <a:pt x="23" y="23"/>
                    <a:pt x="25" y="23"/>
                  </a:cubicBezTo>
                  <a:cubicBezTo>
                    <a:pt x="30" y="23"/>
                    <a:pt x="30" y="27"/>
                    <a:pt x="30" y="29"/>
                  </a:cubicBezTo>
                  <a:lnTo>
                    <a:pt x="32" y="28"/>
                  </a:lnTo>
                  <a:close/>
                  <a:moveTo>
                    <a:pt x="40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0" y="5"/>
                    <a:pt x="40" y="5"/>
                    <a:pt x="40" y="5"/>
                  </a:cubicBezTo>
                  <a:lnTo>
                    <a:pt x="40" y="0"/>
                  </a:lnTo>
                  <a:close/>
                  <a:moveTo>
                    <a:pt x="47" y="39"/>
                  </a:moveTo>
                  <a:cubicBezTo>
                    <a:pt x="46" y="37"/>
                    <a:pt x="46" y="37"/>
                    <a:pt x="46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8" y="44"/>
                    <a:pt x="49" y="43"/>
                    <a:pt x="50" y="43"/>
                  </a:cubicBezTo>
                  <a:cubicBezTo>
                    <a:pt x="49" y="42"/>
                    <a:pt x="47" y="39"/>
                    <a:pt x="47" y="39"/>
                  </a:cubicBezTo>
                  <a:moveTo>
                    <a:pt x="6" y="39"/>
                  </a:move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6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8"/>
                    <a:pt x="12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8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4" y="38"/>
                    <a:pt x="3" y="39"/>
                  </a:cubicBezTo>
                  <a:cubicBezTo>
                    <a:pt x="2" y="40"/>
                    <a:pt x="1" y="42"/>
                    <a:pt x="0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2" y="43"/>
                    <a:pt x="3" y="42"/>
                    <a:pt x="4" y="41"/>
                  </a:cubicBezTo>
                  <a:lnTo>
                    <a:pt x="6" y="39"/>
                  </a:lnTo>
                  <a:close/>
                  <a:moveTo>
                    <a:pt x="26" y="10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6" y="9"/>
                    <a:pt x="26" y="9"/>
                    <a:pt x="26" y="9"/>
                  </a:cubicBezTo>
                  <a:lnTo>
                    <a:pt x="26" y="10"/>
                  </a:lnTo>
                  <a:close/>
                  <a:moveTo>
                    <a:pt x="29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29" y="11"/>
                    <a:pt x="29" y="11"/>
                    <a:pt x="29" y="11"/>
                  </a:cubicBezTo>
                  <a:lnTo>
                    <a:pt x="29" y="14"/>
                  </a:lnTo>
                  <a:close/>
                  <a:moveTo>
                    <a:pt x="26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6" y="15"/>
                    <a:pt x="26" y="15"/>
                    <a:pt x="26" y="15"/>
                  </a:cubicBezTo>
                  <a:lnTo>
                    <a:pt x="26" y="17"/>
                  </a:lnTo>
                  <a:close/>
                  <a:moveTo>
                    <a:pt x="37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7" y="20"/>
                    <a:pt x="37" y="20"/>
                    <a:pt x="37" y="20"/>
                  </a:cubicBezTo>
                  <a:lnTo>
                    <a:pt x="37" y="17"/>
                  </a:lnTo>
                  <a:close/>
                  <a:moveTo>
                    <a:pt x="29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9" y="20"/>
                    <a:pt x="29" y="20"/>
                    <a:pt x="29" y="20"/>
                  </a:cubicBezTo>
                  <a:lnTo>
                    <a:pt x="29" y="17"/>
                  </a:lnTo>
                  <a:close/>
                  <a:moveTo>
                    <a:pt x="26" y="22"/>
                  </a:moveTo>
                  <a:cubicBezTo>
                    <a:pt x="28" y="22"/>
                    <a:pt x="29" y="23"/>
                    <a:pt x="30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6" y="21"/>
                    <a:pt x="26" y="21"/>
                    <a:pt x="26" y="21"/>
                  </a:cubicBezTo>
                  <a:lnTo>
                    <a:pt x="26" y="22"/>
                  </a:lnTo>
                  <a:close/>
                  <a:moveTo>
                    <a:pt x="19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19" y="9"/>
                    <a:pt x="19" y="9"/>
                    <a:pt x="19" y="9"/>
                  </a:cubicBezTo>
                  <a:lnTo>
                    <a:pt x="19" y="10"/>
                  </a:lnTo>
                  <a:close/>
                  <a:moveTo>
                    <a:pt x="42" y="43"/>
                  </a:moveTo>
                  <a:cubicBezTo>
                    <a:pt x="42" y="43"/>
                    <a:pt x="42" y="43"/>
                    <a:pt x="42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lose/>
                  <a:moveTo>
                    <a:pt x="20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20" y="35"/>
                    <a:pt x="20" y="35"/>
                    <a:pt x="20" y="35"/>
                  </a:cubicBezTo>
                  <a:lnTo>
                    <a:pt x="20" y="31"/>
                  </a:lnTo>
                  <a:close/>
                  <a:moveTo>
                    <a:pt x="38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38" y="24"/>
                    <a:pt x="38" y="24"/>
                    <a:pt x="38" y="24"/>
                  </a:cubicBezTo>
                  <a:lnTo>
                    <a:pt x="38" y="27"/>
                  </a:lnTo>
                  <a:close/>
                  <a:moveTo>
                    <a:pt x="12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2" y="27"/>
                    <a:pt x="12" y="27"/>
                    <a:pt x="12" y="27"/>
                  </a:cubicBezTo>
                  <a:lnTo>
                    <a:pt x="12" y="24"/>
                  </a:lnTo>
                  <a:close/>
                  <a:moveTo>
                    <a:pt x="16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6" y="30"/>
                    <a:pt x="16" y="30"/>
                    <a:pt x="16" y="30"/>
                  </a:cubicBezTo>
                  <a:lnTo>
                    <a:pt x="16" y="27"/>
                  </a:lnTo>
                  <a:close/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9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7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2" y="38"/>
                    <a:pt x="24" y="38"/>
                    <a:pt x="27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38"/>
                    <a:pt x="30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lnTo>
                    <a:pt x="7" y="37"/>
                  </a:lnTo>
                  <a:close/>
                  <a:moveTo>
                    <a:pt x="43" y="40"/>
                  </a:move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0"/>
                    <a:pt x="43" y="40"/>
                    <a:pt x="43" y="40"/>
                  </a:cubicBezTo>
                  <a:close/>
                  <a:moveTo>
                    <a:pt x="29" y="40"/>
                  </a:move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3" y="43"/>
                    <a:pt x="34" y="43"/>
                  </a:cubicBezTo>
                  <a:cubicBezTo>
                    <a:pt x="34" y="42"/>
                    <a:pt x="34" y="41"/>
                    <a:pt x="34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0" y="39"/>
                    <a:pt x="29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3" y="38"/>
                    <a:pt x="22" y="38"/>
                    <a:pt x="21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24" y="42"/>
                    <a:pt x="26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8" y="41"/>
                    <a:pt x="29" y="40"/>
                  </a:cubicBezTo>
                  <a:moveTo>
                    <a:pt x="46" y="42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4" y="42"/>
                    <a:pt x="43" y="43"/>
                    <a:pt x="43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2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2" y="43"/>
                    <a:pt x="31" y="41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3"/>
                    <a:pt x="30" y="44"/>
                    <a:pt x="31" y="44"/>
                  </a:cubicBezTo>
                  <a:cubicBezTo>
                    <a:pt x="34" y="44"/>
                    <a:pt x="35" y="43"/>
                    <a:pt x="37" y="43"/>
                  </a:cubicBezTo>
                  <a:cubicBezTo>
                    <a:pt x="39" y="43"/>
                    <a:pt x="40" y="43"/>
                    <a:pt x="42" y="44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lnTo>
                    <a:pt x="46" y="42"/>
                  </a:lnTo>
                  <a:close/>
                  <a:moveTo>
                    <a:pt x="22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3"/>
                    <a:pt x="5" y="43"/>
                    <a:pt x="4" y="42"/>
                  </a:cubicBezTo>
                  <a:cubicBezTo>
                    <a:pt x="4" y="42"/>
                    <a:pt x="3" y="43"/>
                    <a:pt x="1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3" y="44"/>
                    <a:pt x="3" y="44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7" y="45"/>
                    <a:pt x="8" y="44"/>
                    <a:pt x="8" y="44"/>
                  </a:cubicBezTo>
                  <a:cubicBezTo>
                    <a:pt x="9" y="44"/>
                    <a:pt x="11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42"/>
                    <a:pt x="15" y="43"/>
                    <a:pt x="16" y="44"/>
                  </a:cubicBezTo>
                  <a:cubicBezTo>
                    <a:pt x="17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2" y="43"/>
                    <a:pt x="24" y="43"/>
                  </a:cubicBezTo>
                  <a:lnTo>
                    <a:pt x="22" y="42"/>
                  </a:lnTo>
                  <a:close/>
                  <a:moveTo>
                    <a:pt x="37" y="42"/>
                  </a:move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lnTo>
                    <a:pt x="37" y="42"/>
                  </a:lnTo>
                  <a:close/>
                  <a:moveTo>
                    <a:pt x="17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7" y="24"/>
                    <a:pt x="17" y="24"/>
                    <a:pt x="17" y="24"/>
                  </a:cubicBezTo>
                  <a:lnTo>
                    <a:pt x="17" y="21"/>
                  </a:lnTo>
                  <a:close/>
                  <a:moveTo>
                    <a:pt x="32" y="9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9"/>
                    <a:pt x="38" y="9"/>
                    <a:pt x="38" y="9"/>
                  </a:cubicBezTo>
                  <a:lnTo>
                    <a:pt x="32" y="9"/>
                  </a:lnTo>
                  <a:close/>
                  <a:moveTo>
                    <a:pt x="39" y="14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4"/>
                    <a:pt x="36" y="14"/>
                    <a:pt x="36" y="14"/>
                  </a:cubicBezTo>
                  <a:lnTo>
                    <a:pt x="39" y="14"/>
                  </a:lnTo>
                  <a:close/>
                  <a:moveTo>
                    <a:pt x="40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40" y="17"/>
                    <a:pt x="40" y="17"/>
                    <a:pt x="40" y="17"/>
                  </a:cubicBezTo>
                  <a:lnTo>
                    <a:pt x="40" y="15"/>
                  </a:lnTo>
                  <a:close/>
                  <a:moveTo>
                    <a:pt x="34" y="24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4" y="21"/>
                    <a:pt x="34" y="21"/>
                    <a:pt x="34" y="21"/>
                  </a:cubicBezTo>
                  <a:lnTo>
                    <a:pt x="34" y="24"/>
                  </a:lnTo>
                  <a:close/>
                  <a:moveTo>
                    <a:pt x="37" y="17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17"/>
                    <a:pt x="40" y="17"/>
                    <a:pt x="40" y="17"/>
                  </a:cubicBezTo>
                  <a:lnTo>
                    <a:pt x="37" y="17"/>
                  </a:lnTo>
                  <a:close/>
                  <a:moveTo>
                    <a:pt x="13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3" y="20"/>
                    <a:pt x="13" y="20"/>
                    <a:pt x="13" y="20"/>
                  </a:cubicBezTo>
                  <a:lnTo>
                    <a:pt x="13" y="17"/>
                  </a:lnTo>
                  <a:close/>
                  <a:moveTo>
                    <a:pt x="11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1"/>
                    <a:pt x="12" y="11"/>
                    <a:pt x="12" y="11"/>
                  </a:cubicBezTo>
                  <a:lnTo>
                    <a:pt x="11" y="14"/>
                  </a:lnTo>
                  <a:close/>
                  <a:moveTo>
                    <a:pt x="18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8" y="15"/>
                  </a:lnTo>
                  <a:close/>
                  <a:moveTo>
                    <a:pt x="10" y="6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6"/>
                    <a:pt x="40" y="6"/>
                    <a:pt x="40" y="6"/>
                  </a:cubicBezTo>
                  <a:lnTo>
                    <a:pt x="10" y="6"/>
                  </a:lnTo>
                  <a:close/>
                  <a:moveTo>
                    <a:pt x="18" y="9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8" y="10"/>
                    <a:pt x="18" y="10"/>
                    <a:pt x="18" y="10"/>
                  </a:cubicBezTo>
                  <a:lnTo>
                    <a:pt x="1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6F0C02CB-995D-C065-9895-5CACF829C9C5}"/>
              </a:ext>
            </a:extLst>
          </p:cNvPr>
          <p:cNvGrpSpPr/>
          <p:nvPr userDrawn="1"/>
        </p:nvGrpSpPr>
        <p:grpSpPr>
          <a:xfrm>
            <a:off x="6435214" y="200097"/>
            <a:ext cx="1108652" cy="538385"/>
            <a:chOff x="3838575" y="2246313"/>
            <a:chExt cx="1931988" cy="938213"/>
          </a:xfrm>
        </p:grpSpPr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C755B068-2521-48C6-8C62-35E7507BC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8575" y="2246313"/>
              <a:ext cx="1931988" cy="938213"/>
            </a:xfrm>
            <a:prstGeom prst="rect">
              <a:avLst/>
            </a:prstGeom>
            <a:solidFill>
              <a:srgbClr val="00B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B64A8592-0975-7F2D-5119-2F1EE7E67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750" y="2727325"/>
              <a:ext cx="1668463" cy="123825"/>
            </a:xfrm>
            <a:custGeom>
              <a:avLst/>
              <a:gdLst>
                <a:gd name="T0" fmla="*/ 768 w 770"/>
                <a:gd name="T1" fmla="*/ 17 h 57"/>
                <a:gd name="T2" fmla="*/ 743 w 770"/>
                <a:gd name="T3" fmla="*/ 44 h 57"/>
                <a:gd name="T4" fmla="*/ 715 w 770"/>
                <a:gd name="T5" fmla="*/ 22 h 57"/>
                <a:gd name="T6" fmla="*/ 720 w 770"/>
                <a:gd name="T7" fmla="*/ 17 h 57"/>
                <a:gd name="T8" fmla="*/ 704 w 770"/>
                <a:gd name="T9" fmla="*/ 51 h 57"/>
                <a:gd name="T10" fmla="*/ 689 w 770"/>
                <a:gd name="T11" fmla="*/ 56 h 57"/>
                <a:gd name="T12" fmla="*/ 669 w 770"/>
                <a:gd name="T13" fmla="*/ 20 h 57"/>
                <a:gd name="T14" fmla="*/ 662 w 770"/>
                <a:gd name="T15" fmla="*/ 48 h 57"/>
                <a:gd name="T16" fmla="*/ 662 w 770"/>
                <a:gd name="T17" fmla="*/ 17 h 57"/>
                <a:gd name="T18" fmla="*/ 607 w 770"/>
                <a:gd name="T19" fmla="*/ 17 h 57"/>
                <a:gd name="T20" fmla="*/ 593 w 770"/>
                <a:gd name="T21" fmla="*/ 17 h 57"/>
                <a:gd name="T22" fmla="*/ 597 w 770"/>
                <a:gd name="T23" fmla="*/ 56 h 57"/>
                <a:gd name="T24" fmla="*/ 610 w 770"/>
                <a:gd name="T25" fmla="*/ 56 h 57"/>
                <a:gd name="T26" fmla="*/ 563 w 770"/>
                <a:gd name="T27" fmla="*/ 51 h 57"/>
                <a:gd name="T28" fmla="*/ 560 w 770"/>
                <a:gd name="T29" fmla="*/ 29 h 57"/>
                <a:gd name="T30" fmla="*/ 568 w 770"/>
                <a:gd name="T31" fmla="*/ 17 h 57"/>
                <a:gd name="T32" fmla="*/ 569 w 770"/>
                <a:gd name="T33" fmla="*/ 56 h 57"/>
                <a:gd name="T34" fmla="*/ 511 w 770"/>
                <a:gd name="T35" fmla="*/ 17 h 57"/>
                <a:gd name="T36" fmla="*/ 504 w 770"/>
                <a:gd name="T37" fmla="*/ 54 h 57"/>
                <a:gd name="T38" fmla="*/ 504 w 770"/>
                <a:gd name="T39" fmla="*/ 29 h 57"/>
                <a:gd name="T40" fmla="*/ 453 w 770"/>
                <a:gd name="T41" fmla="*/ 17 h 57"/>
                <a:gd name="T42" fmla="*/ 430 w 770"/>
                <a:gd name="T43" fmla="*/ 17 h 57"/>
                <a:gd name="T44" fmla="*/ 422 w 770"/>
                <a:gd name="T45" fmla="*/ 56 h 57"/>
                <a:gd name="T46" fmla="*/ 379 w 770"/>
                <a:gd name="T47" fmla="*/ 41 h 57"/>
                <a:gd name="T48" fmla="*/ 395 w 770"/>
                <a:gd name="T49" fmla="*/ 56 h 57"/>
                <a:gd name="T50" fmla="*/ 350 w 770"/>
                <a:gd name="T51" fmla="*/ 56 h 57"/>
                <a:gd name="T52" fmla="*/ 377 w 770"/>
                <a:gd name="T53" fmla="*/ 52 h 57"/>
                <a:gd name="T54" fmla="*/ 347 w 770"/>
                <a:gd name="T55" fmla="*/ 20 h 57"/>
                <a:gd name="T56" fmla="*/ 327 w 770"/>
                <a:gd name="T57" fmla="*/ 56 h 57"/>
                <a:gd name="T58" fmla="*/ 310 w 770"/>
                <a:gd name="T59" fmla="*/ 28 h 57"/>
                <a:gd name="T60" fmla="*/ 320 w 770"/>
                <a:gd name="T61" fmla="*/ 52 h 57"/>
                <a:gd name="T62" fmla="*/ 284 w 770"/>
                <a:gd name="T63" fmla="*/ 17 h 57"/>
                <a:gd name="T64" fmla="*/ 303 w 770"/>
                <a:gd name="T65" fmla="*/ 52 h 57"/>
                <a:gd name="T66" fmla="*/ 275 w 770"/>
                <a:gd name="T67" fmla="*/ 45 h 57"/>
                <a:gd name="T68" fmla="*/ 271 w 770"/>
                <a:gd name="T69" fmla="*/ 42 h 57"/>
                <a:gd name="T70" fmla="*/ 270 w 770"/>
                <a:gd name="T71" fmla="*/ 27 h 57"/>
                <a:gd name="T72" fmla="*/ 245 w 770"/>
                <a:gd name="T73" fmla="*/ 52 h 57"/>
                <a:gd name="T74" fmla="*/ 238 w 770"/>
                <a:gd name="T75" fmla="*/ 20 h 57"/>
                <a:gd name="T76" fmla="*/ 218 w 770"/>
                <a:gd name="T77" fmla="*/ 56 h 57"/>
                <a:gd name="T78" fmla="*/ 199 w 770"/>
                <a:gd name="T79" fmla="*/ 35 h 57"/>
                <a:gd name="T80" fmla="*/ 171 w 770"/>
                <a:gd name="T81" fmla="*/ 21 h 57"/>
                <a:gd name="T82" fmla="*/ 177 w 770"/>
                <a:gd name="T83" fmla="*/ 34 h 57"/>
                <a:gd name="T84" fmla="*/ 211 w 770"/>
                <a:gd name="T85" fmla="*/ 20 h 57"/>
                <a:gd name="T86" fmla="*/ 145 w 770"/>
                <a:gd name="T87" fmla="*/ 38 h 57"/>
                <a:gd name="T88" fmla="*/ 138 w 770"/>
                <a:gd name="T89" fmla="*/ 21 h 57"/>
                <a:gd name="T90" fmla="*/ 131 w 770"/>
                <a:gd name="T91" fmla="*/ 21 h 57"/>
                <a:gd name="T92" fmla="*/ 102 w 770"/>
                <a:gd name="T93" fmla="*/ 35 h 57"/>
                <a:gd name="T94" fmla="*/ 108 w 770"/>
                <a:gd name="T95" fmla="*/ 22 h 57"/>
                <a:gd name="T96" fmla="*/ 115 w 770"/>
                <a:gd name="T97" fmla="*/ 54 h 57"/>
                <a:gd name="T98" fmla="*/ 62 w 770"/>
                <a:gd name="T99" fmla="*/ 21 h 57"/>
                <a:gd name="T100" fmla="*/ 27 w 770"/>
                <a:gd name="T101" fmla="*/ 20 h 57"/>
                <a:gd name="T102" fmla="*/ 40 w 770"/>
                <a:gd name="T103" fmla="*/ 51 h 57"/>
                <a:gd name="T104" fmla="*/ 69 w 770"/>
                <a:gd name="T105" fmla="*/ 21 h 57"/>
                <a:gd name="T106" fmla="*/ 20 w 770"/>
                <a:gd name="T107" fmla="*/ 17 h 57"/>
                <a:gd name="T108" fmla="*/ 20 w 770"/>
                <a:gd name="T10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70" h="57">
                  <a:moveTo>
                    <a:pt x="770" y="44"/>
                  </a:moveTo>
                  <a:cubicBezTo>
                    <a:pt x="770" y="31"/>
                    <a:pt x="750" y="35"/>
                    <a:pt x="750" y="27"/>
                  </a:cubicBezTo>
                  <a:cubicBezTo>
                    <a:pt x="750" y="23"/>
                    <a:pt x="752" y="21"/>
                    <a:pt x="758" y="21"/>
                  </a:cubicBezTo>
                  <a:cubicBezTo>
                    <a:pt x="759" y="21"/>
                    <a:pt x="761" y="21"/>
                    <a:pt x="762" y="21"/>
                  </a:cubicBezTo>
                  <a:cubicBezTo>
                    <a:pt x="763" y="23"/>
                    <a:pt x="763" y="25"/>
                    <a:pt x="763" y="28"/>
                  </a:cubicBezTo>
                  <a:cubicBezTo>
                    <a:pt x="768" y="28"/>
                    <a:pt x="768" y="28"/>
                    <a:pt x="768" y="28"/>
                  </a:cubicBezTo>
                  <a:cubicBezTo>
                    <a:pt x="768" y="17"/>
                    <a:pt x="768" y="17"/>
                    <a:pt x="768" y="17"/>
                  </a:cubicBezTo>
                  <a:cubicBezTo>
                    <a:pt x="765" y="16"/>
                    <a:pt x="761" y="16"/>
                    <a:pt x="758" y="16"/>
                  </a:cubicBezTo>
                  <a:cubicBezTo>
                    <a:pt x="748" y="16"/>
                    <a:pt x="742" y="21"/>
                    <a:pt x="742" y="28"/>
                  </a:cubicBezTo>
                  <a:cubicBezTo>
                    <a:pt x="742" y="40"/>
                    <a:pt x="763" y="36"/>
                    <a:pt x="763" y="45"/>
                  </a:cubicBezTo>
                  <a:cubicBezTo>
                    <a:pt x="763" y="50"/>
                    <a:pt x="758" y="51"/>
                    <a:pt x="754" y="51"/>
                  </a:cubicBezTo>
                  <a:cubicBezTo>
                    <a:pt x="752" y="51"/>
                    <a:pt x="750" y="51"/>
                    <a:pt x="749" y="51"/>
                  </a:cubicBezTo>
                  <a:cubicBezTo>
                    <a:pt x="748" y="49"/>
                    <a:pt x="748" y="47"/>
                    <a:pt x="748" y="44"/>
                  </a:cubicBezTo>
                  <a:cubicBezTo>
                    <a:pt x="743" y="44"/>
                    <a:pt x="743" y="44"/>
                    <a:pt x="743" y="44"/>
                  </a:cubicBezTo>
                  <a:cubicBezTo>
                    <a:pt x="743" y="55"/>
                    <a:pt x="743" y="55"/>
                    <a:pt x="743" y="55"/>
                  </a:cubicBezTo>
                  <a:cubicBezTo>
                    <a:pt x="746" y="56"/>
                    <a:pt x="750" y="57"/>
                    <a:pt x="753" y="57"/>
                  </a:cubicBezTo>
                  <a:cubicBezTo>
                    <a:pt x="763" y="57"/>
                    <a:pt x="770" y="52"/>
                    <a:pt x="770" y="44"/>
                  </a:cubicBezTo>
                  <a:moveTo>
                    <a:pt x="722" y="41"/>
                  </a:moveTo>
                  <a:cubicBezTo>
                    <a:pt x="708" y="41"/>
                    <a:pt x="708" y="41"/>
                    <a:pt x="708" y="41"/>
                  </a:cubicBezTo>
                  <a:cubicBezTo>
                    <a:pt x="713" y="29"/>
                    <a:pt x="713" y="29"/>
                    <a:pt x="713" y="29"/>
                  </a:cubicBezTo>
                  <a:cubicBezTo>
                    <a:pt x="713" y="27"/>
                    <a:pt x="714" y="24"/>
                    <a:pt x="715" y="22"/>
                  </a:cubicBezTo>
                  <a:cubicBezTo>
                    <a:pt x="715" y="22"/>
                    <a:pt x="715" y="22"/>
                    <a:pt x="715" y="22"/>
                  </a:cubicBezTo>
                  <a:cubicBezTo>
                    <a:pt x="715" y="24"/>
                    <a:pt x="716" y="27"/>
                    <a:pt x="717" y="29"/>
                  </a:cubicBezTo>
                  <a:lnTo>
                    <a:pt x="722" y="41"/>
                  </a:lnTo>
                  <a:close/>
                  <a:moveTo>
                    <a:pt x="737" y="56"/>
                  </a:moveTo>
                  <a:cubicBezTo>
                    <a:pt x="737" y="52"/>
                    <a:pt x="737" y="52"/>
                    <a:pt x="737" y="52"/>
                  </a:cubicBezTo>
                  <a:cubicBezTo>
                    <a:pt x="736" y="52"/>
                    <a:pt x="734" y="51"/>
                    <a:pt x="733" y="51"/>
                  </a:cubicBezTo>
                  <a:cubicBezTo>
                    <a:pt x="720" y="17"/>
                    <a:pt x="720" y="17"/>
                    <a:pt x="720" y="17"/>
                  </a:cubicBezTo>
                  <a:cubicBezTo>
                    <a:pt x="711" y="17"/>
                    <a:pt x="711" y="17"/>
                    <a:pt x="711" y="17"/>
                  </a:cubicBezTo>
                  <a:cubicBezTo>
                    <a:pt x="697" y="51"/>
                    <a:pt x="697" y="51"/>
                    <a:pt x="697" y="51"/>
                  </a:cubicBezTo>
                  <a:cubicBezTo>
                    <a:pt x="696" y="51"/>
                    <a:pt x="694" y="52"/>
                    <a:pt x="693" y="52"/>
                  </a:cubicBezTo>
                  <a:cubicBezTo>
                    <a:pt x="693" y="56"/>
                    <a:pt x="693" y="56"/>
                    <a:pt x="693" y="56"/>
                  </a:cubicBezTo>
                  <a:cubicBezTo>
                    <a:pt x="710" y="56"/>
                    <a:pt x="710" y="56"/>
                    <a:pt x="710" y="56"/>
                  </a:cubicBezTo>
                  <a:cubicBezTo>
                    <a:pt x="710" y="52"/>
                    <a:pt x="710" y="52"/>
                    <a:pt x="710" y="52"/>
                  </a:cubicBezTo>
                  <a:cubicBezTo>
                    <a:pt x="708" y="52"/>
                    <a:pt x="706" y="51"/>
                    <a:pt x="704" y="51"/>
                  </a:cubicBezTo>
                  <a:cubicBezTo>
                    <a:pt x="706" y="46"/>
                    <a:pt x="706" y="46"/>
                    <a:pt x="706" y="46"/>
                  </a:cubicBezTo>
                  <a:cubicBezTo>
                    <a:pt x="723" y="46"/>
                    <a:pt x="723" y="46"/>
                    <a:pt x="723" y="46"/>
                  </a:cubicBezTo>
                  <a:cubicBezTo>
                    <a:pt x="725" y="51"/>
                    <a:pt x="725" y="51"/>
                    <a:pt x="725" y="51"/>
                  </a:cubicBezTo>
                  <a:cubicBezTo>
                    <a:pt x="723" y="51"/>
                    <a:pt x="721" y="52"/>
                    <a:pt x="719" y="52"/>
                  </a:cubicBezTo>
                  <a:cubicBezTo>
                    <a:pt x="719" y="56"/>
                    <a:pt x="719" y="56"/>
                    <a:pt x="719" y="56"/>
                  </a:cubicBezTo>
                  <a:lnTo>
                    <a:pt x="737" y="56"/>
                  </a:lnTo>
                  <a:close/>
                  <a:moveTo>
                    <a:pt x="689" y="56"/>
                  </a:moveTo>
                  <a:cubicBezTo>
                    <a:pt x="689" y="52"/>
                    <a:pt x="689" y="52"/>
                    <a:pt x="689" y="52"/>
                  </a:cubicBezTo>
                  <a:cubicBezTo>
                    <a:pt x="687" y="52"/>
                    <a:pt x="685" y="51"/>
                    <a:pt x="683" y="51"/>
                  </a:cubicBezTo>
                  <a:cubicBezTo>
                    <a:pt x="683" y="21"/>
                    <a:pt x="683" y="21"/>
                    <a:pt x="683" y="21"/>
                  </a:cubicBezTo>
                  <a:cubicBezTo>
                    <a:pt x="685" y="21"/>
                    <a:pt x="687" y="21"/>
                    <a:pt x="689" y="20"/>
                  </a:cubicBezTo>
                  <a:cubicBezTo>
                    <a:pt x="689" y="17"/>
                    <a:pt x="689" y="17"/>
                    <a:pt x="689" y="17"/>
                  </a:cubicBezTo>
                  <a:cubicBezTo>
                    <a:pt x="669" y="17"/>
                    <a:pt x="669" y="17"/>
                    <a:pt x="669" y="17"/>
                  </a:cubicBezTo>
                  <a:cubicBezTo>
                    <a:pt x="669" y="20"/>
                    <a:pt x="669" y="20"/>
                    <a:pt x="669" y="20"/>
                  </a:cubicBezTo>
                  <a:cubicBezTo>
                    <a:pt x="671" y="21"/>
                    <a:pt x="674" y="21"/>
                    <a:pt x="676" y="21"/>
                  </a:cubicBezTo>
                  <a:cubicBezTo>
                    <a:pt x="676" y="51"/>
                    <a:pt x="676" y="51"/>
                    <a:pt x="676" y="51"/>
                  </a:cubicBezTo>
                  <a:cubicBezTo>
                    <a:pt x="674" y="51"/>
                    <a:pt x="671" y="52"/>
                    <a:pt x="669" y="52"/>
                  </a:cubicBezTo>
                  <a:cubicBezTo>
                    <a:pt x="669" y="56"/>
                    <a:pt x="669" y="56"/>
                    <a:pt x="669" y="56"/>
                  </a:cubicBezTo>
                  <a:lnTo>
                    <a:pt x="689" y="56"/>
                  </a:lnTo>
                  <a:close/>
                  <a:moveTo>
                    <a:pt x="662" y="54"/>
                  </a:moveTo>
                  <a:cubicBezTo>
                    <a:pt x="662" y="48"/>
                    <a:pt x="662" y="48"/>
                    <a:pt x="662" y="48"/>
                  </a:cubicBezTo>
                  <a:cubicBezTo>
                    <a:pt x="659" y="49"/>
                    <a:pt x="655" y="50"/>
                    <a:pt x="652" y="50"/>
                  </a:cubicBezTo>
                  <a:cubicBezTo>
                    <a:pt x="643" y="50"/>
                    <a:pt x="638" y="45"/>
                    <a:pt x="638" y="36"/>
                  </a:cubicBezTo>
                  <a:cubicBezTo>
                    <a:pt x="638" y="28"/>
                    <a:pt x="643" y="22"/>
                    <a:pt x="651" y="22"/>
                  </a:cubicBezTo>
                  <a:cubicBezTo>
                    <a:pt x="653" y="22"/>
                    <a:pt x="654" y="22"/>
                    <a:pt x="656" y="23"/>
                  </a:cubicBezTo>
                  <a:cubicBezTo>
                    <a:pt x="656" y="25"/>
                    <a:pt x="656" y="27"/>
                    <a:pt x="657" y="29"/>
                  </a:cubicBezTo>
                  <a:cubicBezTo>
                    <a:pt x="662" y="29"/>
                    <a:pt x="662" y="29"/>
                    <a:pt x="662" y="29"/>
                  </a:cubicBezTo>
                  <a:cubicBezTo>
                    <a:pt x="662" y="17"/>
                    <a:pt x="662" y="17"/>
                    <a:pt x="662" y="17"/>
                  </a:cubicBezTo>
                  <a:cubicBezTo>
                    <a:pt x="659" y="17"/>
                    <a:pt x="655" y="16"/>
                    <a:pt x="652" y="16"/>
                  </a:cubicBezTo>
                  <a:cubicBezTo>
                    <a:pt x="638" y="16"/>
                    <a:pt x="631" y="26"/>
                    <a:pt x="631" y="37"/>
                  </a:cubicBezTo>
                  <a:cubicBezTo>
                    <a:pt x="631" y="49"/>
                    <a:pt x="638" y="56"/>
                    <a:pt x="651" y="56"/>
                  </a:cubicBezTo>
                  <a:cubicBezTo>
                    <a:pt x="655" y="56"/>
                    <a:pt x="659" y="56"/>
                    <a:pt x="662" y="54"/>
                  </a:cubicBezTo>
                  <a:moveTo>
                    <a:pt x="625" y="20"/>
                  </a:moveTo>
                  <a:cubicBezTo>
                    <a:pt x="625" y="17"/>
                    <a:pt x="625" y="17"/>
                    <a:pt x="625" y="17"/>
                  </a:cubicBezTo>
                  <a:cubicBezTo>
                    <a:pt x="607" y="17"/>
                    <a:pt x="607" y="17"/>
                    <a:pt x="607" y="17"/>
                  </a:cubicBezTo>
                  <a:cubicBezTo>
                    <a:pt x="607" y="20"/>
                    <a:pt x="607" y="20"/>
                    <a:pt x="607" y="20"/>
                  </a:cubicBezTo>
                  <a:cubicBezTo>
                    <a:pt x="608" y="21"/>
                    <a:pt x="611" y="21"/>
                    <a:pt x="613" y="21"/>
                  </a:cubicBezTo>
                  <a:cubicBezTo>
                    <a:pt x="613" y="35"/>
                    <a:pt x="613" y="35"/>
                    <a:pt x="613" y="35"/>
                  </a:cubicBezTo>
                  <a:cubicBezTo>
                    <a:pt x="613" y="41"/>
                    <a:pt x="613" y="45"/>
                    <a:pt x="613" y="48"/>
                  </a:cubicBezTo>
                  <a:cubicBezTo>
                    <a:pt x="613" y="48"/>
                    <a:pt x="613" y="48"/>
                    <a:pt x="613" y="48"/>
                  </a:cubicBezTo>
                  <a:cubicBezTo>
                    <a:pt x="612" y="45"/>
                    <a:pt x="610" y="42"/>
                    <a:pt x="608" y="40"/>
                  </a:cubicBezTo>
                  <a:cubicBezTo>
                    <a:pt x="593" y="17"/>
                    <a:pt x="593" y="17"/>
                    <a:pt x="593" y="17"/>
                  </a:cubicBezTo>
                  <a:cubicBezTo>
                    <a:pt x="577" y="17"/>
                    <a:pt x="577" y="17"/>
                    <a:pt x="577" y="17"/>
                  </a:cubicBezTo>
                  <a:cubicBezTo>
                    <a:pt x="577" y="20"/>
                    <a:pt x="577" y="20"/>
                    <a:pt x="577" y="20"/>
                  </a:cubicBezTo>
                  <a:cubicBezTo>
                    <a:pt x="579" y="21"/>
                    <a:pt x="582" y="21"/>
                    <a:pt x="584" y="21"/>
                  </a:cubicBezTo>
                  <a:cubicBezTo>
                    <a:pt x="584" y="51"/>
                    <a:pt x="584" y="51"/>
                    <a:pt x="584" y="51"/>
                  </a:cubicBezTo>
                  <a:cubicBezTo>
                    <a:pt x="582" y="51"/>
                    <a:pt x="579" y="52"/>
                    <a:pt x="577" y="52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97" y="56"/>
                    <a:pt x="597" y="56"/>
                    <a:pt x="597" y="56"/>
                  </a:cubicBezTo>
                  <a:cubicBezTo>
                    <a:pt x="597" y="52"/>
                    <a:pt x="597" y="52"/>
                    <a:pt x="597" y="52"/>
                  </a:cubicBezTo>
                  <a:cubicBezTo>
                    <a:pt x="595" y="52"/>
                    <a:pt x="593" y="51"/>
                    <a:pt x="591" y="51"/>
                  </a:cubicBezTo>
                  <a:cubicBezTo>
                    <a:pt x="591" y="34"/>
                    <a:pt x="591" y="34"/>
                    <a:pt x="591" y="34"/>
                  </a:cubicBezTo>
                  <a:cubicBezTo>
                    <a:pt x="591" y="30"/>
                    <a:pt x="590" y="27"/>
                    <a:pt x="590" y="25"/>
                  </a:cubicBezTo>
                  <a:cubicBezTo>
                    <a:pt x="590" y="25"/>
                    <a:pt x="590" y="25"/>
                    <a:pt x="590" y="25"/>
                  </a:cubicBezTo>
                  <a:cubicBezTo>
                    <a:pt x="592" y="27"/>
                    <a:pt x="593" y="30"/>
                    <a:pt x="595" y="32"/>
                  </a:cubicBezTo>
                  <a:cubicBezTo>
                    <a:pt x="610" y="56"/>
                    <a:pt x="610" y="56"/>
                    <a:pt x="610" y="56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1" y="21"/>
                    <a:pt x="623" y="21"/>
                    <a:pt x="625" y="20"/>
                  </a:cubicBezTo>
                  <a:moveTo>
                    <a:pt x="569" y="56"/>
                  </a:moveTo>
                  <a:cubicBezTo>
                    <a:pt x="569" y="45"/>
                    <a:pt x="569" y="45"/>
                    <a:pt x="569" y="45"/>
                  </a:cubicBezTo>
                  <a:cubicBezTo>
                    <a:pt x="564" y="45"/>
                    <a:pt x="564" y="45"/>
                    <a:pt x="564" y="45"/>
                  </a:cubicBezTo>
                  <a:cubicBezTo>
                    <a:pt x="563" y="47"/>
                    <a:pt x="563" y="49"/>
                    <a:pt x="563" y="51"/>
                  </a:cubicBezTo>
                  <a:cubicBezTo>
                    <a:pt x="552" y="51"/>
                    <a:pt x="552" y="51"/>
                    <a:pt x="552" y="51"/>
                  </a:cubicBezTo>
                  <a:cubicBezTo>
                    <a:pt x="552" y="38"/>
                    <a:pt x="552" y="38"/>
                    <a:pt x="552" y="38"/>
                  </a:cubicBezTo>
                  <a:cubicBezTo>
                    <a:pt x="559" y="38"/>
                    <a:pt x="559" y="38"/>
                    <a:pt x="559" y="38"/>
                  </a:cubicBezTo>
                  <a:cubicBezTo>
                    <a:pt x="559" y="40"/>
                    <a:pt x="559" y="41"/>
                    <a:pt x="560" y="42"/>
                  </a:cubicBezTo>
                  <a:cubicBezTo>
                    <a:pt x="564" y="42"/>
                    <a:pt x="564" y="42"/>
                    <a:pt x="564" y="42"/>
                  </a:cubicBezTo>
                  <a:cubicBezTo>
                    <a:pt x="564" y="29"/>
                    <a:pt x="564" y="29"/>
                    <a:pt x="564" y="29"/>
                  </a:cubicBezTo>
                  <a:cubicBezTo>
                    <a:pt x="560" y="29"/>
                    <a:pt x="560" y="29"/>
                    <a:pt x="560" y="29"/>
                  </a:cubicBezTo>
                  <a:cubicBezTo>
                    <a:pt x="559" y="30"/>
                    <a:pt x="559" y="32"/>
                    <a:pt x="559" y="33"/>
                  </a:cubicBezTo>
                  <a:cubicBezTo>
                    <a:pt x="552" y="33"/>
                    <a:pt x="552" y="33"/>
                    <a:pt x="552" y="33"/>
                  </a:cubicBezTo>
                  <a:cubicBezTo>
                    <a:pt x="552" y="21"/>
                    <a:pt x="552" y="21"/>
                    <a:pt x="552" y="21"/>
                  </a:cubicBezTo>
                  <a:cubicBezTo>
                    <a:pt x="563" y="21"/>
                    <a:pt x="563" y="21"/>
                    <a:pt x="563" y="21"/>
                  </a:cubicBezTo>
                  <a:cubicBezTo>
                    <a:pt x="563" y="23"/>
                    <a:pt x="563" y="25"/>
                    <a:pt x="564" y="27"/>
                  </a:cubicBezTo>
                  <a:cubicBezTo>
                    <a:pt x="568" y="27"/>
                    <a:pt x="568" y="27"/>
                    <a:pt x="568" y="27"/>
                  </a:cubicBezTo>
                  <a:cubicBezTo>
                    <a:pt x="568" y="17"/>
                    <a:pt x="568" y="17"/>
                    <a:pt x="568" y="17"/>
                  </a:cubicBezTo>
                  <a:cubicBezTo>
                    <a:pt x="538" y="17"/>
                    <a:pt x="538" y="17"/>
                    <a:pt x="538" y="17"/>
                  </a:cubicBezTo>
                  <a:cubicBezTo>
                    <a:pt x="538" y="20"/>
                    <a:pt x="538" y="20"/>
                    <a:pt x="538" y="20"/>
                  </a:cubicBezTo>
                  <a:cubicBezTo>
                    <a:pt x="540" y="21"/>
                    <a:pt x="543" y="21"/>
                    <a:pt x="545" y="21"/>
                  </a:cubicBezTo>
                  <a:cubicBezTo>
                    <a:pt x="545" y="51"/>
                    <a:pt x="545" y="51"/>
                    <a:pt x="545" y="51"/>
                  </a:cubicBezTo>
                  <a:cubicBezTo>
                    <a:pt x="543" y="51"/>
                    <a:pt x="540" y="52"/>
                    <a:pt x="538" y="52"/>
                  </a:cubicBezTo>
                  <a:cubicBezTo>
                    <a:pt x="538" y="56"/>
                    <a:pt x="538" y="56"/>
                    <a:pt x="538" y="56"/>
                  </a:cubicBezTo>
                  <a:lnTo>
                    <a:pt x="569" y="56"/>
                  </a:lnTo>
                  <a:close/>
                  <a:moveTo>
                    <a:pt x="531" y="56"/>
                  </a:moveTo>
                  <a:cubicBezTo>
                    <a:pt x="531" y="52"/>
                    <a:pt x="531" y="52"/>
                    <a:pt x="531" y="52"/>
                  </a:cubicBezTo>
                  <a:cubicBezTo>
                    <a:pt x="529" y="52"/>
                    <a:pt x="527" y="51"/>
                    <a:pt x="525" y="51"/>
                  </a:cubicBezTo>
                  <a:cubicBezTo>
                    <a:pt x="525" y="21"/>
                    <a:pt x="525" y="21"/>
                    <a:pt x="525" y="21"/>
                  </a:cubicBezTo>
                  <a:cubicBezTo>
                    <a:pt x="527" y="21"/>
                    <a:pt x="529" y="21"/>
                    <a:pt x="531" y="20"/>
                  </a:cubicBezTo>
                  <a:cubicBezTo>
                    <a:pt x="531" y="17"/>
                    <a:pt x="531" y="17"/>
                    <a:pt x="531" y="17"/>
                  </a:cubicBezTo>
                  <a:cubicBezTo>
                    <a:pt x="511" y="17"/>
                    <a:pt x="511" y="17"/>
                    <a:pt x="511" y="17"/>
                  </a:cubicBezTo>
                  <a:cubicBezTo>
                    <a:pt x="511" y="20"/>
                    <a:pt x="511" y="20"/>
                    <a:pt x="511" y="20"/>
                  </a:cubicBezTo>
                  <a:cubicBezTo>
                    <a:pt x="513" y="21"/>
                    <a:pt x="516" y="21"/>
                    <a:pt x="518" y="21"/>
                  </a:cubicBezTo>
                  <a:cubicBezTo>
                    <a:pt x="518" y="51"/>
                    <a:pt x="518" y="51"/>
                    <a:pt x="518" y="51"/>
                  </a:cubicBezTo>
                  <a:cubicBezTo>
                    <a:pt x="516" y="51"/>
                    <a:pt x="513" y="52"/>
                    <a:pt x="511" y="52"/>
                  </a:cubicBezTo>
                  <a:cubicBezTo>
                    <a:pt x="511" y="56"/>
                    <a:pt x="511" y="56"/>
                    <a:pt x="511" y="56"/>
                  </a:cubicBezTo>
                  <a:lnTo>
                    <a:pt x="531" y="56"/>
                  </a:lnTo>
                  <a:close/>
                  <a:moveTo>
                    <a:pt x="504" y="54"/>
                  </a:moveTo>
                  <a:cubicBezTo>
                    <a:pt x="504" y="48"/>
                    <a:pt x="504" y="48"/>
                    <a:pt x="504" y="48"/>
                  </a:cubicBezTo>
                  <a:cubicBezTo>
                    <a:pt x="501" y="49"/>
                    <a:pt x="497" y="50"/>
                    <a:pt x="494" y="50"/>
                  </a:cubicBezTo>
                  <a:cubicBezTo>
                    <a:pt x="485" y="50"/>
                    <a:pt x="481" y="45"/>
                    <a:pt x="481" y="36"/>
                  </a:cubicBezTo>
                  <a:cubicBezTo>
                    <a:pt x="481" y="28"/>
                    <a:pt x="485" y="22"/>
                    <a:pt x="493" y="22"/>
                  </a:cubicBezTo>
                  <a:cubicBezTo>
                    <a:pt x="495" y="22"/>
                    <a:pt x="496" y="22"/>
                    <a:pt x="498" y="23"/>
                  </a:cubicBezTo>
                  <a:cubicBezTo>
                    <a:pt x="498" y="25"/>
                    <a:pt x="499" y="27"/>
                    <a:pt x="499" y="29"/>
                  </a:cubicBezTo>
                  <a:cubicBezTo>
                    <a:pt x="504" y="29"/>
                    <a:pt x="504" y="29"/>
                    <a:pt x="504" y="29"/>
                  </a:cubicBezTo>
                  <a:cubicBezTo>
                    <a:pt x="504" y="17"/>
                    <a:pt x="504" y="17"/>
                    <a:pt x="504" y="17"/>
                  </a:cubicBezTo>
                  <a:cubicBezTo>
                    <a:pt x="501" y="17"/>
                    <a:pt x="497" y="16"/>
                    <a:pt x="494" y="16"/>
                  </a:cubicBezTo>
                  <a:cubicBezTo>
                    <a:pt x="480" y="16"/>
                    <a:pt x="473" y="26"/>
                    <a:pt x="473" y="37"/>
                  </a:cubicBezTo>
                  <a:cubicBezTo>
                    <a:pt x="473" y="49"/>
                    <a:pt x="480" y="56"/>
                    <a:pt x="493" y="56"/>
                  </a:cubicBezTo>
                  <a:cubicBezTo>
                    <a:pt x="497" y="56"/>
                    <a:pt x="501" y="56"/>
                    <a:pt x="504" y="54"/>
                  </a:cubicBezTo>
                  <a:moveTo>
                    <a:pt x="453" y="20"/>
                  </a:moveTo>
                  <a:cubicBezTo>
                    <a:pt x="453" y="17"/>
                    <a:pt x="453" y="17"/>
                    <a:pt x="453" y="17"/>
                  </a:cubicBezTo>
                  <a:cubicBezTo>
                    <a:pt x="436" y="17"/>
                    <a:pt x="436" y="17"/>
                    <a:pt x="436" y="17"/>
                  </a:cubicBezTo>
                  <a:cubicBezTo>
                    <a:pt x="436" y="20"/>
                    <a:pt x="436" y="20"/>
                    <a:pt x="436" y="20"/>
                  </a:cubicBezTo>
                  <a:cubicBezTo>
                    <a:pt x="437" y="21"/>
                    <a:pt x="439" y="21"/>
                    <a:pt x="440" y="21"/>
                  </a:cubicBezTo>
                  <a:cubicBezTo>
                    <a:pt x="433" y="36"/>
                    <a:pt x="433" y="36"/>
                    <a:pt x="433" y="36"/>
                  </a:cubicBezTo>
                  <a:cubicBezTo>
                    <a:pt x="425" y="21"/>
                    <a:pt x="425" y="21"/>
                    <a:pt x="425" y="21"/>
                  </a:cubicBezTo>
                  <a:cubicBezTo>
                    <a:pt x="426" y="21"/>
                    <a:pt x="428" y="21"/>
                    <a:pt x="430" y="20"/>
                  </a:cubicBezTo>
                  <a:cubicBezTo>
                    <a:pt x="430" y="17"/>
                    <a:pt x="430" y="17"/>
                    <a:pt x="430" y="17"/>
                  </a:cubicBezTo>
                  <a:cubicBezTo>
                    <a:pt x="412" y="17"/>
                    <a:pt x="412" y="17"/>
                    <a:pt x="412" y="17"/>
                  </a:cubicBezTo>
                  <a:cubicBezTo>
                    <a:pt x="412" y="20"/>
                    <a:pt x="412" y="20"/>
                    <a:pt x="412" y="20"/>
                  </a:cubicBezTo>
                  <a:cubicBezTo>
                    <a:pt x="414" y="21"/>
                    <a:pt x="415" y="21"/>
                    <a:pt x="417" y="21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429" y="51"/>
                    <a:pt x="429" y="51"/>
                    <a:pt x="429" y="51"/>
                  </a:cubicBezTo>
                  <a:cubicBezTo>
                    <a:pt x="427" y="51"/>
                    <a:pt x="424" y="52"/>
                    <a:pt x="422" y="52"/>
                  </a:cubicBezTo>
                  <a:cubicBezTo>
                    <a:pt x="422" y="56"/>
                    <a:pt x="422" y="56"/>
                    <a:pt x="422" y="56"/>
                  </a:cubicBezTo>
                  <a:cubicBezTo>
                    <a:pt x="442" y="56"/>
                    <a:pt x="442" y="56"/>
                    <a:pt x="442" y="56"/>
                  </a:cubicBezTo>
                  <a:cubicBezTo>
                    <a:pt x="442" y="52"/>
                    <a:pt x="442" y="52"/>
                    <a:pt x="442" y="52"/>
                  </a:cubicBezTo>
                  <a:cubicBezTo>
                    <a:pt x="440" y="52"/>
                    <a:pt x="438" y="51"/>
                    <a:pt x="436" y="51"/>
                  </a:cubicBezTo>
                  <a:cubicBezTo>
                    <a:pt x="436" y="42"/>
                    <a:pt x="436" y="42"/>
                    <a:pt x="436" y="42"/>
                  </a:cubicBezTo>
                  <a:cubicBezTo>
                    <a:pt x="448" y="21"/>
                    <a:pt x="448" y="21"/>
                    <a:pt x="448" y="21"/>
                  </a:cubicBezTo>
                  <a:cubicBezTo>
                    <a:pt x="449" y="21"/>
                    <a:pt x="451" y="21"/>
                    <a:pt x="453" y="20"/>
                  </a:cubicBezTo>
                  <a:moveTo>
                    <a:pt x="379" y="41"/>
                  </a:moveTo>
                  <a:cubicBezTo>
                    <a:pt x="365" y="41"/>
                    <a:pt x="365" y="41"/>
                    <a:pt x="365" y="41"/>
                  </a:cubicBezTo>
                  <a:cubicBezTo>
                    <a:pt x="370" y="29"/>
                    <a:pt x="370" y="29"/>
                    <a:pt x="370" y="29"/>
                  </a:cubicBezTo>
                  <a:cubicBezTo>
                    <a:pt x="371" y="27"/>
                    <a:pt x="372" y="24"/>
                    <a:pt x="372" y="22"/>
                  </a:cubicBezTo>
                  <a:cubicBezTo>
                    <a:pt x="372" y="22"/>
                    <a:pt x="372" y="22"/>
                    <a:pt x="372" y="22"/>
                  </a:cubicBezTo>
                  <a:cubicBezTo>
                    <a:pt x="373" y="24"/>
                    <a:pt x="373" y="27"/>
                    <a:pt x="374" y="29"/>
                  </a:cubicBezTo>
                  <a:lnTo>
                    <a:pt x="379" y="41"/>
                  </a:lnTo>
                  <a:close/>
                  <a:moveTo>
                    <a:pt x="395" y="56"/>
                  </a:moveTo>
                  <a:cubicBezTo>
                    <a:pt x="395" y="52"/>
                    <a:pt x="395" y="52"/>
                    <a:pt x="395" y="52"/>
                  </a:cubicBezTo>
                  <a:cubicBezTo>
                    <a:pt x="393" y="52"/>
                    <a:pt x="392" y="51"/>
                    <a:pt x="390" y="51"/>
                  </a:cubicBezTo>
                  <a:cubicBezTo>
                    <a:pt x="377" y="17"/>
                    <a:pt x="377" y="17"/>
                    <a:pt x="377" y="17"/>
                  </a:cubicBezTo>
                  <a:cubicBezTo>
                    <a:pt x="368" y="17"/>
                    <a:pt x="368" y="17"/>
                    <a:pt x="368" y="17"/>
                  </a:cubicBezTo>
                  <a:cubicBezTo>
                    <a:pt x="355" y="51"/>
                    <a:pt x="355" y="51"/>
                    <a:pt x="355" y="51"/>
                  </a:cubicBezTo>
                  <a:cubicBezTo>
                    <a:pt x="353" y="51"/>
                    <a:pt x="351" y="52"/>
                    <a:pt x="350" y="52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67" y="56"/>
                    <a:pt x="367" y="56"/>
                    <a:pt x="367" y="56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66" y="52"/>
                    <a:pt x="363" y="51"/>
                    <a:pt x="362" y="51"/>
                  </a:cubicBezTo>
                  <a:cubicBezTo>
                    <a:pt x="364" y="46"/>
                    <a:pt x="364" y="46"/>
                    <a:pt x="364" y="46"/>
                  </a:cubicBezTo>
                  <a:cubicBezTo>
                    <a:pt x="381" y="46"/>
                    <a:pt x="381" y="46"/>
                    <a:pt x="381" y="46"/>
                  </a:cubicBezTo>
                  <a:cubicBezTo>
                    <a:pt x="383" y="51"/>
                    <a:pt x="383" y="51"/>
                    <a:pt x="383" y="51"/>
                  </a:cubicBezTo>
                  <a:cubicBezTo>
                    <a:pt x="381" y="51"/>
                    <a:pt x="379" y="52"/>
                    <a:pt x="377" y="52"/>
                  </a:cubicBezTo>
                  <a:cubicBezTo>
                    <a:pt x="377" y="56"/>
                    <a:pt x="377" y="56"/>
                    <a:pt x="377" y="56"/>
                  </a:cubicBezTo>
                  <a:lnTo>
                    <a:pt x="395" y="56"/>
                  </a:lnTo>
                  <a:close/>
                  <a:moveTo>
                    <a:pt x="347" y="56"/>
                  </a:moveTo>
                  <a:cubicBezTo>
                    <a:pt x="347" y="52"/>
                    <a:pt x="347" y="52"/>
                    <a:pt x="347" y="52"/>
                  </a:cubicBezTo>
                  <a:cubicBezTo>
                    <a:pt x="345" y="52"/>
                    <a:pt x="342" y="51"/>
                    <a:pt x="340" y="51"/>
                  </a:cubicBezTo>
                  <a:cubicBezTo>
                    <a:pt x="340" y="21"/>
                    <a:pt x="340" y="21"/>
                    <a:pt x="340" y="21"/>
                  </a:cubicBezTo>
                  <a:cubicBezTo>
                    <a:pt x="342" y="21"/>
                    <a:pt x="345" y="21"/>
                    <a:pt x="347" y="20"/>
                  </a:cubicBezTo>
                  <a:cubicBezTo>
                    <a:pt x="347" y="17"/>
                    <a:pt x="347" y="17"/>
                    <a:pt x="347" y="17"/>
                  </a:cubicBezTo>
                  <a:cubicBezTo>
                    <a:pt x="327" y="17"/>
                    <a:pt x="327" y="17"/>
                    <a:pt x="327" y="17"/>
                  </a:cubicBezTo>
                  <a:cubicBezTo>
                    <a:pt x="327" y="20"/>
                    <a:pt x="327" y="20"/>
                    <a:pt x="327" y="20"/>
                  </a:cubicBezTo>
                  <a:cubicBezTo>
                    <a:pt x="329" y="21"/>
                    <a:pt x="331" y="21"/>
                    <a:pt x="333" y="21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1" y="51"/>
                    <a:pt x="329" y="52"/>
                    <a:pt x="327" y="52"/>
                  </a:cubicBezTo>
                  <a:cubicBezTo>
                    <a:pt x="327" y="56"/>
                    <a:pt x="327" y="56"/>
                    <a:pt x="327" y="56"/>
                  </a:cubicBezTo>
                  <a:lnTo>
                    <a:pt x="347" y="56"/>
                  </a:lnTo>
                  <a:close/>
                  <a:moveTo>
                    <a:pt x="346" y="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32" y="9"/>
                    <a:pt x="332" y="9"/>
                    <a:pt x="332" y="9"/>
                  </a:cubicBezTo>
                  <a:cubicBezTo>
                    <a:pt x="335" y="12"/>
                    <a:pt x="335" y="12"/>
                    <a:pt x="335" y="12"/>
                  </a:cubicBezTo>
                  <a:lnTo>
                    <a:pt x="346" y="5"/>
                  </a:lnTo>
                  <a:close/>
                  <a:moveTo>
                    <a:pt x="310" y="28"/>
                  </a:moveTo>
                  <a:cubicBezTo>
                    <a:pt x="310" y="32"/>
                    <a:pt x="307" y="34"/>
                    <a:pt x="302" y="34"/>
                  </a:cubicBezTo>
                  <a:cubicBezTo>
                    <a:pt x="300" y="34"/>
                    <a:pt x="299" y="34"/>
                    <a:pt x="298" y="34"/>
                  </a:cubicBezTo>
                  <a:cubicBezTo>
                    <a:pt x="298" y="22"/>
                    <a:pt x="298" y="22"/>
                    <a:pt x="298" y="22"/>
                  </a:cubicBezTo>
                  <a:cubicBezTo>
                    <a:pt x="299" y="22"/>
                    <a:pt x="300" y="21"/>
                    <a:pt x="302" y="21"/>
                  </a:cubicBezTo>
                  <a:cubicBezTo>
                    <a:pt x="307" y="21"/>
                    <a:pt x="310" y="23"/>
                    <a:pt x="310" y="28"/>
                  </a:cubicBezTo>
                  <a:moveTo>
                    <a:pt x="320" y="56"/>
                  </a:moveTo>
                  <a:cubicBezTo>
                    <a:pt x="320" y="52"/>
                    <a:pt x="320" y="52"/>
                    <a:pt x="320" y="52"/>
                  </a:cubicBezTo>
                  <a:cubicBezTo>
                    <a:pt x="319" y="52"/>
                    <a:pt x="317" y="51"/>
                    <a:pt x="315" y="51"/>
                  </a:cubicBezTo>
                  <a:cubicBezTo>
                    <a:pt x="309" y="42"/>
                    <a:pt x="309" y="42"/>
                    <a:pt x="309" y="42"/>
                  </a:cubicBezTo>
                  <a:cubicBezTo>
                    <a:pt x="308" y="40"/>
                    <a:pt x="307" y="39"/>
                    <a:pt x="306" y="38"/>
                  </a:cubicBezTo>
                  <a:cubicBezTo>
                    <a:pt x="313" y="37"/>
                    <a:pt x="317" y="33"/>
                    <a:pt x="317" y="27"/>
                  </a:cubicBezTo>
                  <a:cubicBezTo>
                    <a:pt x="317" y="20"/>
                    <a:pt x="312" y="16"/>
                    <a:pt x="303" y="16"/>
                  </a:cubicBezTo>
                  <a:cubicBezTo>
                    <a:pt x="298" y="16"/>
                    <a:pt x="293" y="17"/>
                    <a:pt x="290" y="17"/>
                  </a:cubicBezTo>
                  <a:cubicBezTo>
                    <a:pt x="284" y="17"/>
                    <a:pt x="284" y="17"/>
                    <a:pt x="284" y="17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6" y="21"/>
                    <a:pt x="288" y="21"/>
                    <a:pt x="291" y="2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88" y="51"/>
                    <a:pt x="286" y="52"/>
                    <a:pt x="284" y="52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303" y="56"/>
                    <a:pt x="303" y="56"/>
                    <a:pt x="303" y="56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299" y="51"/>
                    <a:pt x="298" y="51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310" y="56"/>
                    <a:pt x="310" y="56"/>
                    <a:pt x="310" y="56"/>
                  </a:cubicBezTo>
                  <a:lnTo>
                    <a:pt x="320" y="56"/>
                  </a:lnTo>
                  <a:close/>
                  <a:moveTo>
                    <a:pt x="275" y="56"/>
                  </a:moveTo>
                  <a:cubicBezTo>
                    <a:pt x="275" y="45"/>
                    <a:pt x="275" y="45"/>
                    <a:pt x="275" y="45"/>
                  </a:cubicBezTo>
                  <a:cubicBezTo>
                    <a:pt x="270" y="45"/>
                    <a:pt x="270" y="45"/>
                    <a:pt x="270" y="45"/>
                  </a:cubicBezTo>
                  <a:cubicBezTo>
                    <a:pt x="270" y="47"/>
                    <a:pt x="270" y="49"/>
                    <a:pt x="269" y="51"/>
                  </a:cubicBezTo>
                  <a:cubicBezTo>
                    <a:pt x="258" y="51"/>
                    <a:pt x="258" y="51"/>
                    <a:pt x="258" y="51"/>
                  </a:cubicBezTo>
                  <a:cubicBezTo>
                    <a:pt x="258" y="38"/>
                    <a:pt x="258" y="38"/>
                    <a:pt x="258" y="38"/>
                  </a:cubicBezTo>
                  <a:cubicBezTo>
                    <a:pt x="266" y="38"/>
                    <a:pt x="266" y="38"/>
                    <a:pt x="266" y="38"/>
                  </a:cubicBezTo>
                  <a:cubicBezTo>
                    <a:pt x="266" y="40"/>
                    <a:pt x="266" y="41"/>
                    <a:pt x="266" y="42"/>
                  </a:cubicBezTo>
                  <a:cubicBezTo>
                    <a:pt x="271" y="42"/>
                    <a:pt x="271" y="42"/>
                    <a:pt x="271" y="42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66" y="29"/>
                    <a:pt x="266" y="29"/>
                    <a:pt x="266" y="29"/>
                  </a:cubicBezTo>
                  <a:cubicBezTo>
                    <a:pt x="266" y="30"/>
                    <a:pt x="266" y="32"/>
                    <a:pt x="266" y="33"/>
                  </a:cubicBezTo>
                  <a:cubicBezTo>
                    <a:pt x="258" y="33"/>
                    <a:pt x="258" y="33"/>
                    <a:pt x="258" y="33"/>
                  </a:cubicBezTo>
                  <a:cubicBezTo>
                    <a:pt x="258" y="21"/>
                    <a:pt x="258" y="21"/>
                    <a:pt x="258" y="21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3"/>
                    <a:pt x="270" y="25"/>
                    <a:pt x="270" y="27"/>
                  </a:cubicBezTo>
                  <a:cubicBezTo>
                    <a:pt x="275" y="27"/>
                    <a:pt x="275" y="27"/>
                    <a:pt x="275" y="27"/>
                  </a:cubicBezTo>
                  <a:cubicBezTo>
                    <a:pt x="275" y="17"/>
                    <a:pt x="275" y="17"/>
                    <a:pt x="275" y="17"/>
                  </a:cubicBezTo>
                  <a:cubicBezTo>
                    <a:pt x="245" y="17"/>
                    <a:pt x="245" y="17"/>
                    <a:pt x="245" y="17"/>
                  </a:cubicBezTo>
                  <a:cubicBezTo>
                    <a:pt x="245" y="20"/>
                    <a:pt x="245" y="20"/>
                    <a:pt x="245" y="20"/>
                  </a:cubicBezTo>
                  <a:cubicBezTo>
                    <a:pt x="247" y="21"/>
                    <a:pt x="249" y="21"/>
                    <a:pt x="252" y="21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49" y="51"/>
                    <a:pt x="247" y="52"/>
                    <a:pt x="245" y="52"/>
                  </a:cubicBezTo>
                  <a:cubicBezTo>
                    <a:pt x="245" y="56"/>
                    <a:pt x="245" y="56"/>
                    <a:pt x="245" y="56"/>
                  </a:cubicBezTo>
                  <a:lnTo>
                    <a:pt x="275" y="56"/>
                  </a:lnTo>
                  <a:close/>
                  <a:moveTo>
                    <a:pt x="238" y="56"/>
                  </a:moveTo>
                  <a:cubicBezTo>
                    <a:pt x="238" y="52"/>
                    <a:pt x="238" y="52"/>
                    <a:pt x="238" y="52"/>
                  </a:cubicBezTo>
                  <a:cubicBezTo>
                    <a:pt x="236" y="52"/>
                    <a:pt x="234" y="51"/>
                    <a:pt x="232" y="5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34" y="21"/>
                    <a:pt x="236" y="21"/>
                    <a:pt x="238" y="20"/>
                  </a:cubicBezTo>
                  <a:cubicBezTo>
                    <a:pt x="238" y="17"/>
                    <a:pt x="238" y="17"/>
                    <a:pt x="238" y="17"/>
                  </a:cubicBezTo>
                  <a:cubicBezTo>
                    <a:pt x="218" y="17"/>
                    <a:pt x="218" y="17"/>
                    <a:pt x="218" y="17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20" y="21"/>
                    <a:pt x="222" y="21"/>
                    <a:pt x="225" y="21"/>
                  </a:cubicBezTo>
                  <a:cubicBezTo>
                    <a:pt x="225" y="51"/>
                    <a:pt x="225" y="51"/>
                    <a:pt x="225" y="51"/>
                  </a:cubicBezTo>
                  <a:cubicBezTo>
                    <a:pt x="222" y="51"/>
                    <a:pt x="220" y="52"/>
                    <a:pt x="218" y="52"/>
                  </a:cubicBezTo>
                  <a:cubicBezTo>
                    <a:pt x="218" y="56"/>
                    <a:pt x="218" y="56"/>
                    <a:pt x="218" y="56"/>
                  </a:cubicBezTo>
                  <a:lnTo>
                    <a:pt x="238" y="56"/>
                  </a:lnTo>
                  <a:close/>
                  <a:moveTo>
                    <a:pt x="211" y="20"/>
                  </a:moveTo>
                  <a:cubicBezTo>
                    <a:pt x="211" y="17"/>
                    <a:pt x="211" y="17"/>
                    <a:pt x="211" y="17"/>
                  </a:cubicBezTo>
                  <a:cubicBezTo>
                    <a:pt x="193" y="17"/>
                    <a:pt x="193" y="17"/>
                    <a:pt x="193" y="17"/>
                  </a:cubicBezTo>
                  <a:cubicBezTo>
                    <a:pt x="193" y="20"/>
                    <a:pt x="193" y="20"/>
                    <a:pt x="193" y="20"/>
                  </a:cubicBezTo>
                  <a:cubicBezTo>
                    <a:pt x="195" y="21"/>
                    <a:pt x="197" y="21"/>
                    <a:pt x="199" y="21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9" y="41"/>
                    <a:pt x="199" y="45"/>
                    <a:pt x="200" y="48"/>
                  </a:cubicBezTo>
                  <a:cubicBezTo>
                    <a:pt x="199" y="48"/>
                    <a:pt x="199" y="48"/>
                    <a:pt x="199" y="48"/>
                  </a:cubicBezTo>
                  <a:cubicBezTo>
                    <a:pt x="198" y="45"/>
                    <a:pt x="196" y="42"/>
                    <a:pt x="195" y="40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6" y="21"/>
                    <a:pt x="168" y="21"/>
                    <a:pt x="171" y="21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68" y="51"/>
                    <a:pt x="166" y="52"/>
                    <a:pt x="164" y="52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183" y="52"/>
                    <a:pt x="183" y="52"/>
                    <a:pt x="183" y="52"/>
                  </a:cubicBezTo>
                  <a:cubicBezTo>
                    <a:pt x="182" y="52"/>
                    <a:pt x="179" y="51"/>
                    <a:pt x="177" y="51"/>
                  </a:cubicBezTo>
                  <a:cubicBezTo>
                    <a:pt x="177" y="34"/>
                    <a:pt x="177" y="34"/>
                    <a:pt x="177" y="34"/>
                  </a:cubicBezTo>
                  <a:cubicBezTo>
                    <a:pt x="177" y="30"/>
                    <a:pt x="177" y="27"/>
                    <a:pt x="177" y="2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78" y="27"/>
                    <a:pt x="180" y="30"/>
                    <a:pt x="181" y="32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6" y="21"/>
                    <a:pt x="206" y="21"/>
                    <a:pt x="206" y="21"/>
                  </a:cubicBezTo>
                  <a:cubicBezTo>
                    <a:pt x="208" y="21"/>
                    <a:pt x="210" y="21"/>
                    <a:pt x="211" y="20"/>
                  </a:cubicBezTo>
                  <a:moveTo>
                    <a:pt x="155" y="56"/>
                  </a:moveTo>
                  <a:cubicBezTo>
                    <a:pt x="155" y="45"/>
                    <a:pt x="155" y="45"/>
                    <a:pt x="155" y="45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0" y="47"/>
                    <a:pt x="149" y="49"/>
                    <a:pt x="149" y="51"/>
                  </a:cubicBezTo>
                  <a:cubicBezTo>
                    <a:pt x="138" y="51"/>
                    <a:pt x="138" y="51"/>
                    <a:pt x="138" y="51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5" y="40"/>
                    <a:pt x="146" y="41"/>
                    <a:pt x="146" y="42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51" y="29"/>
                    <a:pt x="151" y="29"/>
                    <a:pt x="151" y="29"/>
                  </a:cubicBezTo>
                  <a:cubicBezTo>
                    <a:pt x="146" y="29"/>
                    <a:pt x="146" y="29"/>
                    <a:pt x="146" y="29"/>
                  </a:cubicBezTo>
                  <a:cubicBezTo>
                    <a:pt x="146" y="30"/>
                    <a:pt x="146" y="32"/>
                    <a:pt x="145" y="33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49" y="23"/>
                    <a:pt x="150" y="25"/>
                    <a:pt x="150" y="27"/>
                  </a:cubicBezTo>
                  <a:cubicBezTo>
                    <a:pt x="155" y="27"/>
                    <a:pt x="155" y="27"/>
                    <a:pt x="155" y="2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7" y="21"/>
                    <a:pt x="129" y="21"/>
                    <a:pt x="131" y="2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1"/>
                    <a:pt x="127" y="52"/>
                    <a:pt x="125" y="52"/>
                  </a:cubicBezTo>
                  <a:cubicBezTo>
                    <a:pt x="125" y="56"/>
                    <a:pt x="125" y="56"/>
                    <a:pt x="125" y="56"/>
                  </a:cubicBezTo>
                  <a:lnTo>
                    <a:pt x="155" y="56"/>
                  </a:lnTo>
                  <a:close/>
                  <a:moveTo>
                    <a:pt x="120" y="39"/>
                  </a:moveTo>
                  <a:cubicBezTo>
                    <a:pt x="120" y="35"/>
                    <a:pt x="120" y="35"/>
                    <a:pt x="12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104" y="40"/>
                    <a:pt x="106" y="40"/>
                    <a:pt x="108" y="4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6" y="50"/>
                    <a:pt x="104" y="51"/>
                    <a:pt x="102" y="51"/>
                  </a:cubicBezTo>
                  <a:cubicBezTo>
                    <a:pt x="93" y="51"/>
                    <a:pt x="88" y="46"/>
                    <a:pt x="88" y="36"/>
                  </a:cubicBezTo>
                  <a:cubicBezTo>
                    <a:pt x="88" y="27"/>
                    <a:pt x="94" y="22"/>
                    <a:pt x="102" y="22"/>
                  </a:cubicBezTo>
                  <a:cubicBezTo>
                    <a:pt x="104" y="22"/>
                    <a:pt x="106" y="22"/>
                    <a:pt x="108" y="22"/>
                  </a:cubicBezTo>
                  <a:cubicBezTo>
                    <a:pt x="108" y="24"/>
                    <a:pt x="109" y="26"/>
                    <a:pt x="109" y="29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0" y="16"/>
                    <a:pt x="106" y="16"/>
                    <a:pt x="102" y="16"/>
                  </a:cubicBezTo>
                  <a:cubicBezTo>
                    <a:pt x="88" y="16"/>
                    <a:pt x="80" y="25"/>
                    <a:pt x="80" y="37"/>
                  </a:cubicBezTo>
                  <a:cubicBezTo>
                    <a:pt x="80" y="50"/>
                    <a:pt x="89" y="56"/>
                    <a:pt x="101" y="56"/>
                  </a:cubicBezTo>
                  <a:cubicBezTo>
                    <a:pt x="106" y="56"/>
                    <a:pt x="111" y="56"/>
                    <a:pt x="115" y="54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7" y="40"/>
                    <a:pt x="118" y="40"/>
                    <a:pt x="120" y="39"/>
                  </a:cubicBezTo>
                  <a:moveTo>
                    <a:pt x="74" y="20"/>
                  </a:moveTo>
                  <a:cubicBezTo>
                    <a:pt x="74" y="17"/>
                    <a:pt x="74" y="17"/>
                    <a:pt x="74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8" y="21"/>
                    <a:pt x="60" y="21"/>
                    <a:pt x="62" y="21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41"/>
                    <a:pt x="62" y="45"/>
                    <a:pt x="62" y="48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1" y="45"/>
                    <a:pt x="59" y="42"/>
                    <a:pt x="58" y="40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21"/>
                    <a:pt x="31" y="21"/>
                    <a:pt x="34" y="2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1" y="51"/>
                    <a:pt x="29" y="52"/>
                    <a:pt x="27" y="52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4" y="52"/>
                    <a:pt x="42" y="51"/>
                    <a:pt x="40" y="51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0"/>
                    <a:pt x="40" y="27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1" y="27"/>
                    <a:pt x="43" y="30"/>
                    <a:pt x="44" y="32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1" y="21"/>
                    <a:pt x="73" y="21"/>
                    <a:pt x="74" y="20"/>
                  </a:cubicBezTo>
                  <a:moveTo>
                    <a:pt x="20" y="56"/>
                  </a:moveTo>
                  <a:cubicBezTo>
                    <a:pt x="20" y="52"/>
                    <a:pt x="20" y="52"/>
                    <a:pt x="20" y="52"/>
                  </a:cubicBezTo>
                  <a:cubicBezTo>
                    <a:pt x="18" y="52"/>
                    <a:pt x="16" y="51"/>
                    <a:pt x="13" y="5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6" y="21"/>
                    <a:pt x="18" y="21"/>
                    <a:pt x="20" y="20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21"/>
                    <a:pt x="4" y="21"/>
                    <a:pt x="7" y="2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4" y="51"/>
                    <a:pt x="2" y="52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87EE19AB-A9BA-74A7-4241-E911D8D09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750" y="2597150"/>
              <a:ext cx="908050" cy="88900"/>
            </a:xfrm>
            <a:custGeom>
              <a:avLst/>
              <a:gdLst>
                <a:gd name="T0" fmla="*/ 413 w 419"/>
                <a:gd name="T1" fmla="*/ 35 h 41"/>
                <a:gd name="T2" fmla="*/ 410 w 419"/>
                <a:gd name="T3" fmla="*/ 27 h 41"/>
                <a:gd name="T4" fmla="*/ 410 w 419"/>
                <a:gd name="T5" fmla="*/ 18 h 41"/>
                <a:gd name="T6" fmla="*/ 414 w 419"/>
                <a:gd name="T7" fmla="*/ 12 h 41"/>
                <a:gd name="T8" fmla="*/ 389 w 419"/>
                <a:gd name="T9" fmla="*/ 5 h 41"/>
                <a:gd name="T10" fmla="*/ 389 w 419"/>
                <a:gd name="T11" fmla="*/ 40 h 41"/>
                <a:gd name="T12" fmla="*/ 355 w 419"/>
                <a:gd name="T13" fmla="*/ 35 h 41"/>
                <a:gd name="T14" fmla="*/ 383 w 419"/>
                <a:gd name="T15" fmla="*/ 20 h 41"/>
                <a:gd name="T16" fmla="*/ 342 w 419"/>
                <a:gd name="T17" fmla="*/ 5 h 41"/>
                <a:gd name="T18" fmla="*/ 342 w 419"/>
                <a:gd name="T19" fmla="*/ 40 h 41"/>
                <a:gd name="T20" fmla="*/ 312 w 419"/>
                <a:gd name="T21" fmla="*/ 20 h 41"/>
                <a:gd name="T22" fmla="*/ 297 w 419"/>
                <a:gd name="T23" fmla="*/ 6 h 41"/>
                <a:gd name="T24" fmla="*/ 285 w 419"/>
                <a:gd name="T25" fmla="*/ 1 h 41"/>
                <a:gd name="T26" fmla="*/ 285 w 419"/>
                <a:gd name="T27" fmla="*/ 35 h 41"/>
                <a:gd name="T28" fmla="*/ 296 w 419"/>
                <a:gd name="T29" fmla="*/ 41 h 41"/>
                <a:gd name="T30" fmla="*/ 250 w 419"/>
                <a:gd name="T31" fmla="*/ 13 h 41"/>
                <a:gd name="T32" fmla="*/ 259 w 419"/>
                <a:gd name="T33" fmla="*/ 25 h 41"/>
                <a:gd name="T34" fmla="*/ 257 w 419"/>
                <a:gd name="T35" fmla="*/ 1 h 41"/>
                <a:gd name="T36" fmla="*/ 230 w 419"/>
                <a:gd name="T37" fmla="*/ 40 h 41"/>
                <a:gd name="T38" fmla="*/ 243 w 419"/>
                <a:gd name="T39" fmla="*/ 30 h 41"/>
                <a:gd name="T40" fmla="*/ 257 w 419"/>
                <a:gd name="T41" fmla="*/ 40 h 41"/>
                <a:gd name="T42" fmla="*/ 195 w 419"/>
                <a:gd name="T43" fmla="*/ 1 h 41"/>
                <a:gd name="T44" fmla="*/ 209 w 419"/>
                <a:gd name="T45" fmla="*/ 6 h 41"/>
                <a:gd name="T46" fmla="*/ 223 w 419"/>
                <a:gd name="T47" fmla="*/ 40 h 41"/>
                <a:gd name="T48" fmla="*/ 225 w 419"/>
                <a:gd name="T49" fmla="*/ 6 h 41"/>
                <a:gd name="T50" fmla="*/ 194 w 419"/>
                <a:gd name="T51" fmla="*/ 28 h 41"/>
                <a:gd name="T52" fmla="*/ 178 w 419"/>
                <a:gd name="T53" fmla="*/ 6 h 41"/>
                <a:gd name="T54" fmla="*/ 164 w 419"/>
                <a:gd name="T55" fmla="*/ 5 h 41"/>
                <a:gd name="T56" fmla="*/ 164 w 419"/>
                <a:gd name="T57" fmla="*/ 40 h 41"/>
                <a:gd name="T58" fmla="*/ 140 w 419"/>
                <a:gd name="T59" fmla="*/ 1 h 41"/>
                <a:gd name="T60" fmla="*/ 136 w 419"/>
                <a:gd name="T61" fmla="*/ 35 h 41"/>
                <a:gd name="T62" fmla="*/ 132 w 419"/>
                <a:gd name="T63" fmla="*/ 1 h 41"/>
                <a:gd name="T64" fmla="*/ 119 w 419"/>
                <a:gd name="T65" fmla="*/ 27 h 41"/>
                <a:gd name="T66" fmla="*/ 158 w 419"/>
                <a:gd name="T67" fmla="*/ 5 h 41"/>
                <a:gd name="T68" fmla="*/ 84 w 419"/>
                <a:gd name="T69" fmla="*/ 21 h 41"/>
                <a:gd name="T70" fmla="*/ 107 w 419"/>
                <a:gd name="T71" fmla="*/ 13 h 41"/>
                <a:gd name="T72" fmla="*/ 96 w 419"/>
                <a:gd name="T73" fmla="*/ 41 h 41"/>
                <a:gd name="T74" fmla="*/ 49 w 419"/>
                <a:gd name="T75" fmla="*/ 13 h 41"/>
                <a:gd name="T76" fmla="*/ 58 w 419"/>
                <a:gd name="T77" fmla="*/ 25 h 41"/>
                <a:gd name="T78" fmla="*/ 56 w 419"/>
                <a:gd name="T79" fmla="*/ 1 h 41"/>
                <a:gd name="T80" fmla="*/ 29 w 419"/>
                <a:gd name="T81" fmla="*/ 40 h 41"/>
                <a:gd name="T82" fmla="*/ 43 w 419"/>
                <a:gd name="T83" fmla="*/ 30 h 41"/>
                <a:gd name="T84" fmla="*/ 56 w 419"/>
                <a:gd name="T85" fmla="*/ 40 h 41"/>
                <a:gd name="T86" fmla="*/ 0 w 419"/>
                <a:gd name="T87" fmla="*/ 1 h 41"/>
                <a:gd name="T88" fmla="*/ 0 w 419"/>
                <a:gd name="T89" fmla="*/ 36 h 41"/>
                <a:gd name="T90" fmla="*/ 13 w 419"/>
                <a:gd name="T91" fmla="*/ 35 h 41"/>
                <a:gd name="T92" fmla="*/ 26 w 419"/>
                <a:gd name="T93" fmla="*/ 27 h 41"/>
                <a:gd name="T94" fmla="*/ 13 w 419"/>
                <a:gd name="T95" fmla="*/ 18 h 41"/>
                <a:gd name="T96" fmla="*/ 30 w 419"/>
                <a:gd name="T97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9" h="41">
                  <a:moveTo>
                    <a:pt x="419" y="40"/>
                  </a:moveTo>
                  <a:cubicBezTo>
                    <a:pt x="419" y="29"/>
                    <a:pt x="419" y="29"/>
                    <a:pt x="419" y="29"/>
                  </a:cubicBezTo>
                  <a:cubicBezTo>
                    <a:pt x="414" y="29"/>
                    <a:pt x="414" y="29"/>
                    <a:pt x="414" y="29"/>
                  </a:cubicBezTo>
                  <a:cubicBezTo>
                    <a:pt x="414" y="31"/>
                    <a:pt x="414" y="34"/>
                    <a:pt x="413" y="35"/>
                  </a:cubicBezTo>
                  <a:cubicBezTo>
                    <a:pt x="402" y="35"/>
                    <a:pt x="402" y="35"/>
                    <a:pt x="402" y="35"/>
                  </a:cubicBezTo>
                  <a:cubicBezTo>
                    <a:pt x="402" y="22"/>
                    <a:pt x="402" y="22"/>
                    <a:pt x="402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4"/>
                    <a:pt x="410" y="25"/>
                    <a:pt x="410" y="27"/>
                  </a:cubicBezTo>
                  <a:cubicBezTo>
                    <a:pt x="415" y="27"/>
                    <a:pt x="415" y="27"/>
                    <a:pt x="415" y="27"/>
                  </a:cubicBezTo>
                  <a:cubicBezTo>
                    <a:pt x="415" y="14"/>
                    <a:pt x="415" y="14"/>
                    <a:pt x="415" y="14"/>
                  </a:cubicBezTo>
                  <a:cubicBezTo>
                    <a:pt x="410" y="14"/>
                    <a:pt x="410" y="14"/>
                    <a:pt x="410" y="14"/>
                  </a:cubicBezTo>
                  <a:cubicBezTo>
                    <a:pt x="410" y="15"/>
                    <a:pt x="410" y="16"/>
                    <a:pt x="410" y="18"/>
                  </a:cubicBezTo>
                  <a:cubicBezTo>
                    <a:pt x="402" y="18"/>
                    <a:pt x="402" y="18"/>
                    <a:pt x="402" y="18"/>
                  </a:cubicBezTo>
                  <a:cubicBezTo>
                    <a:pt x="402" y="6"/>
                    <a:pt x="402" y="6"/>
                    <a:pt x="402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413" y="7"/>
                    <a:pt x="414" y="10"/>
                    <a:pt x="414" y="12"/>
                  </a:cubicBezTo>
                  <a:cubicBezTo>
                    <a:pt x="419" y="12"/>
                    <a:pt x="419" y="12"/>
                    <a:pt x="419" y="12"/>
                  </a:cubicBezTo>
                  <a:cubicBezTo>
                    <a:pt x="419" y="1"/>
                    <a:pt x="419" y="1"/>
                    <a:pt x="419" y="1"/>
                  </a:cubicBezTo>
                  <a:cubicBezTo>
                    <a:pt x="389" y="1"/>
                    <a:pt x="389" y="1"/>
                    <a:pt x="389" y="1"/>
                  </a:cubicBezTo>
                  <a:cubicBezTo>
                    <a:pt x="389" y="5"/>
                    <a:pt x="389" y="5"/>
                    <a:pt x="389" y="5"/>
                  </a:cubicBezTo>
                  <a:cubicBezTo>
                    <a:pt x="391" y="5"/>
                    <a:pt x="393" y="6"/>
                    <a:pt x="396" y="6"/>
                  </a:cubicBezTo>
                  <a:cubicBezTo>
                    <a:pt x="396" y="35"/>
                    <a:pt x="396" y="35"/>
                    <a:pt x="396" y="35"/>
                  </a:cubicBezTo>
                  <a:cubicBezTo>
                    <a:pt x="393" y="36"/>
                    <a:pt x="391" y="36"/>
                    <a:pt x="389" y="36"/>
                  </a:cubicBezTo>
                  <a:cubicBezTo>
                    <a:pt x="389" y="40"/>
                    <a:pt x="389" y="40"/>
                    <a:pt x="389" y="40"/>
                  </a:cubicBezTo>
                  <a:lnTo>
                    <a:pt x="419" y="40"/>
                  </a:lnTo>
                  <a:close/>
                  <a:moveTo>
                    <a:pt x="376" y="20"/>
                  </a:moveTo>
                  <a:cubicBezTo>
                    <a:pt x="376" y="30"/>
                    <a:pt x="369" y="35"/>
                    <a:pt x="360" y="35"/>
                  </a:cubicBezTo>
                  <a:cubicBezTo>
                    <a:pt x="359" y="35"/>
                    <a:pt x="356" y="35"/>
                    <a:pt x="355" y="35"/>
                  </a:cubicBezTo>
                  <a:cubicBezTo>
                    <a:pt x="355" y="6"/>
                    <a:pt x="355" y="6"/>
                    <a:pt x="355" y="6"/>
                  </a:cubicBezTo>
                  <a:cubicBezTo>
                    <a:pt x="357" y="6"/>
                    <a:pt x="359" y="6"/>
                    <a:pt x="361" y="6"/>
                  </a:cubicBezTo>
                  <a:cubicBezTo>
                    <a:pt x="371" y="6"/>
                    <a:pt x="376" y="11"/>
                    <a:pt x="376" y="20"/>
                  </a:cubicBezTo>
                  <a:moveTo>
                    <a:pt x="383" y="20"/>
                  </a:moveTo>
                  <a:cubicBezTo>
                    <a:pt x="383" y="6"/>
                    <a:pt x="375" y="1"/>
                    <a:pt x="362" y="1"/>
                  </a:cubicBezTo>
                  <a:cubicBezTo>
                    <a:pt x="357" y="1"/>
                    <a:pt x="352" y="1"/>
                    <a:pt x="348" y="1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44" y="5"/>
                    <a:pt x="346" y="6"/>
                    <a:pt x="348" y="6"/>
                  </a:cubicBezTo>
                  <a:cubicBezTo>
                    <a:pt x="348" y="35"/>
                    <a:pt x="348" y="35"/>
                    <a:pt x="348" y="35"/>
                  </a:cubicBezTo>
                  <a:cubicBezTo>
                    <a:pt x="346" y="36"/>
                    <a:pt x="344" y="36"/>
                    <a:pt x="342" y="36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8" y="40"/>
                    <a:pt x="348" y="40"/>
                    <a:pt x="348" y="40"/>
                  </a:cubicBezTo>
                  <a:cubicBezTo>
                    <a:pt x="352" y="40"/>
                    <a:pt x="355" y="41"/>
                    <a:pt x="360" y="41"/>
                  </a:cubicBezTo>
                  <a:cubicBezTo>
                    <a:pt x="373" y="41"/>
                    <a:pt x="383" y="34"/>
                    <a:pt x="383" y="20"/>
                  </a:cubicBezTo>
                  <a:moveTo>
                    <a:pt x="312" y="20"/>
                  </a:moveTo>
                  <a:cubicBezTo>
                    <a:pt x="312" y="30"/>
                    <a:pt x="306" y="35"/>
                    <a:pt x="297" y="35"/>
                  </a:cubicBezTo>
                  <a:cubicBezTo>
                    <a:pt x="295" y="35"/>
                    <a:pt x="293" y="35"/>
                    <a:pt x="291" y="35"/>
                  </a:cubicBezTo>
                  <a:cubicBezTo>
                    <a:pt x="291" y="6"/>
                    <a:pt x="291" y="6"/>
                    <a:pt x="291" y="6"/>
                  </a:cubicBezTo>
                  <a:cubicBezTo>
                    <a:pt x="293" y="6"/>
                    <a:pt x="295" y="6"/>
                    <a:pt x="297" y="6"/>
                  </a:cubicBezTo>
                  <a:cubicBezTo>
                    <a:pt x="307" y="6"/>
                    <a:pt x="312" y="11"/>
                    <a:pt x="312" y="20"/>
                  </a:cubicBezTo>
                  <a:moveTo>
                    <a:pt x="319" y="20"/>
                  </a:moveTo>
                  <a:cubicBezTo>
                    <a:pt x="319" y="6"/>
                    <a:pt x="311" y="1"/>
                    <a:pt x="298" y="1"/>
                  </a:cubicBezTo>
                  <a:cubicBezTo>
                    <a:pt x="294" y="1"/>
                    <a:pt x="288" y="1"/>
                    <a:pt x="285" y="1"/>
                  </a:cubicBezTo>
                  <a:cubicBezTo>
                    <a:pt x="278" y="1"/>
                    <a:pt x="278" y="1"/>
                    <a:pt x="278" y="1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80" y="5"/>
                    <a:pt x="282" y="6"/>
                    <a:pt x="285" y="6"/>
                  </a:cubicBezTo>
                  <a:cubicBezTo>
                    <a:pt x="285" y="35"/>
                    <a:pt x="285" y="35"/>
                    <a:pt x="285" y="35"/>
                  </a:cubicBezTo>
                  <a:cubicBezTo>
                    <a:pt x="282" y="36"/>
                    <a:pt x="280" y="36"/>
                    <a:pt x="278" y="36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85" y="40"/>
                    <a:pt x="285" y="40"/>
                    <a:pt x="285" y="40"/>
                  </a:cubicBezTo>
                  <a:cubicBezTo>
                    <a:pt x="288" y="40"/>
                    <a:pt x="291" y="41"/>
                    <a:pt x="296" y="41"/>
                  </a:cubicBezTo>
                  <a:cubicBezTo>
                    <a:pt x="309" y="41"/>
                    <a:pt x="319" y="34"/>
                    <a:pt x="319" y="20"/>
                  </a:cubicBezTo>
                  <a:moveTo>
                    <a:pt x="259" y="25"/>
                  </a:moveTo>
                  <a:cubicBezTo>
                    <a:pt x="245" y="25"/>
                    <a:pt x="245" y="25"/>
                    <a:pt x="245" y="25"/>
                  </a:cubicBezTo>
                  <a:cubicBezTo>
                    <a:pt x="250" y="13"/>
                    <a:pt x="250" y="13"/>
                    <a:pt x="250" y="13"/>
                  </a:cubicBezTo>
                  <a:cubicBezTo>
                    <a:pt x="251" y="11"/>
                    <a:pt x="251" y="9"/>
                    <a:pt x="252" y="7"/>
                  </a:cubicBezTo>
                  <a:cubicBezTo>
                    <a:pt x="252" y="7"/>
                    <a:pt x="252" y="7"/>
                    <a:pt x="252" y="7"/>
                  </a:cubicBezTo>
                  <a:cubicBezTo>
                    <a:pt x="253" y="9"/>
                    <a:pt x="253" y="11"/>
                    <a:pt x="254" y="13"/>
                  </a:cubicBezTo>
                  <a:lnTo>
                    <a:pt x="259" y="25"/>
                  </a:lnTo>
                  <a:close/>
                  <a:moveTo>
                    <a:pt x="275" y="40"/>
                  </a:moveTo>
                  <a:cubicBezTo>
                    <a:pt x="275" y="36"/>
                    <a:pt x="275" y="36"/>
                    <a:pt x="275" y="36"/>
                  </a:cubicBezTo>
                  <a:cubicBezTo>
                    <a:pt x="273" y="36"/>
                    <a:pt x="271" y="36"/>
                    <a:pt x="270" y="36"/>
                  </a:cubicBezTo>
                  <a:cubicBezTo>
                    <a:pt x="257" y="1"/>
                    <a:pt x="257" y="1"/>
                    <a:pt x="257" y="1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3" y="36"/>
                    <a:pt x="231" y="36"/>
                    <a:pt x="230" y="36"/>
                  </a:cubicBezTo>
                  <a:cubicBezTo>
                    <a:pt x="230" y="40"/>
                    <a:pt x="230" y="40"/>
                    <a:pt x="230" y="40"/>
                  </a:cubicBezTo>
                  <a:cubicBezTo>
                    <a:pt x="247" y="40"/>
                    <a:pt x="247" y="40"/>
                    <a:pt x="247" y="40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6" y="36"/>
                    <a:pt x="243" y="36"/>
                    <a:pt x="241" y="36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61" y="30"/>
                    <a:pt x="261" y="30"/>
                    <a:pt x="261" y="30"/>
                  </a:cubicBezTo>
                  <a:cubicBezTo>
                    <a:pt x="262" y="36"/>
                    <a:pt x="262" y="36"/>
                    <a:pt x="262" y="36"/>
                  </a:cubicBezTo>
                  <a:cubicBezTo>
                    <a:pt x="261" y="36"/>
                    <a:pt x="258" y="36"/>
                    <a:pt x="257" y="36"/>
                  </a:cubicBezTo>
                  <a:cubicBezTo>
                    <a:pt x="257" y="40"/>
                    <a:pt x="257" y="40"/>
                    <a:pt x="257" y="40"/>
                  </a:cubicBezTo>
                  <a:lnTo>
                    <a:pt x="275" y="40"/>
                  </a:lnTo>
                  <a:close/>
                  <a:moveTo>
                    <a:pt x="231" y="14"/>
                  </a:moveTo>
                  <a:cubicBezTo>
                    <a:pt x="231" y="1"/>
                    <a:pt x="231" y="1"/>
                    <a:pt x="231" y="1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95" y="14"/>
                    <a:pt x="195" y="14"/>
                    <a:pt x="195" y="14"/>
                  </a:cubicBezTo>
                  <a:cubicBezTo>
                    <a:pt x="199" y="14"/>
                    <a:pt x="199" y="14"/>
                    <a:pt x="199" y="14"/>
                  </a:cubicBezTo>
                  <a:cubicBezTo>
                    <a:pt x="200" y="11"/>
                    <a:pt x="200" y="8"/>
                    <a:pt x="200" y="6"/>
                  </a:cubicBezTo>
                  <a:cubicBezTo>
                    <a:pt x="209" y="6"/>
                    <a:pt x="209" y="6"/>
                    <a:pt x="209" y="6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7" y="36"/>
                    <a:pt x="205" y="36"/>
                    <a:pt x="203" y="36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23" y="40"/>
                    <a:pt x="223" y="40"/>
                    <a:pt x="223" y="40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1" y="36"/>
                    <a:pt x="218" y="36"/>
                    <a:pt x="216" y="35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8"/>
                    <a:pt x="226" y="11"/>
                    <a:pt x="226" y="14"/>
                  </a:cubicBezTo>
                  <a:lnTo>
                    <a:pt x="231" y="14"/>
                  </a:lnTo>
                  <a:close/>
                  <a:moveTo>
                    <a:pt x="194" y="40"/>
                  </a:moveTo>
                  <a:cubicBezTo>
                    <a:pt x="194" y="28"/>
                    <a:pt x="194" y="28"/>
                    <a:pt x="194" y="28"/>
                  </a:cubicBezTo>
                  <a:cubicBezTo>
                    <a:pt x="189" y="28"/>
                    <a:pt x="189" y="28"/>
                    <a:pt x="189" y="28"/>
                  </a:cubicBezTo>
                  <a:cubicBezTo>
                    <a:pt x="189" y="30"/>
                    <a:pt x="189" y="33"/>
                    <a:pt x="188" y="35"/>
                  </a:cubicBezTo>
                  <a:cubicBezTo>
                    <a:pt x="178" y="35"/>
                    <a:pt x="178" y="35"/>
                    <a:pt x="178" y="35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80" y="6"/>
                    <a:pt x="182" y="5"/>
                    <a:pt x="184" y="5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6" y="5"/>
                    <a:pt x="169" y="6"/>
                    <a:pt x="171" y="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69" y="36"/>
                    <a:pt x="166" y="36"/>
                    <a:pt x="164" y="36"/>
                  </a:cubicBezTo>
                  <a:cubicBezTo>
                    <a:pt x="164" y="40"/>
                    <a:pt x="164" y="40"/>
                    <a:pt x="164" y="40"/>
                  </a:cubicBezTo>
                  <a:lnTo>
                    <a:pt x="194" y="40"/>
                  </a:lnTo>
                  <a:close/>
                  <a:moveTo>
                    <a:pt x="158" y="5"/>
                  </a:moveTo>
                  <a:cubicBezTo>
                    <a:pt x="158" y="1"/>
                    <a:pt x="158" y="1"/>
                    <a:pt x="158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2" y="5"/>
                    <a:pt x="144" y="6"/>
                    <a:pt x="146" y="6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6" y="31"/>
                    <a:pt x="143" y="35"/>
                    <a:pt x="136" y="35"/>
                  </a:cubicBezTo>
                  <a:cubicBezTo>
                    <a:pt x="129" y="35"/>
                    <a:pt x="126" y="32"/>
                    <a:pt x="126" y="25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8" y="6"/>
                    <a:pt x="130" y="5"/>
                    <a:pt x="132" y="5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5" y="5"/>
                    <a:pt x="117" y="6"/>
                    <a:pt x="119" y="6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36"/>
                    <a:pt x="125" y="41"/>
                    <a:pt x="135" y="41"/>
                  </a:cubicBezTo>
                  <a:cubicBezTo>
                    <a:pt x="148" y="41"/>
                    <a:pt x="153" y="34"/>
                    <a:pt x="153" y="25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5" y="6"/>
                    <a:pt x="157" y="5"/>
                    <a:pt x="158" y="5"/>
                  </a:cubicBezTo>
                  <a:moveTo>
                    <a:pt x="107" y="39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4" y="34"/>
                    <a:pt x="101" y="35"/>
                    <a:pt x="97" y="35"/>
                  </a:cubicBezTo>
                  <a:cubicBezTo>
                    <a:pt x="88" y="35"/>
                    <a:pt x="84" y="30"/>
                    <a:pt x="84" y="21"/>
                  </a:cubicBezTo>
                  <a:cubicBezTo>
                    <a:pt x="84" y="13"/>
                    <a:pt x="88" y="6"/>
                    <a:pt x="96" y="6"/>
                  </a:cubicBezTo>
                  <a:cubicBezTo>
                    <a:pt x="98" y="6"/>
                    <a:pt x="99" y="7"/>
                    <a:pt x="101" y="7"/>
                  </a:cubicBezTo>
                  <a:cubicBezTo>
                    <a:pt x="101" y="9"/>
                    <a:pt x="102" y="11"/>
                    <a:pt x="102" y="1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4" y="1"/>
                    <a:pt x="100" y="0"/>
                    <a:pt x="97" y="0"/>
                  </a:cubicBezTo>
                  <a:cubicBezTo>
                    <a:pt x="83" y="0"/>
                    <a:pt x="76" y="10"/>
                    <a:pt x="76" y="21"/>
                  </a:cubicBezTo>
                  <a:cubicBezTo>
                    <a:pt x="76" y="33"/>
                    <a:pt x="83" y="41"/>
                    <a:pt x="96" y="41"/>
                  </a:cubicBezTo>
                  <a:cubicBezTo>
                    <a:pt x="100" y="41"/>
                    <a:pt x="104" y="40"/>
                    <a:pt x="107" y="39"/>
                  </a:cubicBezTo>
                  <a:moveTo>
                    <a:pt x="58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0" y="11"/>
                    <a:pt x="51" y="9"/>
                    <a:pt x="51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9"/>
                    <a:pt x="53" y="11"/>
                    <a:pt x="54" y="13"/>
                  </a:cubicBezTo>
                  <a:lnTo>
                    <a:pt x="58" y="25"/>
                  </a:lnTo>
                  <a:close/>
                  <a:moveTo>
                    <a:pt x="74" y="40"/>
                  </a:moveTo>
                  <a:cubicBezTo>
                    <a:pt x="74" y="36"/>
                    <a:pt x="74" y="36"/>
                    <a:pt x="74" y="36"/>
                  </a:cubicBezTo>
                  <a:cubicBezTo>
                    <a:pt x="73" y="36"/>
                    <a:pt x="71" y="36"/>
                    <a:pt x="69" y="36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1" y="36"/>
                    <a:pt x="29" y="36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5" y="36"/>
                    <a:pt x="43" y="36"/>
                    <a:pt x="41" y="3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0" y="36"/>
                    <a:pt x="58" y="36"/>
                    <a:pt x="56" y="36"/>
                  </a:cubicBezTo>
                  <a:cubicBezTo>
                    <a:pt x="56" y="40"/>
                    <a:pt x="56" y="40"/>
                    <a:pt x="56" y="40"/>
                  </a:cubicBezTo>
                  <a:lnTo>
                    <a:pt x="74" y="40"/>
                  </a:lnTo>
                  <a:close/>
                  <a:moveTo>
                    <a:pt x="30" y="12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4" y="6"/>
                    <a:pt x="7" y="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4" y="36"/>
                    <a:pt x="2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6"/>
                    <a:pt x="16" y="36"/>
                    <a:pt x="13" y="35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6"/>
                    <a:pt x="22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7"/>
                    <a:pt x="21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10"/>
                    <a:pt x="25" y="12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</p:grpSp>
      <p:sp>
        <p:nvSpPr>
          <p:cNvPr id="51" name="Parallelogram 18">
            <a:extLst>
              <a:ext uri="{FF2B5EF4-FFF2-40B4-BE49-F238E27FC236}">
                <a16:creationId xmlns:a16="http://schemas.microsoft.com/office/drawing/2014/main" id="{5195B4D2-6EC5-54F4-204A-5DDA3049EABC}"/>
              </a:ext>
            </a:extLst>
          </p:cNvPr>
          <p:cNvSpPr/>
          <p:nvPr userDrawn="1"/>
        </p:nvSpPr>
        <p:spPr>
          <a:xfrm rot="16200000" flipH="1" flipV="1">
            <a:off x="2246650" y="287000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06799102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6" r:id="rId2"/>
    <p:sldLayoutId id="2147483917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037DE4-2720-A6F6-28BC-94E540BB4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1B638DB4-9011-C1C0-B080-A59D6C3E6420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1822209-F30A-96BC-E0FA-0CAF2F999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19" name="Snip Single Corner Rectangle 2">
            <a:extLst>
              <a:ext uri="{FF2B5EF4-FFF2-40B4-BE49-F238E27FC236}">
                <a16:creationId xmlns:a16="http://schemas.microsoft.com/office/drawing/2014/main" id="{11987018-CB87-5D87-3300-5BB3C5E56418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18">
            <a:extLst>
              <a:ext uri="{FF2B5EF4-FFF2-40B4-BE49-F238E27FC236}">
                <a16:creationId xmlns:a16="http://schemas.microsoft.com/office/drawing/2014/main" id="{F6A1B35A-E72A-A8E1-A647-81A3B57DAD5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9E48ED5A-A2C0-09E9-C7F6-FC4840D56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69D81747-E0ED-450B-A481-541A957B1CB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ED7981A-D95B-34D0-6898-00FE83D64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3051175" cy="2541587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/>
              <a:t>Funciones integradas</a:t>
            </a:r>
          </a:p>
          <a:p>
            <a:pPr lvl="1">
              <a:defRPr sz="2000"/>
            </a:pPr>
            <a:r>
              <a:rPr lang="es-ES_tradnl" sz="1600" dirty="0"/>
              <a:t>Matemáticas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0885911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8E6041-9019-E344-A2ED-47582AE631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9C38D7-AAF3-1864-9117-CA1A87F2F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Módulos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1657350" y="1670050"/>
            <a:ext cx="7486650" cy="663575"/>
          </a:xfrm>
        </p:spPr>
        <p:txBody>
          <a:bodyPr/>
          <a:lstStyle/>
          <a:p>
            <a:pPr marL="0" indent="0">
              <a:buNone/>
            </a:pPr>
            <a:r>
              <a:rPr lang="es-ES_tradnl" sz="1900" dirty="0">
                <a:cs typeface="Calibri"/>
              </a:rPr>
              <a:t>Hasta el momento hemos utilizado funciones básicas en nuestros programas:</a:t>
            </a:r>
          </a:p>
        </p:txBody>
      </p:sp>
      <p:pic>
        <p:nvPicPr>
          <p:cNvPr id="12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35" y="1670050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10"/>
          <p:cNvSpPr/>
          <p:nvPr/>
        </p:nvSpPr>
        <p:spPr>
          <a:xfrm>
            <a:off x="3856122" y="2715912"/>
            <a:ext cx="4348902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función que recibe múltiples parámetros y lo despliega por pantalla, no retorna ningún valor.</a:t>
            </a:r>
          </a:p>
          <a:p>
            <a:pPr marL="0" indent="0">
              <a:buNone/>
            </a:pPr>
            <a:endParaRPr lang="es-ES_tradn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_tradn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función que recibe un valor, y retorna el mismo valor transformado en un entero</a:t>
            </a:r>
          </a:p>
          <a:p>
            <a:pPr marL="0" indent="0">
              <a:buNone/>
            </a:pP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función que recibe un parámetro, lo despliega por pantalla, recibe un valor desde el teclado y retorna un texto.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2E0B7CD-7D84-9543-BCE0-F9C504253C14}"/>
              </a:ext>
            </a:extLst>
          </p:cNvPr>
          <p:cNvGrpSpPr/>
          <p:nvPr/>
        </p:nvGrpSpPr>
        <p:grpSpPr>
          <a:xfrm>
            <a:off x="3458089" y="2780928"/>
            <a:ext cx="460510" cy="176005"/>
            <a:chOff x="3458089" y="2833163"/>
            <a:chExt cx="460510" cy="176005"/>
          </a:xfrm>
        </p:grpSpPr>
        <p:sp>
          <p:nvSpPr>
            <p:cNvPr id="20" name="Pentagon 14">
              <a:extLst>
                <a:ext uri="{FF2B5EF4-FFF2-40B4-BE49-F238E27FC236}">
                  <a16:creationId xmlns:a16="http://schemas.microsoft.com/office/drawing/2014/main" id="{DE47AD23-8053-0144-AF33-2EDECBEC0FAA}"/>
                </a:ext>
              </a:extLst>
            </p:cNvPr>
            <p:cNvSpPr/>
            <p:nvPr/>
          </p:nvSpPr>
          <p:spPr>
            <a:xfrm>
              <a:off x="3458089" y="2833163"/>
              <a:ext cx="327831" cy="176004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1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Chevron 16">
              <a:extLst>
                <a:ext uri="{FF2B5EF4-FFF2-40B4-BE49-F238E27FC236}">
                  <a16:creationId xmlns:a16="http://schemas.microsoft.com/office/drawing/2014/main" id="{04EC847C-F326-1D41-8028-77737217D4CE}"/>
                </a:ext>
              </a:extLst>
            </p:cNvPr>
            <p:cNvSpPr/>
            <p:nvPr/>
          </p:nvSpPr>
          <p:spPr>
            <a:xfrm>
              <a:off x="3679456" y="2833164"/>
              <a:ext cx="239143" cy="176004"/>
            </a:xfrm>
            <a:prstGeom prst="chevron">
              <a:avLst>
                <a:gd name="adj" fmla="val 34488"/>
              </a:avLst>
            </a:prstGeom>
            <a:solidFill>
              <a:srgbClr val="00B0F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8CF201B1-4DFB-CA47-ADE7-999841902FA2}"/>
              </a:ext>
            </a:extLst>
          </p:cNvPr>
          <p:cNvGrpSpPr/>
          <p:nvPr/>
        </p:nvGrpSpPr>
        <p:grpSpPr>
          <a:xfrm>
            <a:off x="3458089" y="3767774"/>
            <a:ext cx="460510" cy="176005"/>
            <a:chOff x="3458089" y="3797744"/>
            <a:chExt cx="460510" cy="176005"/>
          </a:xfrm>
        </p:grpSpPr>
        <p:sp>
          <p:nvSpPr>
            <p:cNvPr id="22" name="Pentagon 14">
              <a:extLst>
                <a:ext uri="{FF2B5EF4-FFF2-40B4-BE49-F238E27FC236}">
                  <a16:creationId xmlns:a16="http://schemas.microsoft.com/office/drawing/2014/main" id="{0650A0C7-4C2D-0C4C-8215-3FDFE7D60B23}"/>
                </a:ext>
              </a:extLst>
            </p:cNvPr>
            <p:cNvSpPr/>
            <p:nvPr/>
          </p:nvSpPr>
          <p:spPr>
            <a:xfrm>
              <a:off x="3458089" y="3797744"/>
              <a:ext cx="327831" cy="176004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1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Chevron 16">
              <a:extLst>
                <a:ext uri="{FF2B5EF4-FFF2-40B4-BE49-F238E27FC236}">
                  <a16:creationId xmlns:a16="http://schemas.microsoft.com/office/drawing/2014/main" id="{AF42BE92-5DBC-504C-BA69-169400307ACB}"/>
                </a:ext>
              </a:extLst>
            </p:cNvPr>
            <p:cNvSpPr/>
            <p:nvPr/>
          </p:nvSpPr>
          <p:spPr>
            <a:xfrm>
              <a:off x="3679456" y="3797745"/>
              <a:ext cx="239143" cy="176004"/>
            </a:xfrm>
            <a:prstGeom prst="chevron">
              <a:avLst>
                <a:gd name="adj" fmla="val 34488"/>
              </a:avLst>
            </a:prstGeom>
            <a:solidFill>
              <a:srgbClr val="00B0F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A0510C2-875E-324D-BD20-DC8218E54CDD}"/>
              </a:ext>
            </a:extLst>
          </p:cNvPr>
          <p:cNvGrpSpPr/>
          <p:nvPr/>
        </p:nvGrpSpPr>
        <p:grpSpPr>
          <a:xfrm>
            <a:off x="3458089" y="4743987"/>
            <a:ext cx="460510" cy="176005"/>
            <a:chOff x="3458089" y="4756749"/>
            <a:chExt cx="460510" cy="176005"/>
          </a:xfrm>
        </p:grpSpPr>
        <p:sp>
          <p:nvSpPr>
            <p:cNvPr id="33" name="Pentagon 14">
              <a:extLst>
                <a:ext uri="{FF2B5EF4-FFF2-40B4-BE49-F238E27FC236}">
                  <a16:creationId xmlns:a16="http://schemas.microsoft.com/office/drawing/2014/main" id="{A7967069-7FC4-0A44-9AEF-DFF746A0C261}"/>
                </a:ext>
              </a:extLst>
            </p:cNvPr>
            <p:cNvSpPr/>
            <p:nvPr/>
          </p:nvSpPr>
          <p:spPr>
            <a:xfrm>
              <a:off x="3458089" y="4756749"/>
              <a:ext cx="327831" cy="176004"/>
            </a:xfrm>
            <a:prstGeom prst="homePlate">
              <a:avLst>
                <a:gd name="adj" fmla="val 37017"/>
              </a:avLst>
            </a:prstGeom>
            <a:pattFill prst="dkUpDiag">
              <a:fgClr>
                <a:schemeClr val="accent1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Chevron 16">
              <a:extLst>
                <a:ext uri="{FF2B5EF4-FFF2-40B4-BE49-F238E27FC236}">
                  <a16:creationId xmlns:a16="http://schemas.microsoft.com/office/drawing/2014/main" id="{3A3C424C-1AAF-B245-835A-39E2E8E1DBD5}"/>
                </a:ext>
              </a:extLst>
            </p:cNvPr>
            <p:cNvSpPr/>
            <p:nvPr/>
          </p:nvSpPr>
          <p:spPr>
            <a:xfrm>
              <a:off x="3679456" y="4756750"/>
              <a:ext cx="239143" cy="176004"/>
            </a:xfrm>
            <a:prstGeom prst="chevron">
              <a:avLst>
                <a:gd name="adj" fmla="val 34488"/>
              </a:avLst>
            </a:prstGeom>
            <a:solidFill>
              <a:srgbClr val="00B0F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658101" y="2780928"/>
            <a:ext cx="1799989" cy="360000"/>
          </a:xfrm>
          <a:prstGeom prst="rect">
            <a:avLst/>
          </a:prstGeom>
          <a:solidFill>
            <a:srgbClr val="0170C0"/>
          </a:solidFill>
        </p:spPr>
        <p:txBody>
          <a:bodyPr wrap="square" lIns="0" tIns="0" rIns="0" bIns="0">
            <a:noAutofit/>
          </a:bodyPr>
          <a:lstStyle/>
          <a:p>
            <a:r>
              <a:rPr lang="es-ES_tradnl" sz="1200" dirty="0" err="1">
                <a:solidFill>
                  <a:schemeClr val="bg1"/>
                </a:solidFill>
                <a:latin typeface="Menlo Regular"/>
                <a:cs typeface="Menlo Regular"/>
              </a:rPr>
              <a:t>print</a:t>
            </a:r>
            <a: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  <a:t>("texto ",</a:t>
            </a:r>
            <a:r>
              <a:rPr lang="es-ES_tradnl" sz="1200" dirty="0" err="1">
                <a:solidFill>
                  <a:schemeClr val="bg1"/>
                </a:solidFill>
                <a:latin typeface="Menlo Regular"/>
                <a:cs typeface="Menlo Regular"/>
              </a:rPr>
              <a:t>var</a:t>
            </a:r>
            <a: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  <a:t>)</a:t>
            </a:r>
            <a:b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</a:b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58101" y="3767774"/>
            <a:ext cx="1799989" cy="360000"/>
          </a:xfrm>
          <a:prstGeom prst="rect">
            <a:avLst/>
          </a:prstGeom>
          <a:solidFill>
            <a:srgbClr val="0170C0"/>
          </a:solidFill>
        </p:spPr>
        <p:txBody>
          <a:bodyPr wrap="square" lIns="0" tIns="0" rIns="0" bIns="0">
            <a:noAutofit/>
          </a:bodyPr>
          <a:lstStyle/>
          <a:p>
            <a:r>
              <a:rPr lang="es-ES_tradnl" sz="1200" dirty="0" err="1">
                <a:solidFill>
                  <a:schemeClr val="bg1"/>
                </a:solidFill>
                <a:latin typeface="Menlo Regular"/>
                <a:cs typeface="Menlo Regular"/>
              </a:rPr>
              <a:t>int</a:t>
            </a:r>
            <a: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  <a:t>(</a:t>
            </a:r>
            <a:r>
              <a:rPr lang="es-ES_tradnl" sz="1200" dirty="0" err="1">
                <a:solidFill>
                  <a:schemeClr val="bg1"/>
                </a:solidFill>
                <a:latin typeface="Menlo Regular"/>
                <a:cs typeface="Menlo Regular"/>
              </a:rPr>
              <a:t>var</a:t>
            </a:r>
            <a: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  <a:t>)</a:t>
            </a:r>
            <a:b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</a:b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58100" y="4744027"/>
            <a:ext cx="1799989" cy="360000"/>
          </a:xfrm>
          <a:prstGeom prst="rect">
            <a:avLst/>
          </a:prstGeom>
          <a:solidFill>
            <a:srgbClr val="0170C0"/>
          </a:solidFill>
        </p:spPr>
        <p:txBody>
          <a:bodyPr wrap="square" lIns="0" tIns="0" rIns="0" bIns="0">
            <a:noAutofit/>
          </a:bodyPr>
          <a:lstStyle/>
          <a:p>
            <a:pPr marL="0" indent="0">
              <a:buNone/>
            </a:pPr>
            <a:r>
              <a:rPr lang="es-ES_tradnl" sz="1200" dirty="0">
                <a:solidFill>
                  <a:schemeClr val="bg1"/>
                </a:solidFill>
                <a:latin typeface="Menlo Regular"/>
                <a:cs typeface="Menlo Regular"/>
              </a:rPr>
              <a:t>input("texto")</a:t>
            </a:r>
          </a:p>
        </p:txBody>
      </p:sp>
    </p:spTree>
    <p:extLst>
      <p:ext uri="{BB962C8B-B14F-4D97-AF65-F5344CB8AC3E}">
        <p14:creationId xmlns:p14="http://schemas.microsoft.com/office/powerpoint/2010/main" val="38784276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3875" y="1630363"/>
            <a:ext cx="6676190" cy="147732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ES_tradnl" sz="1800" dirty="0">
                <a:latin typeface="Calibri"/>
                <a:cs typeface="Calibri"/>
              </a:rPr>
              <a:t>Sin embargo, existen miles de módulos en Python disponibles para ser usados por programadores en sus programas.</a:t>
            </a:r>
            <a:endParaRPr lang="en-US" dirty="0"/>
          </a:p>
          <a:p>
            <a:endParaRPr lang="es-ES_tradnl" sz="180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es-ES_tradnl" sz="1800" dirty="0">
                <a:latin typeface="Calibri"/>
                <a:cs typeface="Calibri"/>
              </a:rPr>
              <a:t>Para hacer uso de una función de la biblioteca, se llama a la biblioteca y la función correspondiente</a:t>
            </a:r>
            <a:endParaRPr lang="es-ES_tradnl" sz="1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8" name="Agrupar 10"/>
          <p:cNvGrpSpPr/>
          <p:nvPr/>
        </p:nvGrpSpPr>
        <p:grpSpPr>
          <a:xfrm>
            <a:off x="1790701" y="3366456"/>
            <a:ext cx="6589596" cy="1131448"/>
            <a:chOff x="6451600" y="4066959"/>
            <a:chExt cx="2915100" cy="1533812"/>
          </a:xfrm>
        </p:grpSpPr>
        <p:sp>
          <p:nvSpPr>
            <p:cNvPr id="9" name="Shape 163"/>
            <p:cNvSpPr/>
            <p:nvPr/>
          </p:nvSpPr>
          <p:spPr>
            <a:xfrm>
              <a:off x="6453400" y="4541888"/>
              <a:ext cx="2913300" cy="1058883"/>
            </a:xfrm>
            <a:prstGeom prst="rect">
              <a:avLst/>
            </a:prstGeom>
            <a:solidFill>
              <a:srgbClr val="DFF1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>
                <a:buSzPts val="1400"/>
              </a:pP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import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 &lt;</a:t>
              </a:r>
              <a:r>
                <a:rPr lang="es-ES_tradnl" sz="2000" dirty="0" err="1">
                  <a:solidFill>
                    <a:srgbClr val="FF0000"/>
                  </a:solidFill>
                  <a:latin typeface="Consolas"/>
                  <a:cs typeface="Consolas"/>
                </a:rPr>
                <a:t>nombreMódulo</a:t>
              </a:r>
              <a: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  <a:t>&gt;</a:t>
              </a:r>
              <a:br>
                <a:rPr lang="es-ES_tradnl" sz="2000" dirty="0">
                  <a:solidFill>
                    <a:srgbClr val="FF0000"/>
                  </a:solidFill>
                  <a:latin typeface="Consolas"/>
                  <a:cs typeface="Consolas"/>
                </a:rPr>
              </a:br>
              <a:endParaRPr lang="es-ES_tradnl" sz="2000" dirty="0">
                <a:solidFill>
                  <a:srgbClr val="FF0000"/>
                </a:solidFill>
                <a:latin typeface="Consolas"/>
                <a:cs typeface="Consolas"/>
              </a:endParaRPr>
            </a:p>
          </p:txBody>
        </p:sp>
        <p:sp>
          <p:nvSpPr>
            <p:cNvPr id="10" name="Shape 164"/>
            <p:cNvSpPr/>
            <p:nvPr/>
          </p:nvSpPr>
          <p:spPr>
            <a:xfrm>
              <a:off x="6451600" y="4066959"/>
              <a:ext cx="2915100" cy="4749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_tradnl" sz="2000" dirty="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rPr>
                <a:t>Importando módulos</a:t>
              </a:r>
              <a:endParaRPr sz="2000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790700" y="4094286"/>
            <a:ext cx="5827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000">
                <a:solidFill>
                  <a:srgbClr val="FF0000"/>
                </a:solidFill>
                <a:latin typeface="Consolas"/>
                <a:cs typeface="Consolas"/>
              </a:rPr>
              <a:t>nombreMódulo.nombreFunción</a:t>
            </a:r>
            <a:r>
              <a:rPr lang="es-ES_tradnl" sz="2000" dirty="0">
                <a:solidFill>
                  <a:srgbClr val="FF0000"/>
                </a:solidFill>
                <a:latin typeface="Consolas"/>
                <a:cs typeface="Consolas"/>
              </a:rPr>
              <a:t>(&lt;</a:t>
            </a:r>
            <a:r>
              <a:rPr lang="es-ES_tradnl" sz="2000" dirty="0" err="1">
                <a:solidFill>
                  <a:srgbClr val="FF0000"/>
                </a:solidFill>
                <a:latin typeface="Consolas"/>
                <a:cs typeface="Consolas"/>
              </a:rPr>
              <a:t>parametros</a:t>
            </a:r>
            <a:r>
              <a:rPr lang="es-ES_tradnl" sz="2000" dirty="0">
                <a:solidFill>
                  <a:srgbClr val="FF0000"/>
                </a:solidFill>
                <a:latin typeface="Consolas"/>
                <a:cs typeface="Consolas"/>
              </a:rPr>
              <a:t>&gt;)</a:t>
            </a:r>
            <a:endParaRPr lang="es-ES_tradnl" sz="2000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0ACD19-B313-7443-BA7D-4A82C1BDC3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15EBA1D-F555-2911-2E13-8817F8580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</a:t>
            </a:r>
          </a:p>
        </p:txBody>
      </p:sp>
      <p:pic>
        <p:nvPicPr>
          <p:cNvPr id="13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31" y="16303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6976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DW4V-">
            <a:hlinkClick r:id="" action="ppaction://media"/>
            <a:extLst>
              <a:ext uri="{FF2B5EF4-FFF2-40B4-BE49-F238E27FC236}">
                <a16:creationId xmlns:a16="http://schemas.microsoft.com/office/drawing/2014/main" id="{790BE307-FF6C-B948-3884-21CDDC9C78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9061" b="11128"/>
          <a:stretch/>
        </p:blipFill>
        <p:spPr>
          <a:xfrm>
            <a:off x="360727" y="1531509"/>
            <a:ext cx="8422545" cy="37811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B16DCD7-A59C-5319-C035-6B18FDCE5B1B}"/>
              </a:ext>
            </a:extLst>
          </p:cNvPr>
          <p:cNvSpPr txBox="1"/>
          <p:nvPr/>
        </p:nvSpPr>
        <p:spPr>
          <a:xfrm>
            <a:off x="259492" y="5764813"/>
            <a:ext cx="42691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OCR A Std" panose="020F0609000104060307" pitchFamily="49" charset="0"/>
              </a:rPr>
              <a:t>https://</a:t>
            </a:r>
            <a:r>
              <a:rPr lang="es-ES_tradnl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CR A Std" panose="020F0609000104060307" pitchFamily="49" charset="0"/>
              </a:rPr>
              <a:t>i.makeagif.com</a:t>
            </a:r>
            <a:r>
              <a:rPr lang="es-ES_tradnl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OCR A Std" panose="020F0609000104060307" pitchFamily="49" charset="0"/>
              </a:rPr>
              <a:t>/media/3-19-2019/wDW4V-.mp4</a:t>
            </a:r>
          </a:p>
        </p:txBody>
      </p:sp>
    </p:spTree>
    <p:extLst>
      <p:ext uri="{BB962C8B-B14F-4D97-AF65-F5344CB8AC3E}">
        <p14:creationId xmlns:p14="http://schemas.microsoft.com/office/powerpoint/2010/main" val="388143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0700" y="1630363"/>
            <a:ext cx="6424239" cy="120032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Para obtener información de una biblioteca en particular, por ejemplo, las funciones existentes, vaya al terminal, importe el módulo y llame a la función: </a:t>
            </a:r>
            <a:r>
              <a:rPr lang="es-ES_tradnl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help</a:t>
            </a:r>
            <a:r>
              <a:rPr lang="es-ES_tradnl" sz="1800" b="1" dirty="0">
                <a:latin typeface="Calibri" panose="020F0502020204030204" pitchFamily="34" charset="0"/>
                <a:cs typeface="Calibri" panose="020F0502020204030204" pitchFamily="34" charset="0"/>
              </a:rPr>
              <a:t>(&lt;nombre módulo&gt;)</a:t>
            </a:r>
          </a:p>
          <a:p>
            <a:endParaRPr lang="es-ES_trad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699" y="2830692"/>
            <a:ext cx="4633645" cy="3788575"/>
          </a:xfrm>
          <a:prstGeom prst="rect">
            <a:avLst/>
          </a:prstGeom>
          <a:ln>
            <a:solidFill>
              <a:srgbClr val="60B9EC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890445" y="2847987"/>
            <a:ext cx="1795720" cy="1015663"/>
          </a:xfrm>
          <a:prstGeom prst="rect">
            <a:avLst/>
          </a:prstGeom>
          <a:solidFill>
            <a:srgbClr val="0733FF"/>
          </a:solidFill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Ejemplo:</a:t>
            </a:r>
          </a:p>
          <a:p>
            <a:r>
              <a:rPr lang="es-ES_tradnl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</a:t>
            </a:r>
            <a:r>
              <a:rPr lang="es-ES_tradn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</a:t>
            </a:r>
            <a:endParaRPr lang="es-ES_tradn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</a:t>
            </a:r>
            <a:r>
              <a:rPr lang="es-ES_trad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_trad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</a:t>
            </a:r>
            <a:r>
              <a:rPr lang="es-ES_trad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C55B50-EC47-E044-BC72-74F782C518A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 smtClean="0"/>
              <a:t>6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04C2D021-0C7C-C2C9-2DF1-D7F9D1BC5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Python</a:t>
            </a:r>
          </a:p>
        </p:txBody>
      </p:sp>
      <p:pic>
        <p:nvPicPr>
          <p:cNvPr id="7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31" y="16303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4941388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0700" y="1630363"/>
            <a:ext cx="6424239" cy="120032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Para obtener información de una biblioteca en particular, por ejemplo, las funciones existentes, vaya al terminal, importe el módulo y llame a la función: </a:t>
            </a:r>
            <a:r>
              <a:rPr lang="es-ES_tradnl" sz="1800" b="1" dirty="0">
                <a:latin typeface="Calibri" panose="020F0502020204030204" pitchFamily="34" charset="0"/>
                <a:cs typeface="Calibri" panose="020F0502020204030204" pitchFamily="34" charset="0"/>
              </a:rPr>
              <a:t>&lt;nombre módulo&gt;</a:t>
            </a:r>
            <a:r>
              <a:rPr lang="es-ES_tradnl" sz="1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??</a:t>
            </a:r>
          </a:p>
          <a:p>
            <a:endParaRPr lang="es-ES_trad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68029" y="4167988"/>
            <a:ext cx="1795720" cy="1323439"/>
          </a:xfrm>
          <a:prstGeom prst="rect">
            <a:avLst/>
          </a:prstGeom>
          <a:solidFill>
            <a:srgbClr val="0733FF"/>
          </a:solidFill>
        </p:spPr>
        <p:txBody>
          <a:bodyPr wrap="square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Ejemplo:</a:t>
            </a:r>
          </a:p>
          <a:p>
            <a:r>
              <a:rPr lang="es-ES_tradnl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</a:t>
            </a:r>
            <a:r>
              <a:rPr lang="es-ES_tradn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numpy</a:t>
            </a:r>
            <a:endParaRPr lang="es-ES_tradn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_tradn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numpy</a:t>
            </a:r>
            <a:r>
              <a:rPr lang="es-ES_trad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??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C55B50-EC47-E044-BC72-74F782C518A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 smtClean="0"/>
              <a:t>7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30CED5F-A279-017C-4D54-9BB3CB6AF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Colab</a:t>
            </a:r>
            <a:endParaRPr lang="en-US" dirty="0"/>
          </a:p>
        </p:txBody>
      </p:sp>
      <p:pic>
        <p:nvPicPr>
          <p:cNvPr id="7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31" y="16303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4D76426-C9F6-B423-E16F-864E7CD5ED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605"/>
          <a:stretch/>
        </p:blipFill>
        <p:spPr>
          <a:xfrm>
            <a:off x="3668496" y="2769154"/>
            <a:ext cx="5475504" cy="3813859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259A696-0F0B-3703-8F35-56522987F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29" y="2769154"/>
            <a:ext cx="1982912" cy="132263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18106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18526" y="1703692"/>
            <a:ext cx="6292690" cy="230832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ES_tradnl" sz="1800" dirty="0">
                <a:latin typeface="Calibri"/>
                <a:cs typeface="Calibri"/>
              </a:rPr>
              <a:t>Dentro de los módulos más útiles en Python podemos encontrar:</a:t>
            </a:r>
          </a:p>
          <a:p>
            <a:endParaRPr lang="es-ES_tradnl" sz="1800" dirty="0">
              <a:latin typeface="Calibri"/>
              <a:cs typeface="Calibri"/>
            </a:endParaRPr>
          </a:p>
          <a:p>
            <a:pPr marL="742143" lvl="1" indent="-285750">
              <a:buFont typeface="Arial"/>
              <a:buChar char="•"/>
            </a:pPr>
            <a:r>
              <a:rPr lang="es-ES_tradnl" dirty="0" err="1">
                <a:solidFill>
                  <a:srgbClr val="0000FF"/>
                </a:solidFill>
                <a:latin typeface="Calibri"/>
                <a:cs typeface="Calibri"/>
              </a:rPr>
              <a:t>math</a:t>
            </a:r>
            <a:r>
              <a:rPr lang="es-ES_tradnl" dirty="0">
                <a:latin typeface="Calibri"/>
                <a:cs typeface="Calibri"/>
              </a:rPr>
              <a:t> para operaciones matemáticas</a:t>
            </a:r>
          </a:p>
          <a:p>
            <a:pPr marL="742143" lvl="1" indent="-285750">
              <a:buFont typeface="Arial"/>
              <a:buChar char="•"/>
            </a:pPr>
            <a:r>
              <a:rPr lang="es-ES_tradnl" dirty="0" err="1">
                <a:solidFill>
                  <a:srgbClr val="0000FF"/>
                </a:solidFill>
                <a:latin typeface="Calibri"/>
                <a:cs typeface="Calibri"/>
              </a:rPr>
              <a:t>random</a:t>
            </a:r>
            <a:r>
              <a:rPr lang="es-ES_tradnl" dirty="0">
                <a:latin typeface="Calibri"/>
                <a:cs typeface="Calibri"/>
              </a:rPr>
              <a:t> para generar números aleatorios</a:t>
            </a:r>
          </a:p>
          <a:p>
            <a:pPr marL="742143" lvl="1" indent="-285750">
              <a:buFont typeface="Arial"/>
              <a:buChar char="•"/>
            </a:pPr>
            <a:r>
              <a:rPr lang="es-ES_tradnl" dirty="0" err="1">
                <a:solidFill>
                  <a:srgbClr val="0000FF"/>
                </a:solidFill>
                <a:latin typeface="Calibri"/>
                <a:cs typeface="Calibri"/>
              </a:rPr>
              <a:t>matplotlib</a:t>
            </a:r>
            <a:r>
              <a:rPr lang="es-ES_tradnl" dirty="0">
                <a:latin typeface="Calibri"/>
                <a:cs typeface="Calibri"/>
              </a:rPr>
              <a:t> para graficar</a:t>
            </a:r>
          </a:p>
          <a:p>
            <a:pPr marL="742143" lvl="1" indent="-285750">
              <a:buFont typeface="Arial"/>
              <a:buChar char="•"/>
            </a:pPr>
            <a:r>
              <a:rPr lang="es-ES_tradnl" dirty="0" err="1">
                <a:solidFill>
                  <a:srgbClr val="0000FF"/>
                </a:solidFill>
                <a:latin typeface="Calibri"/>
                <a:cs typeface="Calibri"/>
              </a:rPr>
              <a:t>numpy</a:t>
            </a:r>
            <a:r>
              <a:rPr lang="es-ES_tradnl" dirty="0">
                <a:latin typeface="Calibri"/>
                <a:cs typeface="Calibri"/>
              </a:rPr>
              <a:t> y </a:t>
            </a:r>
            <a:r>
              <a:rPr lang="es-ES_tradnl" dirty="0">
                <a:solidFill>
                  <a:srgbClr val="0000FF"/>
                </a:solidFill>
                <a:latin typeface="Calibri"/>
                <a:cs typeface="Calibri"/>
              </a:rPr>
              <a:t>pandas</a:t>
            </a:r>
            <a:r>
              <a:rPr lang="es-ES_tradnl" dirty="0">
                <a:latin typeface="Calibri"/>
                <a:cs typeface="Calibri"/>
              </a:rPr>
              <a:t> para análisis de datos</a:t>
            </a:r>
          </a:p>
          <a:p>
            <a:pPr marL="742143" lvl="1" indent="-285750">
              <a:buFont typeface="Arial"/>
              <a:buChar char="•"/>
            </a:pPr>
            <a:endParaRPr lang="es-ES_tradnl" dirty="0">
              <a:latin typeface="Calibri"/>
              <a:cs typeface="Calibri"/>
            </a:endParaRPr>
          </a:p>
          <a:p>
            <a:pPr marL="742143" lvl="1" indent="-285750">
              <a:buFont typeface="Arial"/>
              <a:buChar char="•"/>
            </a:pPr>
            <a:r>
              <a:rPr lang="es-ES_tradnl" dirty="0">
                <a:latin typeface="Calibri"/>
                <a:cs typeface="Calibri"/>
              </a:rPr>
              <a:t>Y muchos más 😎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329F602-4356-6B49-8401-C924412B7A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DD12B56-2C7A-A74D-E011-AECB7FC00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Módulos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2" y="2347819"/>
            <a:ext cx="2063899" cy="214652"/>
            <a:chOff x="5764616" y="1839532"/>
            <a:chExt cx="588781" cy="283457"/>
          </a:xfrm>
        </p:grpSpPr>
        <p:sp>
          <p:nvSpPr>
            <p:cNvPr id="8" name="Pentagon 7"/>
            <p:cNvSpPr/>
            <p:nvPr/>
          </p:nvSpPr>
          <p:spPr>
            <a:xfrm>
              <a:off x="5764616" y="1839532"/>
              <a:ext cx="456103" cy="283456"/>
            </a:xfrm>
            <a:prstGeom prst="homePlate">
              <a:avLst>
                <a:gd name="adj" fmla="val 15470"/>
              </a:avLst>
            </a:prstGeom>
            <a:pattFill prst="dkUpDiag">
              <a:fgClr>
                <a:schemeClr val="accent6">
                  <a:lumMod val="60000"/>
                  <a:lumOff val="40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Chevron 8"/>
            <p:cNvSpPr/>
            <p:nvPr/>
          </p:nvSpPr>
          <p:spPr>
            <a:xfrm>
              <a:off x="6114254" y="1839533"/>
              <a:ext cx="239143" cy="283456"/>
            </a:xfrm>
            <a:prstGeom prst="chevron">
              <a:avLst>
                <a:gd name="adj" fmla="val 34488"/>
              </a:avLst>
            </a:prstGeom>
            <a:solidFill>
              <a:schemeClr val="accent1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" name="Picture 5" descr="Picture 5">
            <a:extLst>
              <a:ext uri="{FF2B5EF4-FFF2-40B4-BE49-F238E27FC236}">
                <a16:creationId xmlns:a16="http://schemas.microsoft.com/office/drawing/2014/main" id="{600F9C6A-A4F9-D443-8DD8-FA51818B2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31" y="1630363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1933619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/>
          <p:nvPr/>
        </p:nvSpPr>
        <p:spPr>
          <a:xfrm>
            <a:off x="716297" y="2571809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2"/>
          <p:cNvSpPr/>
          <p:nvPr/>
        </p:nvSpPr>
        <p:spPr>
          <a:xfrm>
            <a:off x="716297" y="2975470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716297" y="3381641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2"/>
          <p:cNvSpPr/>
          <p:nvPr/>
        </p:nvSpPr>
        <p:spPr>
          <a:xfrm>
            <a:off x="716297" y="4188399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2"/>
          <p:cNvSpPr/>
          <p:nvPr/>
        </p:nvSpPr>
        <p:spPr>
          <a:xfrm>
            <a:off x="716297" y="4615522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19" name="Rectangle 2"/>
          <p:cNvSpPr/>
          <p:nvPr/>
        </p:nvSpPr>
        <p:spPr>
          <a:xfrm>
            <a:off x="756276" y="5407424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2"/>
          <p:cNvSpPr/>
          <p:nvPr/>
        </p:nvSpPr>
        <p:spPr>
          <a:xfrm>
            <a:off x="716297" y="3782742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716297" y="5001255"/>
            <a:ext cx="1979988" cy="229090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710" y="1745899"/>
            <a:ext cx="6600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Calibri"/>
                <a:cs typeface="Calibri"/>
              </a:rPr>
              <a:t>Veamos algunas funciones importantes del módulo </a:t>
            </a:r>
            <a:r>
              <a:rPr lang="es-ES_tradnl" b="1" dirty="0" err="1">
                <a:solidFill>
                  <a:srgbClr val="0000FF"/>
                </a:solidFill>
                <a:latin typeface="Calibri"/>
                <a:cs typeface="Calibri"/>
              </a:rPr>
              <a:t>math</a:t>
            </a:r>
            <a:endParaRPr lang="es-ES_tradnl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lvl="0"/>
            <a:endParaRPr lang="es-ES_tradnl" b="1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pic>
        <p:nvPicPr>
          <p:cNvPr id="4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80" y="1630363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1723766" y="2540291"/>
            <a:ext cx="1058495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ath.ceil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1779" y="2943893"/>
            <a:ext cx="1068882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ath.exp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0036" y="3347495"/>
            <a:ext cx="1101905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ath.fabs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28330" y="3763688"/>
            <a:ext cx="1364091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ath.factorial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6531" y="4167290"/>
            <a:ext cx="1145250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ath.floor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86123" y="4609028"/>
            <a:ext cx="1465658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ath.log</a:t>
            </a:r>
            <a:r>
              <a:rPr lang="es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(x,baseLog)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23218" y="4992782"/>
            <a:ext cx="1308243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ath.pow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(x,y)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98663" y="5396385"/>
            <a:ext cx="1092158" cy="251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200" b="1" dirty="0">
                <a:solidFill>
                  <a:schemeClr val="bg1"/>
                </a:solidFill>
                <a:latin typeface="Menlo Regular"/>
                <a:cs typeface="Menlo Regular"/>
              </a:rPr>
              <a:t>m</a:t>
            </a:r>
            <a:r>
              <a:rPr lang="es-US" sz="1200" b="1" dirty="0">
                <a:solidFill>
                  <a:schemeClr val="bg1"/>
                </a:solidFill>
                <a:latin typeface="Menlo Regular"/>
                <a:cs typeface="Menlo Regular"/>
              </a:rPr>
              <a:t>ath.sqrt</a:t>
            </a:r>
            <a:r>
              <a:rPr lang="es-US" sz="1200" dirty="0">
                <a:solidFill>
                  <a:schemeClr val="bg1"/>
                </a:solidFill>
                <a:latin typeface="Menlo Regular"/>
                <a:cs typeface="Menlo Regular"/>
              </a:rPr>
              <a:t>(x)</a:t>
            </a:r>
            <a:endParaRPr lang="en-US" sz="1200" dirty="0">
              <a:solidFill>
                <a:schemeClr val="bg1"/>
              </a:solidFill>
              <a:latin typeface="Menlo Regular"/>
              <a:cs typeface="Menlo Regula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99799" y="2381590"/>
            <a:ext cx="6094296" cy="339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el entero más pequeno que sea igual o mayor que </a:t>
            </a:r>
            <a:r>
              <a:rPr lang="es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el valor exponencial de x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el valor absoluto de x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el factorial de x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el entero más grande que sea igual o menor que </a:t>
            </a:r>
            <a:r>
              <a:rPr lang="es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el logaritmo de x en base baseLog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x elevado y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retorna la raiz cuadrada de x</a:t>
            </a:r>
            <a:endParaRPr lang="es-ES_tradnl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Marcador de número de diapositiva 30">
            <a:extLst>
              <a:ext uri="{FF2B5EF4-FFF2-40B4-BE49-F238E27FC236}">
                <a16:creationId xmlns:a16="http://schemas.microsoft.com/office/drawing/2014/main" id="{16AB9700-BB95-5549-A301-5BC3D861FE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9</a:t>
            </a:fld>
            <a:endParaRPr lang="es-CL"/>
          </a:p>
        </p:txBody>
      </p:sp>
      <p:sp>
        <p:nvSpPr>
          <p:cNvPr id="30" name="Marcador de pie de página 29">
            <a:extLst>
              <a:ext uri="{FF2B5EF4-FFF2-40B4-BE49-F238E27FC236}">
                <a16:creationId xmlns:a16="http://schemas.microsoft.com/office/drawing/2014/main" id="{8CAF4C50-CFA1-F558-2742-D5981F7ED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Módulo</a:t>
            </a:r>
            <a:r>
              <a:rPr lang="en-US" dirty="0"/>
              <a:t> math</a:t>
            </a:r>
          </a:p>
        </p:txBody>
      </p:sp>
      <p:sp>
        <p:nvSpPr>
          <p:cNvPr id="22" name="Pentagon 7">
            <a:extLst>
              <a:ext uri="{FF2B5EF4-FFF2-40B4-BE49-F238E27FC236}">
                <a16:creationId xmlns:a16="http://schemas.microsoft.com/office/drawing/2014/main" id="{5C0A2EFB-F804-7540-B764-300CDCC86E95}"/>
              </a:ext>
            </a:extLst>
          </p:cNvPr>
          <p:cNvSpPr/>
          <p:nvPr/>
        </p:nvSpPr>
        <p:spPr>
          <a:xfrm>
            <a:off x="10272" y="2556754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Pentagon 7">
            <a:extLst>
              <a:ext uri="{FF2B5EF4-FFF2-40B4-BE49-F238E27FC236}">
                <a16:creationId xmlns:a16="http://schemas.microsoft.com/office/drawing/2014/main" id="{E1FAED68-CE1A-A742-81B8-A99A50308C78}"/>
              </a:ext>
            </a:extLst>
          </p:cNvPr>
          <p:cNvSpPr/>
          <p:nvPr/>
        </p:nvSpPr>
        <p:spPr>
          <a:xfrm>
            <a:off x="10272" y="2960415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Pentagon 7">
            <a:extLst>
              <a:ext uri="{FF2B5EF4-FFF2-40B4-BE49-F238E27FC236}">
                <a16:creationId xmlns:a16="http://schemas.microsoft.com/office/drawing/2014/main" id="{0008E933-B83A-034B-B6EE-84D9F99DCDFD}"/>
              </a:ext>
            </a:extLst>
          </p:cNvPr>
          <p:cNvSpPr/>
          <p:nvPr/>
        </p:nvSpPr>
        <p:spPr>
          <a:xfrm>
            <a:off x="10272" y="3366586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Pentagon 7">
            <a:extLst>
              <a:ext uri="{FF2B5EF4-FFF2-40B4-BE49-F238E27FC236}">
                <a16:creationId xmlns:a16="http://schemas.microsoft.com/office/drawing/2014/main" id="{40972A52-BBC7-5042-A3E4-0BA3EAC92AC1}"/>
              </a:ext>
            </a:extLst>
          </p:cNvPr>
          <p:cNvSpPr/>
          <p:nvPr/>
        </p:nvSpPr>
        <p:spPr>
          <a:xfrm>
            <a:off x="10272" y="3767687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Pentagon 7">
            <a:extLst>
              <a:ext uri="{FF2B5EF4-FFF2-40B4-BE49-F238E27FC236}">
                <a16:creationId xmlns:a16="http://schemas.microsoft.com/office/drawing/2014/main" id="{BB62B0AB-AFA0-484C-9A28-9A128E47022E}"/>
              </a:ext>
            </a:extLst>
          </p:cNvPr>
          <p:cNvSpPr/>
          <p:nvPr/>
        </p:nvSpPr>
        <p:spPr>
          <a:xfrm>
            <a:off x="10272" y="4173344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Pentagon 7">
            <a:extLst>
              <a:ext uri="{FF2B5EF4-FFF2-40B4-BE49-F238E27FC236}">
                <a16:creationId xmlns:a16="http://schemas.microsoft.com/office/drawing/2014/main" id="{62552B11-8382-AC40-ABA1-DEA91A3501BA}"/>
              </a:ext>
            </a:extLst>
          </p:cNvPr>
          <p:cNvSpPr/>
          <p:nvPr/>
        </p:nvSpPr>
        <p:spPr>
          <a:xfrm>
            <a:off x="10272" y="4600467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Pentagon 7">
            <a:extLst>
              <a:ext uri="{FF2B5EF4-FFF2-40B4-BE49-F238E27FC236}">
                <a16:creationId xmlns:a16="http://schemas.microsoft.com/office/drawing/2014/main" id="{80D4F6AF-ACDF-0443-94E0-9AFC00943DDF}"/>
              </a:ext>
            </a:extLst>
          </p:cNvPr>
          <p:cNvSpPr/>
          <p:nvPr/>
        </p:nvSpPr>
        <p:spPr>
          <a:xfrm>
            <a:off x="10272" y="4986200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Pentagon 7">
            <a:extLst>
              <a:ext uri="{FF2B5EF4-FFF2-40B4-BE49-F238E27FC236}">
                <a16:creationId xmlns:a16="http://schemas.microsoft.com/office/drawing/2014/main" id="{9355570B-0F49-7241-844C-64803403B550}"/>
              </a:ext>
            </a:extLst>
          </p:cNvPr>
          <p:cNvSpPr/>
          <p:nvPr/>
        </p:nvSpPr>
        <p:spPr>
          <a:xfrm>
            <a:off x="50251" y="5392369"/>
            <a:ext cx="1332091" cy="259200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135016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23920" y="1603123"/>
            <a:ext cx="54607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Cree un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que le </a:t>
            </a:r>
            <a:r>
              <a:rPr lang="en-US" sz="1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solicite</a:t>
            </a:r>
            <a:r>
              <a:rPr lang="en-U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al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usuario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z y </a:t>
            </a:r>
            <a:r>
              <a:rPr lang="en-U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en-US" sz="1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lang="en-U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iteraciones</a:t>
            </a:r>
            <a:r>
              <a:rPr lang="en-U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numIter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pantalla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calcule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sumatoria: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852" y="2553117"/>
            <a:ext cx="1097728" cy="738723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CBEC13-8CE8-7140-BDD0-C9B9FE5E8EC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10</a:t>
            </a:fld>
            <a:endParaRPr lang="es-CL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BBA934B-5AF1-F9E7-904C-B4E1D316B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Ejercicio</a:t>
            </a:r>
          </a:p>
        </p:txBody>
      </p:sp>
      <p:sp>
        <p:nvSpPr>
          <p:cNvPr id="16" name="Shape 241"/>
          <p:cNvSpPr txBox="1">
            <a:spLocks noGrp="1"/>
          </p:cNvSpPr>
          <p:nvPr>
            <p:ph type="body" idx="4294967295"/>
          </p:nvPr>
        </p:nvSpPr>
        <p:spPr>
          <a:xfrm>
            <a:off x="2816225" y="4429125"/>
            <a:ext cx="6327775" cy="1954213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n-US" sz="1400" dirty="0">
                <a:solidFill>
                  <a:srgbClr val="FF9900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math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z = </a:t>
            </a:r>
            <a:r>
              <a:rPr lang="en-U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Menlo Regular"/>
                <a:cs typeface="Menlo Regular"/>
              </a:rPr>
              <a:t>input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ingrese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numero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: 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))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numIter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= </a:t>
            </a:r>
            <a:r>
              <a:rPr lang="en-U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Menlo Regular"/>
                <a:cs typeface="Menlo Regular"/>
              </a:rPr>
              <a:t>input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ingrese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numero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 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iteraciones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: 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))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suma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= 0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9D00D2"/>
                </a:solidFill>
                <a:latin typeface="Menlo Regular"/>
                <a:cs typeface="Menlo Regular"/>
              </a:rPr>
              <a:t>for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k </a:t>
            </a:r>
            <a:r>
              <a:rPr lang="en-US" sz="1400" dirty="0">
                <a:solidFill>
                  <a:srgbClr val="9D00D2"/>
                </a:solidFill>
                <a:latin typeface="Menlo Regular"/>
                <a:cs typeface="Menlo Regular"/>
              </a:rPr>
              <a:t>in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</a:t>
            </a:r>
            <a:r>
              <a:rPr lang="en-US" sz="1400" dirty="0">
                <a:solidFill>
                  <a:srgbClr val="1800FF"/>
                </a:solidFill>
                <a:latin typeface="Menlo Regular"/>
                <a:cs typeface="Menlo Regular"/>
              </a:rPr>
              <a:t>range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(0,numIter+1):    	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suma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= 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suma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 + </a:t>
            </a:r>
            <a:r>
              <a:rPr lang="en-U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math.pow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z,k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 / </a:t>
            </a:r>
            <a:r>
              <a:rPr lang="en-U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math.factorial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(k)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"el valor </a:t>
            </a:r>
            <a:r>
              <a:rPr lang="en-US" sz="1400" dirty="0" err="1">
                <a:solidFill>
                  <a:srgbClr val="E800EB"/>
                </a:solidFill>
                <a:latin typeface="Menlo Regular"/>
                <a:cs typeface="Menlo Regular"/>
              </a:rPr>
              <a:t>es</a:t>
            </a:r>
            <a:r>
              <a:rPr lang="en-US" sz="1400" dirty="0">
                <a:solidFill>
                  <a:srgbClr val="E800EB"/>
                </a:solidFill>
                <a:latin typeface="Menlo Regular"/>
                <a:cs typeface="Menlo Regular"/>
              </a:rPr>
              <a:t> "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,</a:t>
            </a:r>
            <a:r>
              <a:rPr lang="en-US" sz="1400" dirty="0" err="1">
                <a:solidFill>
                  <a:schemeClr val="tx1"/>
                </a:solidFill>
                <a:latin typeface="Menlo Regular"/>
                <a:cs typeface="Menlo Regular"/>
              </a:rPr>
              <a:t>suma</a:t>
            </a:r>
            <a:r>
              <a:rPr lang="en-US" sz="1400" dirty="0">
                <a:solidFill>
                  <a:schemeClr val="tx1"/>
                </a:solidFill>
                <a:latin typeface="Menlo Regular"/>
                <a:cs typeface="Menlo Regular"/>
              </a:rPr>
              <a:t>)</a:t>
            </a:r>
          </a:p>
        </p:txBody>
      </p:sp>
      <p:pic>
        <p:nvPicPr>
          <p:cNvPr id="8" name="Shape 182" descr="stopwatch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minutos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1817876" y="3478312"/>
            <a:ext cx="1943988" cy="307777"/>
          </a:xfrm>
          <a:prstGeom prst="rect">
            <a:avLst/>
          </a:prstGeom>
          <a:solidFill>
            <a:srgbClr val="E9F7FE"/>
          </a:solidFill>
        </p:spPr>
        <p:txBody>
          <a:bodyPr wrap="none">
            <a:noAutofit/>
          </a:bodyPr>
          <a:lstStyle/>
          <a:p>
            <a:r>
              <a:rPr lang="es-ES_tradnl" b="1" dirty="0">
                <a:solidFill>
                  <a:srgbClr val="0000FF"/>
                </a:solidFill>
                <a:latin typeface="Menlo Regular"/>
                <a:cs typeface="Menlo Regular"/>
              </a:rPr>
              <a:t>m</a:t>
            </a:r>
            <a:r>
              <a:rPr lang="es-US" b="1" dirty="0">
                <a:solidFill>
                  <a:srgbClr val="0000FF"/>
                </a:solidFill>
                <a:latin typeface="Menlo Regular"/>
                <a:cs typeface="Menlo Regular"/>
              </a:rPr>
              <a:t>ath.factorial</a:t>
            </a:r>
            <a:r>
              <a:rPr lang="es-US" dirty="0">
                <a:latin typeface="Menlo Regular"/>
                <a:cs typeface="Menlo Regular"/>
              </a:rPr>
              <a:t>(x) </a:t>
            </a:r>
            <a:endParaRPr lang="en-US">
              <a:latin typeface="Menlo Regular"/>
              <a:cs typeface="Menlo Regula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17876" y="3874552"/>
            <a:ext cx="1943988" cy="307777"/>
          </a:xfrm>
          <a:prstGeom prst="rect">
            <a:avLst/>
          </a:prstGeom>
          <a:solidFill>
            <a:srgbClr val="E9F7FE"/>
          </a:solidFill>
        </p:spPr>
        <p:txBody>
          <a:bodyPr wrap="none">
            <a:noAutofit/>
          </a:bodyPr>
          <a:lstStyle/>
          <a:p>
            <a:r>
              <a:rPr lang="es-ES_tradnl" b="1" dirty="0">
                <a:solidFill>
                  <a:srgbClr val="0000FF"/>
                </a:solidFill>
                <a:latin typeface="Menlo Regular"/>
                <a:cs typeface="Menlo Regular"/>
              </a:rPr>
              <a:t>m</a:t>
            </a:r>
            <a:r>
              <a:rPr lang="es-US" b="1" dirty="0">
                <a:solidFill>
                  <a:srgbClr val="0000FF"/>
                </a:solidFill>
                <a:latin typeface="Menlo Regular"/>
                <a:cs typeface="Menlo Regular"/>
              </a:rPr>
              <a:t>ath.pow</a:t>
            </a:r>
            <a:r>
              <a:rPr lang="es-US" dirty="0">
                <a:latin typeface="Menlo Regular"/>
                <a:cs typeface="Menlo Regular"/>
              </a:rPr>
              <a:t>(x,y) </a:t>
            </a:r>
            <a:endParaRPr lang="en-US">
              <a:latin typeface="Menlo Regular"/>
              <a:cs typeface="Menlo Regula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41077" y="3361357"/>
            <a:ext cx="2794000" cy="84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40000"/>
              </a:lnSpc>
            </a:pP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:  retorna el factorial de x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0">
              <a:lnSpc>
                <a:spcPct val="140000"/>
              </a:lnSpc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US" sz="1800" dirty="0">
                <a:latin typeface="Calibri" panose="020F0502020204030204" pitchFamily="34" charset="0"/>
                <a:cs typeface="Calibri" panose="020F0502020204030204" pitchFamily="34" charset="0"/>
              </a:rPr>
              <a:t>retorna x elevado y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35280" y="3949684"/>
            <a:ext cx="1529715" cy="1003336"/>
            <a:chOff x="335280" y="3949684"/>
            <a:chExt cx="1529715" cy="1003336"/>
          </a:xfrm>
        </p:grpSpPr>
        <p:grpSp>
          <p:nvGrpSpPr>
            <p:cNvPr id="14" name="Group 13"/>
            <p:cNvGrpSpPr/>
            <p:nvPr/>
          </p:nvGrpSpPr>
          <p:grpSpPr>
            <a:xfrm>
              <a:off x="1404485" y="4556190"/>
              <a:ext cx="460510" cy="176005"/>
              <a:chOff x="5892887" y="1839532"/>
              <a:chExt cx="460510" cy="283457"/>
            </a:xfrm>
          </p:grpSpPr>
          <p:sp>
            <p:nvSpPr>
              <p:cNvPr id="15" name="Pentagon 14"/>
              <p:cNvSpPr/>
              <p:nvPr/>
            </p:nvSpPr>
            <p:spPr>
              <a:xfrm>
                <a:off x="5892887" y="1839532"/>
                <a:ext cx="327831" cy="283456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1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Chevron 16"/>
              <p:cNvSpPr/>
              <p:nvPr/>
            </p:nvSpPr>
            <p:spPr>
              <a:xfrm>
                <a:off x="6114254" y="1839534"/>
                <a:ext cx="239143" cy="283455"/>
              </a:xfrm>
              <a:prstGeom prst="chevron">
                <a:avLst>
                  <a:gd name="adj" fmla="val 34488"/>
                </a:avLst>
              </a:prstGeom>
              <a:solidFill>
                <a:srgbClr val="00B0F0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335280" y="4429800"/>
              <a:ext cx="11761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err="1">
                  <a:solidFill>
                    <a:schemeClr val="accent1">
                      <a:lumMod val="75000"/>
                    </a:schemeClr>
                  </a:solidFill>
                  <a:latin typeface="Candara"/>
                  <a:cs typeface="Candara"/>
                </a:rPr>
                <a:t>importamos</a:t>
              </a:r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latin typeface="Candara"/>
                  <a:cs typeface="Candara"/>
                </a:rPr>
                <a:t> el </a:t>
              </a:r>
              <a:r>
                <a:rPr lang="en-US" sz="1400" b="1" i="1" dirty="0" err="1">
                  <a:solidFill>
                    <a:schemeClr val="accent1">
                      <a:lumMod val="75000"/>
                    </a:schemeClr>
                  </a:solidFill>
                  <a:latin typeface="Candara"/>
                  <a:cs typeface="Candara"/>
                </a:rPr>
                <a:t>módulo</a:t>
              </a:r>
              <a:endParaRPr lang="en-US" sz="1400" b="1" i="1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endParaRPr>
            </a:p>
          </p:txBody>
        </p:sp>
        <p:pic>
          <p:nvPicPr>
            <p:cNvPr id="19" name="Picture 18" descr="brainstorm (1)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" y="3949684"/>
              <a:ext cx="480116" cy="480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4295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14488" y="1670050"/>
            <a:ext cx="7258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Veamos algunas funciones importantes del módulo </a:t>
            </a:r>
            <a:r>
              <a:rPr lang="es-ES_tradnl" sz="1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90E84239-64AC-0A41-AF78-B90EBC109A6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11</a:t>
            </a:fld>
            <a:endParaRPr lang="es-CL"/>
          </a:p>
        </p:txBody>
      </p:sp>
      <p:sp>
        <p:nvSpPr>
          <p:cNvPr id="14" name="Marcador de pie de página 13">
            <a:extLst>
              <a:ext uri="{FF2B5EF4-FFF2-40B4-BE49-F238E27FC236}">
                <a16:creationId xmlns:a16="http://schemas.microsoft.com/office/drawing/2014/main" id="{CD037D0B-C4C6-E485-2FF4-4C149E6DE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Módulos</a:t>
            </a:r>
            <a:r>
              <a:rPr lang="en-US" dirty="0"/>
              <a:t>:</a:t>
            </a:r>
            <a:br>
              <a:rPr lang="en-US" dirty="0"/>
            </a:br>
            <a:r>
              <a:rPr lang="en-US" sz="2000" dirty="0"/>
              <a:t> time y random</a:t>
            </a:r>
          </a:p>
        </p:txBody>
      </p:sp>
      <p:pic>
        <p:nvPicPr>
          <p:cNvPr id="5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80" y="1630363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/>
          <p:cNvSpPr/>
          <p:nvPr/>
        </p:nvSpPr>
        <p:spPr>
          <a:xfrm>
            <a:off x="1018080" y="2543021"/>
            <a:ext cx="1651718" cy="276999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r>
              <a:rPr lang="es-ES_tradnl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time.sleep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8080" y="2870753"/>
            <a:ext cx="1651718" cy="276999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r>
              <a:rPr lang="es-ES_tradnl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time.time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18080" y="3488472"/>
            <a:ext cx="1651718" cy="276999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r>
              <a:rPr lang="es-ES_tradnl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time.ctime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53013" y="4794031"/>
            <a:ext cx="1651718" cy="276999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r>
              <a:rPr lang="es-ES_tradnl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random.randint</a:t>
            </a:r>
            <a:r>
              <a:rPr lang="es-ES_tradnl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_tradnl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x,y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53013" y="5190995"/>
            <a:ext cx="1651718" cy="276999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r>
              <a:rPr lang="es-ES_tradnl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random.random</a:t>
            </a:r>
            <a:r>
              <a:rPr lang="es-ES_tradnl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53013" y="5547062"/>
            <a:ext cx="1651718" cy="276999"/>
          </a:xfrm>
          <a:prstGeom prst="rect">
            <a:avLst/>
          </a:prstGeom>
          <a:solidFill>
            <a:srgbClr val="0733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noAutofit/>
          </a:bodyPr>
          <a:lstStyle/>
          <a:p>
            <a:pPr algn="r"/>
            <a:r>
              <a:rPr lang="es-ES_tradnl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random.uniform</a:t>
            </a:r>
            <a:r>
              <a:rPr lang="es-ES_tradnl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_tradnl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x,y</a:t>
            </a:r>
            <a:r>
              <a:rPr lang="es-ES_tradnl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13199" y="2458145"/>
            <a:ext cx="6259973" cy="1549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tabLst>
                <a:tab pos="182563" algn="l"/>
              </a:tabLst>
            </a:pPr>
            <a:r>
              <a:rPr lang="es-ES_tradnl" sz="1600" dirty="0">
                <a:latin typeface="Calibri" panose="020F0502020204030204" pitchFamily="34" charset="0"/>
                <a:cs typeface="Gill Sans"/>
              </a:rPr>
              <a:t>:	el programa se pausa por x segundos</a:t>
            </a:r>
            <a:br>
              <a:rPr lang="es-ES_tradnl" sz="1600" dirty="0">
                <a:latin typeface="Calibri" panose="020F0502020204030204" pitchFamily="34" charset="0"/>
                <a:cs typeface="Gill Sans"/>
              </a:rPr>
            </a:br>
            <a:r>
              <a:rPr lang="es-ES_tradnl" sz="1600" dirty="0">
                <a:latin typeface="Calibri" panose="020F0502020204030204" pitchFamily="34" charset="0"/>
                <a:cs typeface="Gill Sans"/>
              </a:rPr>
              <a:t>:	devuelve el número de segundos desde el 1 de Enero de 1970 (año que 	se utiliza como valor inicial en Unix)</a:t>
            </a:r>
          </a:p>
          <a:p>
            <a:pPr>
              <a:lnSpc>
                <a:spcPct val="120000"/>
              </a:lnSpc>
              <a:tabLst>
                <a:tab pos="182563" algn="l"/>
              </a:tabLst>
            </a:pPr>
            <a:r>
              <a:rPr lang="es-ES_tradnl" sz="1600" dirty="0">
                <a:latin typeface="Calibri" panose="020F0502020204030204" pitchFamily="34" charset="0"/>
                <a:cs typeface="Gill Sans"/>
              </a:rPr>
              <a:t>:	convierte el tiempo expresado en segundos en el formato de la fecha 	actual: Día de la semana, Mes, día, hora,  año</a:t>
            </a:r>
            <a:r>
              <a:rPr lang="es-ES_tradnl" sz="1600" dirty="0">
                <a:solidFill>
                  <a:schemeClr val="tx1"/>
                </a:solidFill>
                <a:latin typeface="Calibri" panose="020F0502020204030204" pitchFamily="34" charset="0"/>
                <a:cs typeface="Gill Sans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14488" y="4128423"/>
            <a:ext cx="66795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Veamos algunas funciones importantes de la biblioteca </a:t>
            </a:r>
            <a:r>
              <a:rPr lang="es-ES_tradnl" sz="18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</a:t>
            </a:r>
            <a:endParaRPr lang="es-ES_tradnl" sz="18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48133" y="4674066"/>
            <a:ext cx="6553200" cy="1531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600" dirty="0">
                <a:latin typeface="Calibri" panose="020F0502020204030204" pitchFamily="34" charset="0"/>
                <a:cs typeface="Gill Sans"/>
              </a:rPr>
              <a:t>: retorna un número aleatorio entero entre x e y.</a:t>
            </a:r>
          </a:p>
          <a:p>
            <a:pPr>
              <a:lnSpc>
                <a:spcPct val="150000"/>
              </a:lnSpc>
            </a:pPr>
            <a:r>
              <a:rPr lang="es-ES_tradnl" sz="1600" dirty="0">
                <a:latin typeface="Calibri" panose="020F0502020204030204" pitchFamily="34" charset="0"/>
                <a:cs typeface="Gill Sans"/>
              </a:rPr>
              <a:t>: retorna un número aleatorio entre 0 y 1.</a:t>
            </a:r>
            <a:br>
              <a:rPr lang="es-ES_tradnl" sz="1600" dirty="0">
                <a:latin typeface="Calibri" panose="020F0502020204030204" pitchFamily="34" charset="0"/>
                <a:cs typeface="Gill Sans"/>
              </a:rPr>
            </a:br>
            <a:r>
              <a:rPr lang="es-ES_tradnl" sz="1600" dirty="0">
                <a:latin typeface="Calibri" panose="020F0502020204030204" pitchFamily="34" charset="0"/>
                <a:cs typeface="Gill Sans"/>
              </a:rPr>
              <a:t>: retorna un número aleatorio uniforme entre x e y.</a:t>
            </a:r>
            <a:br>
              <a:rPr lang="es-ES_tradnl" sz="1600" dirty="0">
                <a:latin typeface="Calibri" panose="020F0502020204030204" pitchFamily="34" charset="0"/>
                <a:cs typeface="Gill Sans"/>
              </a:rPr>
            </a:b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Gill Sans"/>
            </a:endParaRPr>
          </a:p>
        </p:txBody>
      </p:sp>
      <p:pic>
        <p:nvPicPr>
          <p:cNvPr id="16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80" y="4019598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Pentagon 7">
            <a:extLst>
              <a:ext uri="{FF2B5EF4-FFF2-40B4-BE49-F238E27FC236}">
                <a16:creationId xmlns:a16="http://schemas.microsoft.com/office/drawing/2014/main" id="{B220D1E2-31E7-FF46-8DDA-822333A54599}"/>
              </a:ext>
            </a:extLst>
          </p:cNvPr>
          <p:cNvSpPr/>
          <p:nvPr/>
        </p:nvSpPr>
        <p:spPr>
          <a:xfrm>
            <a:off x="0" y="2544105"/>
            <a:ext cx="1116141" cy="279567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Pentagon 7">
            <a:extLst>
              <a:ext uri="{FF2B5EF4-FFF2-40B4-BE49-F238E27FC236}">
                <a16:creationId xmlns:a16="http://schemas.microsoft.com/office/drawing/2014/main" id="{0C03ED7D-AD11-9246-A25F-5466840E9514}"/>
              </a:ext>
            </a:extLst>
          </p:cNvPr>
          <p:cNvSpPr/>
          <p:nvPr/>
        </p:nvSpPr>
        <p:spPr>
          <a:xfrm>
            <a:off x="0" y="2868185"/>
            <a:ext cx="1116141" cy="279567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Pentagon 7">
            <a:extLst>
              <a:ext uri="{FF2B5EF4-FFF2-40B4-BE49-F238E27FC236}">
                <a16:creationId xmlns:a16="http://schemas.microsoft.com/office/drawing/2014/main" id="{0BB10D30-88BB-E742-9E0A-02EF47801330}"/>
              </a:ext>
            </a:extLst>
          </p:cNvPr>
          <p:cNvSpPr/>
          <p:nvPr/>
        </p:nvSpPr>
        <p:spPr>
          <a:xfrm>
            <a:off x="0" y="3485904"/>
            <a:ext cx="1116141" cy="279567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Pentagon 7">
            <a:extLst>
              <a:ext uri="{FF2B5EF4-FFF2-40B4-BE49-F238E27FC236}">
                <a16:creationId xmlns:a16="http://schemas.microsoft.com/office/drawing/2014/main" id="{8583B8BA-1580-4B4C-8B1E-394EA6E4A0FA}"/>
              </a:ext>
            </a:extLst>
          </p:cNvPr>
          <p:cNvSpPr/>
          <p:nvPr/>
        </p:nvSpPr>
        <p:spPr>
          <a:xfrm>
            <a:off x="0" y="4791631"/>
            <a:ext cx="1116141" cy="279567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Pentagon 7">
            <a:extLst>
              <a:ext uri="{FF2B5EF4-FFF2-40B4-BE49-F238E27FC236}">
                <a16:creationId xmlns:a16="http://schemas.microsoft.com/office/drawing/2014/main" id="{248554C0-F887-AE4B-BAC4-148681DC5A30}"/>
              </a:ext>
            </a:extLst>
          </p:cNvPr>
          <p:cNvSpPr/>
          <p:nvPr/>
        </p:nvSpPr>
        <p:spPr>
          <a:xfrm>
            <a:off x="0" y="5188427"/>
            <a:ext cx="1116141" cy="279567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Pentagon 7">
            <a:extLst>
              <a:ext uri="{FF2B5EF4-FFF2-40B4-BE49-F238E27FC236}">
                <a16:creationId xmlns:a16="http://schemas.microsoft.com/office/drawing/2014/main" id="{819BA075-263C-8944-A1E1-C3D85C25C2EF}"/>
              </a:ext>
            </a:extLst>
          </p:cNvPr>
          <p:cNvSpPr/>
          <p:nvPr/>
        </p:nvSpPr>
        <p:spPr>
          <a:xfrm>
            <a:off x="0" y="5547645"/>
            <a:ext cx="1116141" cy="279567"/>
          </a:xfrm>
          <a:prstGeom prst="homePlate">
            <a:avLst>
              <a:gd name="adj" fmla="val 15470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4656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63265" y="1273372"/>
            <a:ext cx="50225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>
                <a:latin typeface="Calibri" panose="020F0502020204030204" pitchFamily="34" charset="0"/>
                <a:cs typeface="Gill Sans"/>
              </a:rPr>
              <a:t>Cree un programa que genere una multiplicación entre dos números en forma aleatoria y le pida al usuario resolverla. Si el usuario se demoró más de 10 segundos en resolverla, despliegue el mensaje </a:t>
            </a:r>
            <a:r>
              <a:rPr lang="es-ES_tradnl" sz="1600" dirty="0">
                <a:solidFill>
                  <a:srgbClr val="0733FF"/>
                </a:solidFill>
                <a:latin typeface="Calibri" panose="020F0502020204030204" pitchFamily="34" charset="0"/>
                <a:cs typeface="Gill Sans"/>
              </a:rPr>
              <a:t>“eres muy lento, el resultado era X</a:t>
            </a:r>
            <a:r>
              <a:rPr lang="es-ES_tradnl" sz="1600" dirty="0">
                <a:latin typeface="Calibri" panose="020F0502020204030204" pitchFamily="34" charset="0"/>
                <a:cs typeface="Gill Sans"/>
              </a:rPr>
              <a:t>”. Caso contrario, verifique si el usuario pudo resolver la multiplicación en forma correcta, felicitándolo o mostrando la solución de la multiplicación.</a:t>
            </a:r>
          </a:p>
        </p:txBody>
      </p:sp>
      <p:sp>
        <p:nvSpPr>
          <p:cNvPr id="2" name="Rectangle 1"/>
          <p:cNvSpPr/>
          <p:nvPr/>
        </p:nvSpPr>
        <p:spPr>
          <a:xfrm>
            <a:off x="3463265" y="3331573"/>
            <a:ext cx="5462133" cy="3231654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spAutoFit/>
          </a:bodyPr>
          <a:lstStyle/>
          <a:p>
            <a:r>
              <a:rPr lang="es-ES_tradnl" sz="12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time</a:t>
            </a:r>
          </a:p>
          <a:p>
            <a:r>
              <a:rPr lang="es-ES_tradnl" sz="12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_tradnl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endParaRPr lang="es-ES_tradnl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s-ES_tradnl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time1 =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time.time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num1  =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random.randint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(1,10)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num2  =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random.randint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(1,10)</a:t>
            </a:r>
          </a:p>
          <a:p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"¿Cuánto es 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,num1,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por 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,num2,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"? 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ES_tradnl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res =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2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())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time2 =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time.time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endParaRPr lang="es-ES_tradnl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_tradnl" sz="120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s-ES_tradnl" sz="12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time2-time1&gt;10: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"Eres muy lento, el resultado era 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,num1*num2)</a:t>
            </a:r>
          </a:p>
          <a:p>
            <a:r>
              <a:rPr lang="es-ES_tradnl" sz="120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_tradnl" sz="120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num1*num2==res: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"FELICITACIONES"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_tradnl" sz="120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s-ES_tradnl" sz="12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_tradnl" sz="12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"Te equivocaste, el resultado era "</a:t>
            </a:r>
            <a:r>
              <a:rPr lang="es-ES_tradnl" sz="1200" dirty="0">
                <a:latin typeface="Consolas" panose="020B0609020204030204" pitchFamily="49" charset="0"/>
                <a:cs typeface="Consolas" panose="020B0609020204030204" pitchFamily="49" charset="0"/>
              </a:rPr>
              <a:t>,num1*num2) </a:t>
            </a:r>
          </a:p>
        </p:txBody>
      </p:sp>
      <p:sp>
        <p:nvSpPr>
          <p:cNvPr id="7" name="Rectangle 6"/>
          <p:cNvSpPr/>
          <p:nvPr/>
        </p:nvSpPr>
        <p:spPr>
          <a:xfrm>
            <a:off x="908432" y="3295487"/>
            <a:ext cx="21742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time.time</a:t>
            </a:r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( ): devuelve el número de segundos desde el 1 de Enero de 1970 (año que se utiliza como valor inicial en Unix)</a:t>
            </a:r>
            <a:b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ES_tradn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16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random.randint</a:t>
            </a:r>
            <a:r>
              <a:rPr lang="es-ES_tradnl" sz="16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_tradn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x,y</a:t>
            </a:r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): retorna un número aleatorio entero entre x e y.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ED32C-908E-9646-9B60-BDBD613639F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F8219B-5F85-7FC0-D246-4CA0CF639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Ejercicio</a:t>
            </a:r>
          </a:p>
        </p:txBody>
      </p:sp>
      <p:pic>
        <p:nvPicPr>
          <p:cNvPr id="8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432" y="1178270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183"/>
          <p:cNvSpPr txBox="1"/>
          <p:nvPr/>
        </p:nvSpPr>
        <p:spPr>
          <a:xfrm>
            <a:off x="1456266" y="1273372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 err="1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Tiempo</a:t>
            </a:r>
            <a:r>
              <a:rPr lang="en" sz="1800" i="1" dirty="0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 : </a:t>
            </a:r>
            <a:r>
              <a:rPr lang="en-US" sz="1800" i="1" dirty="0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10</a:t>
            </a:r>
            <a:r>
              <a:rPr lang="en" sz="1800" i="1" dirty="0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 </a:t>
            </a:r>
            <a:r>
              <a:rPr lang="en" sz="1800" i="1" dirty="0" err="1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minutos</a:t>
            </a:r>
            <a:endParaRPr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9735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3875" y="1640523"/>
            <a:ext cx="72586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Un módulo que se usa bastante es </a:t>
            </a:r>
            <a:r>
              <a:rPr lang="es-ES_tradnl" sz="18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lang="es-ES_tradnl" sz="1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_tradnl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pueden ver como un navegador web simple</a:t>
            </a: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A29B9A-6FA0-C048-80AF-A87D25C4881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BCEB8C-1112-E936-FFB1-A69722FCB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Módulo</a:t>
            </a:r>
            <a:r>
              <a:rPr lang="en-US" dirty="0"/>
              <a:t> request</a:t>
            </a:r>
          </a:p>
        </p:txBody>
      </p:sp>
      <p:pic>
        <p:nvPicPr>
          <p:cNvPr id="5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80" y="1630363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angle 1"/>
          <p:cNvSpPr/>
          <p:nvPr/>
        </p:nvSpPr>
        <p:spPr>
          <a:xfrm>
            <a:off x="1793875" y="2477452"/>
            <a:ext cx="6187439" cy="1077218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spAutoFit/>
          </a:bodyPr>
          <a:lstStyle/>
          <a:p>
            <a:r>
              <a:rPr lang="es-CL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</a:rPr>
              <a:t>requests</a:t>
            </a:r>
            <a:endParaRPr lang="es-CL" sz="1600" dirty="0">
              <a:latin typeface="Consolas" panose="020B0609020204030204" pitchFamily="49" charset="0"/>
            </a:endParaRPr>
          </a:p>
          <a:p>
            <a:br>
              <a:rPr lang="es-CL" sz="1600" dirty="0">
                <a:latin typeface="Consolas" panose="020B0609020204030204" pitchFamily="49" charset="0"/>
              </a:rPr>
            </a:br>
            <a:r>
              <a:rPr lang="es-CL" sz="1600" dirty="0">
                <a:latin typeface="Consolas" panose="020B0609020204030204" pitchFamily="49" charset="0"/>
              </a:rPr>
              <a:t>x = requests.get(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</a:rPr>
              <a:t>'http://www.google.cl'</a:t>
            </a:r>
            <a:r>
              <a:rPr lang="es-CL" sz="1600" dirty="0">
                <a:latin typeface="Consolas" panose="020B0609020204030204" pitchFamily="49" charset="0"/>
              </a:rPr>
              <a:t>)</a:t>
            </a:r>
          </a:p>
          <a:p>
            <a:r>
              <a:rPr lang="es-CL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es-CL" sz="1600" dirty="0">
                <a:latin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</a:rPr>
              <a:t>x.</a:t>
            </a:r>
            <a:r>
              <a:rPr lang="es-CL" sz="1600" dirty="0" err="1">
                <a:solidFill>
                  <a:srgbClr val="1800FF"/>
                </a:solidFill>
                <a:latin typeface="Consolas" panose="020B0609020204030204" pitchFamily="49" charset="0"/>
              </a:rPr>
              <a:t>text</a:t>
            </a:r>
            <a:r>
              <a:rPr lang="es-CL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10" name="Rectangle 5"/>
          <p:cNvSpPr/>
          <p:nvPr/>
        </p:nvSpPr>
        <p:spPr>
          <a:xfrm>
            <a:off x="1793874" y="3745268"/>
            <a:ext cx="6187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Copia el resultado y guárdalo en un archivo llamado google.html</a:t>
            </a:r>
          </a:p>
          <a:p>
            <a:r>
              <a:rPr lang="es-ES_tradn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Ahora abre el archivo con Chrome u otro navegador…¿qué ven?</a:t>
            </a: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24628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B3AD0A-8B6B-7C49-8893-8385570DA5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74CCF-D92A-9C71-F6A0-1BE454221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“Google”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FF2AA5-25AE-4C4F-9E01-95243343C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97" y="990806"/>
            <a:ext cx="7568254" cy="578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1748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76079" y="1616739"/>
            <a:ext cx="72586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  <a:cs typeface="Calibri" panose="020F0502020204030204" pitchFamily="34" charset="0"/>
              </a:rPr>
              <a:t>Para automatizar el proceso de guardar a un archivo, podemos crear uno automáticamente y guardar esta información en él</a:t>
            </a:r>
          </a:p>
          <a:p>
            <a:r>
              <a:rPr lang="es-ES_tradn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pueden ver como un navegador web simple</a:t>
            </a:r>
            <a:endParaRPr lang="es-ES_tradn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264246E-8224-8A42-979A-70820C98F96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15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4C808E0A-E99E-D9BD-610B-84C35C522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Módulo</a:t>
            </a:r>
            <a:r>
              <a:rPr lang="en-US" dirty="0"/>
              <a:t> request</a:t>
            </a:r>
          </a:p>
        </p:txBody>
      </p:sp>
      <p:pic>
        <p:nvPicPr>
          <p:cNvPr id="5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80" y="1630363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angle 1"/>
          <p:cNvSpPr/>
          <p:nvPr/>
        </p:nvSpPr>
        <p:spPr>
          <a:xfrm>
            <a:off x="1793875" y="2954674"/>
            <a:ext cx="4730217" cy="1815882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spAutoFit/>
          </a:bodyPr>
          <a:lstStyle/>
          <a:p>
            <a:pPr indent="136525"/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</a:rPr>
              <a:t> requests</a:t>
            </a:r>
          </a:p>
          <a:p>
            <a:pPr indent="136525"/>
            <a:r>
              <a:rPr lang="es-CL" sz="1400" dirty="0">
                <a:latin typeface="Consolas" panose="020B0609020204030204" pitchFamily="49" charset="0"/>
              </a:rPr>
              <a:t>file = </a:t>
            </a:r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open</a:t>
            </a:r>
            <a:r>
              <a:rPr lang="es-CL" sz="1400" dirty="0">
                <a:latin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</a:rPr>
              <a:t>"emol.html","w"</a:t>
            </a:r>
            <a:r>
              <a:rPr lang="es-CL" sz="1400" dirty="0">
                <a:latin typeface="Consolas" panose="020B0609020204030204" pitchFamily="49" charset="0"/>
              </a:rPr>
              <a:t>)</a:t>
            </a:r>
          </a:p>
          <a:p>
            <a:pPr indent="136525"/>
            <a:endParaRPr lang="es-CL" sz="1400" dirty="0">
              <a:latin typeface="Consolas" panose="020B0609020204030204" pitchFamily="49" charset="0"/>
            </a:endParaRPr>
          </a:p>
          <a:p>
            <a:pPr indent="136525"/>
            <a:r>
              <a:rPr lang="es-CL" sz="1400" dirty="0">
                <a:latin typeface="Consolas" panose="020B0609020204030204" pitchFamily="49" charset="0"/>
              </a:rPr>
              <a:t>x = requests.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</a:rPr>
              <a:t>get</a:t>
            </a:r>
            <a:r>
              <a:rPr lang="es-CL" sz="1400" dirty="0">
                <a:latin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</a:rPr>
              <a:t>'http://www.emol.com'</a:t>
            </a:r>
            <a:r>
              <a:rPr lang="es-CL" sz="1400" dirty="0">
                <a:latin typeface="Consolas" panose="020B0609020204030204" pitchFamily="49" charset="0"/>
              </a:rPr>
              <a:t>)</a:t>
            </a:r>
          </a:p>
          <a:p>
            <a:pPr indent="136525"/>
            <a:endParaRPr lang="es-CL" sz="1400" dirty="0">
              <a:latin typeface="Consolas" panose="020B0609020204030204" pitchFamily="49" charset="0"/>
            </a:endParaRPr>
          </a:p>
          <a:p>
            <a:pPr indent="136525"/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es-CL" sz="1400" dirty="0">
                <a:latin typeface="Consolas" panose="020B0609020204030204" pitchFamily="49" charset="0"/>
              </a:rPr>
              <a:t>(x.text)</a:t>
            </a:r>
          </a:p>
          <a:p>
            <a:pPr indent="136525"/>
            <a:r>
              <a:rPr lang="es-CL" sz="1400" dirty="0">
                <a:latin typeface="Consolas" panose="020B0609020204030204" pitchFamily="49" charset="0"/>
              </a:rPr>
              <a:t>file.</a:t>
            </a:r>
            <a:r>
              <a:rPr lang="es-CL" sz="1400" dirty="0">
                <a:solidFill>
                  <a:srgbClr val="1800FF"/>
                </a:solidFill>
                <a:latin typeface="Consolas" panose="020B0609020204030204" pitchFamily="49" charset="0"/>
              </a:rPr>
              <a:t>write</a:t>
            </a:r>
            <a:r>
              <a:rPr lang="es-CL" sz="1400" dirty="0">
                <a:latin typeface="Consolas" panose="020B0609020204030204" pitchFamily="49" charset="0"/>
              </a:rPr>
              <a:t>(x.text)</a:t>
            </a:r>
          </a:p>
          <a:p>
            <a:pPr indent="136525"/>
            <a:r>
              <a:rPr lang="es-CL" sz="1400" dirty="0">
                <a:latin typeface="Consolas" panose="020B0609020204030204" pitchFamily="49" charset="0"/>
              </a:rPr>
              <a:t>file.</a:t>
            </a:r>
            <a:r>
              <a:rPr lang="es-CL" sz="1400" dirty="0">
                <a:solidFill>
                  <a:srgbClr val="1800FF"/>
                </a:solidFill>
                <a:latin typeface="Consolas" panose="020B0609020204030204" pitchFamily="49" charset="0"/>
              </a:rPr>
              <a:t>close</a:t>
            </a:r>
            <a:r>
              <a:rPr lang="es-CL" sz="1400" dirty="0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9" name="El primer paso consiste en escribir uno o más instrucciones. El segundo paso es ejecutar el código, y el último paso es revisar los resultados en la terminal">
            <a:extLst>
              <a:ext uri="{FF2B5EF4-FFF2-40B4-BE49-F238E27FC236}">
                <a16:creationId xmlns:a16="http://schemas.microsoft.com/office/drawing/2014/main" id="{18CE5269-3F5F-E84F-80D7-C45F9F422027}"/>
              </a:ext>
            </a:extLst>
          </p:cNvPr>
          <p:cNvSpPr txBox="1"/>
          <p:nvPr/>
        </p:nvSpPr>
        <p:spPr>
          <a:xfrm>
            <a:off x="6975642" y="3186154"/>
            <a:ext cx="1900741" cy="2031323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sz="1400" dirty="0">
                <a:latin typeface="Calibri"/>
                <a:cs typeface="Calibri"/>
              </a:rPr>
              <a:t>Creamos un archivo en modo escritura que llamamos emol.html</a:t>
            </a:r>
          </a:p>
          <a:p>
            <a:r>
              <a:rPr lang="es-CL" sz="1400" dirty="0">
                <a:latin typeface="Calibri"/>
                <a:cs typeface="Calibri"/>
              </a:rPr>
              <a:t>“w”: modo escritura</a:t>
            </a:r>
          </a:p>
          <a:p>
            <a:endParaRPr lang="es-CL" sz="1400" dirty="0">
              <a:latin typeface="Calibri"/>
              <a:cs typeface="Calibri"/>
            </a:endParaRPr>
          </a:p>
          <a:p>
            <a:r>
              <a:rPr lang="es-CL" sz="1400" dirty="0">
                <a:latin typeface="Calibri"/>
                <a:cs typeface="Calibri"/>
              </a:rPr>
              <a:t>otros modos</a:t>
            </a:r>
          </a:p>
          <a:p>
            <a:endParaRPr lang="es-CL" sz="1400" dirty="0">
              <a:latin typeface="Calibri"/>
              <a:cs typeface="Calibri"/>
            </a:endParaRPr>
          </a:p>
          <a:p>
            <a:r>
              <a:rPr lang="es-CL" sz="1400" dirty="0">
                <a:latin typeface="Calibri"/>
                <a:cs typeface="Calibri"/>
              </a:rPr>
              <a:t>“a”: append, agrega al final del archivo</a:t>
            </a:r>
            <a:endParaRPr sz="1400" dirty="0">
              <a:latin typeface="Calibri"/>
              <a:cs typeface="Calibri"/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188FFEE-9E17-0346-884E-C97BEC910C2B}"/>
              </a:ext>
            </a:extLst>
          </p:cNvPr>
          <p:cNvCxnSpPr>
            <a:cxnSpLocks/>
          </p:cNvCxnSpPr>
          <p:nvPr/>
        </p:nvCxnSpPr>
        <p:spPr>
          <a:xfrm flipH="1">
            <a:off x="4825789" y="3316235"/>
            <a:ext cx="2167849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w="lg" len="sm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B4241341-5E33-874F-A20F-040BD7B897BE}"/>
              </a:ext>
            </a:extLst>
          </p:cNvPr>
          <p:cNvCxnSpPr>
            <a:cxnSpLocks/>
          </p:cNvCxnSpPr>
          <p:nvPr/>
        </p:nvCxnSpPr>
        <p:spPr>
          <a:xfrm>
            <a:off x="1124712" y="4400307"/>
            <a:ext cx="85055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w="lg" len="sm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 primer paso consiste en escribir uno o más instrucciones. El segundo paso es ejecutar el código, y el último paso es revisar los resultados en la terminal">
            <a:extLst>
              <a:ext uri="{FF2B5EF4-FFF2-40B4-BE49-F238E27FC236}">
                <a16:creationId xmlns:a16="http://schemas.microsoft.com/office/drawing/2014/main" id="{839A390B-42FE-1847-BA80-F1C621DF47B0}"/>
              </a:ext>
            </a:extLst>
          </p:cNvPr>
          <p:cNvSpPr txBox="1"/>
          <p:nvPr/>
        </p:nvSpPr>
        <p:spPr>
          <a:xfrm>
            <a:off x="145000" y="4280895"/>
            <a:ext cx="1353280" cy="1384993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sz="1400" dirty="0">
                <a:latin typeface="Calibri"/>
                <a:cs typeface="Calibri"/>
              </a:rPr>
              <a:t>Luego de imprimir en el arcchivo, escribimos en él, y luego lo cerramos</a:t>
            </a:r>
            <a:endParaRPr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04371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99720" y="1568831"/>
            <a:ext cx="50225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 dirty="0">
                <a:latin typeface="Calibri" panose="020F0502020204030204" pitchFamily="34" charset="0"/>
                <a:cs typeface="Gill Sans"/>
              </a:rPr>
              <a:t>Usa el módulo requests para obtener el contenido de una página que te indique el usuario…será el inicio de tu navegador </a:t>
            </a:r>
            <a:r>
              <a:rPr lang="es-CL" sz="1600" dirty="0">
                <a:latin typeface="Calibri" panose="020F0502020204030204" pitchFamily="34" charset="0"/>
                <a:cs typeface="Gill Sans"/>
                <a:sym typeface="Wingdings" panose="05000000000000000000" pitchFamily="2" charset="2"/>
              </a:rPr>
              <a:t>, y guadala en un archivo</a:t>
            </a:r>
            <a:endParaRPr lang="es-ES_tradnl" sz="1600" dirty="0">
              <a:latin typeface="Calibri" panose="020F0502020204030204" pitchFamily="34" charset="0"/>
              <a:cs typeface="Gill San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93367" y="2597191"/>
            <a:ext cx="5478355" cy="2462213"/>
          </a:xfrm>
          <a:prstGeom prst="rect">
            <a:avLst/>
          </a:prstGeom>
          <a:ln>
            <a:solidFill>
              <a:srgbClr val="60B9EC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</a:rPr>
              <a:t> requests</a:t>
            </a:r>
          </a:p>
          <a:p>
            <a:endParaRPr lang="es-CL" sz="1400" dirty="0">
              <a:latin typeface="Consolas" panose="020B0609020204030204" pitchFamily="49" charset="0"/>
            </a:endParaRPr>
          </a:p>
          <a:p>
            <a:r>
              <a:rPr lang="es-CL" sz="1400" dirty="0">
                <a:latin typeface="Consolas" panose="020B0609020204030204" pitchFamily="49" charset="0"/>
              </a:rPr>
              <a:t>namefile = </a:t>
            </a:r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input</a:t>
            </a:r>
            <a:r>
              <a:rPr lang="es-CL" sz="1400" dirty="0">
                <a:latin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</a:rPr>
              <a:t>"Ingresa el nombre del archivo: "</a:t>
            </a:r>
            <a:r>
              <a:rPr lang="es-CL" sz="1400" dirty="0">
                <a:latin typeface="Consolas" panose="020B0609020204030204" pitchFamily="49" charset="0"/>
              </a:rPr>
              <a:t>)</a:t>
            </a:r>
          </a:p>
          <a:p>
            <a:r>
              <a:rPr lang="es-CL" sz="1400" dirty="0">
                <a:latin typeface="Consolas" panose="020B0609020204030204" pitchFamily="49" charset="0"/>
              </a:rPr>
              <a:t>file = </a:t>
            </a:r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open</a:t>
            </a:r>
            <a:r>
              <a:rPr lang="es-CL" sz="1400" dirty="0">
                <a:latin typeface="Consolas" panose="020B0609020204030204" pitchFamily="49" charset="0"/>
              </a:rPr>
              <a:t>(namefile,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</a:rPr>
              <a:t>"w"</a:t>
            </a:r>
            <a:r>
              <a:rPr lang="es-CL" sz="1400" dirty="0">
                <a:latin typeface="Consolas" panose="020B0609020204030204" pitchFamily="49" charset="0"/>
              </a:rPr>
              <a:t>)</a:t>
            </a:r>
          </a:p>
          <a:p>
            <a:endParaRPr lang="es-CL" sz="1400" dirty="0">
              <a:latin typeface="Consolas" panose="020B0609020204030204" pitchFamily="49" charset="0"/>
            </a:endParaRPr>
          </a:p>
          <a:p>
            <a:r>
              <a:rPr lang="es-CL" sz="1400" dirty="0">
                <a:latin typeface="Consolas" panose="020B0609020204030204" pitchFamily="49" charset="0"/>
              </a:rPr>
              <a:t>url = </a:t>
            </a:r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input</a:t>
            </a:r>
            <a:r>
              <a:rPr lang="es-CL" sz="1400" dirty="0">
                <a:latin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</a:rPr>
              <a:t>"Ingresa el nombre de la URL: "</a:t>
            </a:r>
            <a:r>
              <a:rPr lang="es-CL" sz="1400" dirty="0">
                <a:latin typeface="Consolas" panose="020B0609020204030204" pitchFamily="49" charset="0"/>
              </a:rPr>
              <a:t>)</a:t>
            </a:r>
          </a:p>
          <a:p>
            <a:r>
              <a:rPr lang="es-CL" sz="1400" dirty="0">
                <a:latin typeface="Consolas" panose="020B0609020204030204" pitchFamily="49" charset="0"/>
              </a:rPr>
              <a:t>x = requests.</a:t>
            </a:r>
            <a:r>
              <a:rPr lang="es-CL" sz="1400" dirty="0">
                <a:solidFill>
                  <a:srgbClr val="1800FF"/>
                </a:solidFill>
                <a:latin typeface="Consolas" panose="020B0609020204030204" pitchFamily="49" charset="0"/>
              </a:rPr>
              <a:t>get</a:t>
            </a:r>
            <a:r>
              <a:rPr lang="es-CL" sz="1400" dirty="0">
                <a:latin typeface="Consolas" panose="020B0609020204030204" pitchFamily="49" charset="0"/>
              </a:rPr>
              <a:t>(url)</a:t>
            </a:r>
          </a:p>
          <a:p>
            <a:endParaRPr lang="es-CL" sz="1400" dirty="0">
              <a:latin typeface="Consolas" panose="020B0609020204030204" pitchFamily="49" charset="0"/>
            </a:endParaRPr>
          </a:p>
          <a:p>
            <a:r>
              <a:rPr lang="es-CL" sz="1400" dirty="0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es-CL" sz="1400" dirty="0">
                <a:latin typeface="Consolas" panose="020B0609020204030204" pitchFamily="49" charset="0"/>
              </a:rPr>
              <a:t>(x.text)</a:t>
            </a:r>
          </a:p>
          <a:p>
            <a:r>
              <a:rPr lang="es-CL" sz="1400" dirty="0">
                <a:latin typeface="Consolas" panose="020B0609020204030204" pitchFamily="49" charset="0"/>
              </a:rPr>
              <a:t>file.</a:t>
            </a:r>
            <a:r>
              <a:rPr lang="es-CL" sz="1400" dirty="0">
                <a:solidFill>
                  <a:srgbClr val="1800FF"/>
                </a:solidFill>
                <a:latin typeface="Consolas" panose="020B0609020204030204" pitchFamily="49" charset="0"/>
              </a:rPr>
              <a:t>write</a:t>
            </a:r>
            <a:r>
              <a:rPr lang="es-CL" sz="1400" dirty="0">
                <a:latin typeface="Consolas" panose="020B0609020204030204" pitchFamily="49" charset="0"/>
              </a:rPr>
              <a:t>(x.text)</a:t>
            </a:r>
          </a:p>
          <a:p>
            <a:r>
              <a:rPr lang="es-CL" sz="1400" dirty="0">
                <a:latin typeface="Consolas" panose="020B0609020204030204" pitchFamily="49" charset="0"/>
              </a:rPr>
              <a:t>file.</a:t>
            </a:r>
            <a:r>
              <a:rPr lang="es-CL" sz="1400" dirty="0">
                <a:solidFill>
                  <a:srgbClr val="1800FF"/>
                </a:solidFill>
                <a:latin typeface="Consolas" panose="020B0609020204030204" pitchFamily="49" charset="0"/>
              </a:rPr>
              <a:t>close</a:t>
            </a:r>
            <a:r>
              <a:rPr lang="es-CL" sz="1400" dirty="0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CB2BB3-A6B1-D147-B1B7-FB0864EBBE2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6D551F-005A-F24D-8FCE-A5AD31597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Ejercicio</a:t>
            </a:r>
          </a:p>
        </p:txBody>
      </p:sp>
      <p:pic>
        <p:nvPicPr>
          <p:cNvPr id="8" name="Shape 182" descr="stopwatc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432" y="1473729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183"/>
          <p:cNvSpPr txBox="1"/>
          <p:nvPr/>
        </p:nvSpPr>
        <p:spPr>
          <a:xfrm>
            <a:off x="1456266" y="1568831"/>
            <a:ext cx="200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Tiempo : </a:t>
            </a:r>
            <a:r>
              <a:rPr lang="en-US" sz="1800" i="1" dirty="0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5</a:t>
            </a:r>
            <a:r>
              <a:rPr lang="en" sz="1800" i="1" dirty="0">
                <a:solidFill>
                  <a:schemeClr val="dk1"/>
                </a:solidFill>
                <a:latin typeface="Gill Sans" panose="020B0502020104020203" pitchFamily="34" charset="-79"/>
                <a:ea typeface="Gill Sans"/>
                <a:cs typeface="Gill Sans" panose="020B0502020104020203" pitchFamily="34" charset="-79"/>
                <a:sym typeface="Gill Sans"/>
              </a:rPr>
              <a:t> minutos</a:t>
            </a:r>
            <a:endParaRPr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43003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tabla, comida, interior&#10;&#10;Descripción generada automáticamente">
            <a:extLst>
              <a:ext uri="{FF2B5EF4-FFF2-40B4-BE49-F238E27FC236}">
                <a16:creationId xmlns:a16="http://schemas.microsoft.com/office/drawing/2014/main" id="{4E0EE21E-8569-0646-AC98-E15FD9875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23" y="1377125"/>
            <a:ext cx="6945953" cy="432192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AAC2389-50A1-E9C4-4346-738B5C6C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0446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B131DC2-78B9-08FA-4C7E-A93ABFBDB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27088" y="1557338"/>
            <a:ext cx="3051175" cy="2541587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Estructuras de control</a:t>
            </a:r>
          </a:p>
          <a:p>
            <a:pPr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Listas</a:t>
            </a:r>
          </a:p>
          <a:p>
            <a:pPr>
              <a:defRPr sz="2000"/>
            </a:pPr>
            <a:r>
              <a:rPr lang="es-ES_tradnl" dirty="0"/>
              <a:t>Funciones integradas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Matemáticas</a:t>
            </a:r>
          </a:p>
          <a:p>
            <a:pPr lvl="1">
              <a:defRPr sz="2000"/>
            </a:pPr>
            <a:r>
              <a:rPr lang="es-ES_tradnl" sz="1600" dirty="0" err="1"/>
              <a:t>Numpy</a:t>
            </a:r>
            <a:endParaRPr lang="es-ES_tradnl" sz="1600" dirty="0"/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63896511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87510" y="1781175"/>
            <a:ext cx="5746916" cy="2262158"/>
          </a:xfrm>
          <a:prstGeom prst="rect">
            <a:avLst/>
          </a:prstGeom>
        </p:spPr>
        <p:txBody>
          <a:bodyPr wrap="square" t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</a:lstStyle>
          <a:p>
            <a:r>
              <a:rPr lang="en-US" dirty="0" err="1">
                <a:latin typeface="Calibri"/>
                <a:cs typeface="Calibri"/>
              </a:rPr>
              <a:t>Ya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hemos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visto</a:t>
            </a:r>
            <a:r>
              <a:rPr lang="en-US" dirty="0">
                <a:latin typeface="Calibri"/>
                <a:cs typeface="Calibri"/>
              </a:rPr>
              <a:t> en Python el </a:t>
            </a:r>
            <a:r>
              <a:rPr lang="en-US" dirty="0" err="1">
                <a:latin typeface="Calibri"/>
                <a:cs typeface="Calibri"/>
              </a:rPr>
              <a:t>concepto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listas</a:t>
            </a:r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err="1">
                <a:latin typeface="Calibri"/>
                <a:cs typeface="Calibri"/>
              </a:rPr>
              <a:t>Una</a:t>
            </a:r>
            <a:r>
              <a:rPr lang="en-US" dirty="0">
                <a:latin typeface="Calibri"/>
                <a:cs typeface="Calibri"/>
              </a:rPr>
              <a:t> gran “</a:t>
            </a:r>
            <a:r>
              <a:rPr lang="en-US" dirty="0" err="1">
                <a:latin typeface="Calibri"/>
                <a:cs typeface="Calibri"/>
              </a:rPr>
              <a:t>cajonera</a:t>
            </a:r>
            <a:r>
              <a:rPr lang="en-US" dirty="0">
                <a:latin typeface="Calibri"/>
                <a:cs typeface="Calibri"/>
              </a:rPr>
              <a:t>” </a:t>
            </a:r>
            <a:r>
              <a:rPr lang="en-US" dirty="0" err="1">
                <a:latin typeface="Calibri"/>
                <a:cs typeface="Calibri"/>
              </a:rPr>
              <a:t>donde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podemos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almacenar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distintos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valores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err="1">
                <a:latin typeface="Calibri"/>
                <a:cs typeface="Calibri"/>
              </a:rPr>
              <a:t>Podemos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acceder</a:t>
            </a:r>
            <a:r>
              <a:rPr lang="en-US" dirty="0">
                <a:latin typeface="Calibri"/>
                <a:cs typeface="Calibri"/>
              </a:rPr>
              <a:t> a los </a:t>
            </a:r>
            <a:r>
              <a:rPr lang="en-US" dirty="0" err="1">
                <a:latin typeface="Calibri"/>
                <a:cs typeface="Calibri"/>
              </a:rPr>
              <a:t>valores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usando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posición</a:t>
            </a:r>
            <a:r>
              <a:rPr lang="en-US" dirty="0">
                <a:latin typeface="Calibri"/>
                <a:cs typeface="Calibri"/>
              </a:rPr>
              <a:t> en la </a:t>
            </a:r>
            <a:r>
              <a:rPr lang="en-US" dirty="0" err="1">
                <a:latin typeface="Calibri"/>
                <a:cs typeface="Calibri"/>
              </a:rPr>
              <a:t>lista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err="1">
                <a:latin typeface="Calibri"/>
                <a:cs typeface="Calibri"/>
              </a:rPr>
              <a:t>Una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lista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puede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contener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distintos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tipos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datos</a:t>
            </a:r>
            <a:r>
              <a:rPr lang="en-US" dirty="0">
                <a:latin typeface="Calibri"/>
                <a:cs typeface="Calibri"/>
              </a:rPr>
              <a:t>: </a:t>
            </a:r>
            <a:r>
              <a:rPr lang="en-US" dirty="0" err="1">
                <a:latin typeface="Calibri"/>
                <a:cs typeface="Calibri"/>
              </a:rPr>
              <a:t>texto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números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booleanos</a:t>
            </a:r>
            <a:r>
              <a:rPr lang="en-US" dirty="0">
                <a:latin typeface="Calibri"/>
                <a:cs typeface="Calibri"/>
              </a:rPr>
              <a:t>, entre </a:t>
            </a:r>
            <a:r>
              <a:rPr lang="en-US" dirty="0" err="1">
                <a:latin typeface="Calibri"/>
                <a:cs typeface="Calibri"/>
              </a:rPr>
              <a:t>otros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7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D2FE28-2E51-CDA8-204E-DC298F1B58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Recordemos</a:t>
            </a:r>
            <a:endParaRPr lang="en-US" dirty="0"/>
          </a:p>
        </p:txBody>
      </p:sp>
      <p:sp>
        <p:nvSpPr>
          <p:cNvPr id="279" name="TextBox 12"/>
          <p:cNvSpPr txBox="1"/>
          <p:nvPr/>
        </p:nvSpPr>
        <p:spPr>
          <a:xfrm>
            <a:off x="622352" y="1808229"/>
            <a:ext cx="1324914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dirty="0"/>
              <a:t>Recordemos</a:t>
            </a:r>
            <a:endParaRPr dirty="0"/>
          </a:p>
        </p:txBody>
      </p:sp>
      <p:sp>
        <p:nvSpPr>
          <p:cNvPr id="281" name="Right Arrow 56"/>
          <p:cNvSpPr/>
          <p:nvPr/>
        </p:nvSpPr>
        <p:spPr>
          <a:xfrm rot="5400000">
            <a:off x="652104" y="187635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Box 10"/>
          <p:cNvSpPr txBox="1"/>
          <p:nvPr/>
        </p:nvSpPr>
        <p:spPr>
          <a:xfrm>
            <a:off x="1146041" y="4601064"/>
            <a:ext cx="7761653" cy="1600438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= [3, 1, 2]         	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crea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[2])      	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muestra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en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pantalla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[3, 1, 2] 2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[2] = </a:t>
            </a:r>
            <a:r>
              <a:rPr lang="en-US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hola</a:t>
            </a:r>
            <a:r>
              <a:rPr lang="en-US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	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listas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pueden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tener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distintos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tipos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de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datos</a:t>
            </a:r>
            <a:endParaRPr lang="en-US" sz="1400" dirty="0">
              <a:solidFill>
                <a:srgbClr val="A6A6A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                	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muestra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en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pantalla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[3, 1, ‘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hola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xs.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append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400" dirty="0" err="1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chao</a:t>
            </a:r>
            <a:r>
              <a:rPr lang="en-US" sz="1400" dirty="0">
                <a:solidFill>
                  <a:srgbClr val="E26BE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  		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agrega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un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elemento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al final de la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endParaRPr lang="en-US" sz="1400" dirty="0">
              <a:solidFill>
                <a:srgbClr val="A6A6A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         		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muestra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en 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pantalla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[3, 1, ‘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hola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', ‘</a:t>
            </a:r>
            <a:r>
              <a:rPr lang="en-US" sz="1400" dirty="0" err="1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chao</a:t>
            </a:r>
            <a:r>
              <a:rPr lang="en-US" sz="1400" dirty="0">
                <a:solidFill>
                  <a:srgbClr val="A6A6A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</a:t>
            </a:r>
          </a:p>
        </p:txBody>
      </p:sp>
      <p:sp>
        <p:nvSpPr>
          <p:cNvPr id="8" name="TextBox 11"/>
          <p:cNvSpPr txBox="1"/>
          <p:nvPr/>
        </p:nvSpPr>
        <p:spPr>
          <a:xfrm>
            <a:off x="1146042" y="4183301"/>
            <a:ext cx="673520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Python</a:t>
            </a:r>
          </a:p>
        </p:txBody>
      </p:sp>
    </p:spTree>
    <p:extLst>
      <p:ext uri="{BB962C8B-B14F-4D97-AF65-F5344CB8AC3E}">
        <p14:creationId xmlns:p14="http://schemas.microsoft.com/office/powerpoint/2010/main" val="74075633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67699E-E8C4-7845-A1A9-B50615E39C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D15DFC1-3B89-F48F-179E-9DCD4DFDF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Ejercicio</a:t>
            </a:r>
            <a:endParaRPr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699369" y="1300163"/>
            <a:ext cx="7444632" cy="890587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Realice un programa que cree una lista con 10 elementos generados al azar y muestre en pantalla el mayor de ellos</a:t>
            </a:r>
          </a:p>
          <a:p>
            <a:endParaRPr lang="es-CL" sz="1800" dirty="0"/>
          </a:p>
          <a:p>
            <a:endParaRPr lang="es-CL" sz="1800" dirty="0"/>
          </a:p>
        </p:txBody>
      </p:sp>
      <p:pic>
        <p:nvPicPr>
          <p:cNvPr id="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367960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67689AC9-6F04-B648-AEAC-7C109D2F4849}"/>
              </a:ext>
            </a:extLst>
          </p:cNvPr>
          <p:cNvSpPr txBox="1"/>
          <p:nvPr/>
        </p:nvSpPr>
        <p:spPr>
          <a:xfrm>
            <a:off x="1699368" y="2116681"/>
            <a:ext cx="5395913" cy="4031873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random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[]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(10):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append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random.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mayor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&gt;=mayor: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mayor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ele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"El mayor es:"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mayor)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01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C00E67-CDAB-012A-CF82-07AD2E25F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7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s-CL" dirty="0"/>
              <a:t>Problema</a:t>
            </a:r>
            <a:br>
              <a:rPr lang="es-CL" dirty="0"/>
            </a:br>
            <a:r>
              <a:rPr lang="es-CL" dirty="0"/>
              <a:t> con Listas</a:t>
            </a:r>
            <a:endParaRPr dirty="0"/>
          </a:p>
        </p:txBody>
      </p:sp>
      <p:sp>
        <p:nvSpPr>
          <p:cNvPr id="7" name="TextBox 2"/>
          <p:cNvSpPr txBox="1"/>
          <p:nvPr/>
        </p:nvSpPr>
        <p:spPr>
          <a:xfrm>
            <a:off x="1068389" y="1748418"/>
            <a:ext cx="1365602" cy="36933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dirty="0"/>
              <a:t>Problema</a:t>
            </a:r>
            <a:endParaRPr dirty="0"/>
          </a:p>
        </p:txBody>
      </p:sp>
      <p:pic>
        <p:nvPicPr>
          <p:cNvPr id="8" name="Picture 93" descr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194" y="1698333"/>
            <a:ext cx="422390" cy="4223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2525891" y="1739900"/>
            <a:ext cx="5668371" cy="3093155"/>
          </a:xfrm>
          <a:prstGeom prst="rect">
            <a:avLst/>
          </a:prstGeom>
        </p:spPr>
        <p:txBody>
          <a:bodyPr wrap="square" t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</a:lstStyle>
          <a:p>
            <a:r>
              <a:rPr lang="en-US" dirty="0">
                <a:latin typeface="Calibri"/>
                <a:cs typeface="Calibri"/>
              </a:rPr>
              <a:t>Al </a:t>
            </a:r>
            <a:r>
              <a:rPr lang="en-US" dirty="0" err="1">
                <a:latin typeface="Calibri"/>
                <a:cs typeface="Calibri"/>
              </a:rPr>
              <a:t>ser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lista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algo</a:t>
            </a:r>
            <a:r>
              <a:rPr lang="en-US" dirty="0">
                <a:latin typeface="Calibri"/>
                <a:cs typeface="Calibri"/>
              </a:rPr>
              <a:t> tan flexible, se </a:t>
            </a:r>
            <a:r>
              <a:rPr lang="en-US" dirty="0" err="1">
                <a:latin typeface="Calibri"/>
                <a:cs typeface="Calibri"/>
              </a:rPr>
              <a:t>generaliza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uso</a:t>
            </a:r>
            <a:r>
              <a:rPr lang="en-US" dirty="0">
                <a:latin typeface="Calibri"/>
                <a:cs typeface="Calibri"/>
              </a:rPr>
              <a:t>.</a:t>
            </a:r>
          </a:p>
          <a:p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latin typeface="Calibri"/>
                <a:cs typeface="Calibri"/>
              </a:rPr>
              <a:t>No </a:t>
            </a:r>
            <a:r>
              <a:rPr lang="en-US" dirty="0" err="1">
                <a:latin typeface="Calibri"/>
                <a:cs typeface="Calibri"/>
              </a:rPr>
              <a:t>puedo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realizar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las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mismas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acciones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sobre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todos</a:t>
            </a:r>
            <a:r>
              <a:rPr lang="en-US" dirty="0">
                <a:latin typeface="Calibri"/>
                <a:cs typeface="Calibri"/>
              </a:rPr>
              <a:t> los </a:t>
            </a:r>
            <a:r>
              <a:rPr lang="en-US" dirty="0" err="1">
                <a:latin typeface="Calibri"/>
                <a:cs typeface="Calibri"/>
              </a:rPr>
              <a:t>elementos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pues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algunos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pueden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ser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distinto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tipo</a:t>
            </a: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latin typeface="Calibri"/>
                <a:cs typeface="Calibri"/>
              </a:rPr>
              <a:t>No </a:t>
            </a:r>
            <a:r>
              <a:rPr lang="en-US" dirty="0" err="1">
                <a:latin typeface="Calibri"/>
                <a:cs typeface="Calibri"/>
              </a:rPr>
              <a:t>puedo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ir</a:t>
            </a:r>
            <a:r>
              <a:rPr lang="en-US" dirty="0">
                <a:latin typeface="Calibri"/>
                <a:cs typeface="Calibri"/>
              </a:rPr>
              <a:t> a </a:t>
            </a:r>
            <a:r>
              <a:rPr lang="en-US" dirty="0" err="1">
                <a:latin typeface="Calibri"/>
                <a:cs typeface="Calibri"/>
              </a:rPr>
              <a:t>una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ubicación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específica</a:t>
            </a:r>
            <a:r>
              <a:rPr lang="en-US" dirty="0">
                <a:latin typeface="Calibri"/>
                <a:cs typeface="Calibri"/>
              </a:rPr>
              <a:t> en dos </a:t>
            </a:r>
            <a:r>
              <a:rPr lang="en-US" dirty="0" err="1">
                <a:latin typeface="Calibri"/>
                <a:cs typeface="Calibri"/>
              </a:rPr>
              <a:t>dimensiones</a:t>
            </a:r>
            <a:r>
              <a:rPr lang="en-US" dirty="0">
                <a:latin typeface="Calibri"/>
                <a:cs typeface="Calibri"/>
              </a:rPr>
              <a:t> en forma </a:t>
            </a:r>
            <a:r>
              <a:rPr lang="en-US" dirty="0" err="1">
                <a:latin typeface="Calibri"/>
                <a:cs typeface="Calibri"/>
              </a:rPr>
              <a:t>inmediata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pues</a:t>
            </a:r>
            <a:r>
              <a:rPr lang="en-US" dirty="0">
                <a:latin typeface="Calibri"/>
                <a:cs typeface="Calibri"/>
              </a:rPr>
              <a:t> no </a:t>
            </a:r>
            <a:r>
              <a:rPr lang="en-US" dirty="0" err="1">
                <a:latin typeface="Calibri"/>
                <a:cs typeface="Calibri"/>
              </a:rPr>
              <a:t>existe</a:t>
            </a:r>
            <a:r>
              <a:rPr lang="en-US" dirty="0">
                <a:latin typeface="Calibri"/>
                <a:cs typeface="Calibri"/>
              </a:rPr>
              <a:t> el </a:t>
            </a:r>
            <a:r>
              <a:rPr lang="en-US" dirty="0" err="1">
                <a:latin typeface="Calibri"/>
                <a:cs typeface="Calibri"/>
              </a:rPr>
              <a:t>concepto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tamaño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fijo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una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lista</a:t>
            </a:r>
            <a:r>
              <a:rPr lang="en-US" dirty="0">
                <a:latin typeface="Calibri"/>
                <a:cs typeface="Calibri"/>
              </a:rPr>
              <a:t>.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Por </a:t>
            </a:r>
            <a:r>
              <a:rPr lang="en-US" dirty="0" err="1">
                <a:latin typeface="Calibri"/>
                <a:cs typeface="Calibri"/>
              </a:rPr>
              <a:t>ello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presentamos</a:t>
            </a:r>
            <a:r>
              <a:rPr lang="en-US" dirty="0">
                <a:latin typeface="Calibri"/>
                <a:cs typeface="Calibri"/>
              </a:rPr>
              <a:t> ….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E7ECA24-DE39-1E4B-B9BE-C52D27A9E3D9}"/>
              </a:ext>
            </a:extLst>
          </p:cNvPr>
          <p:cNvSpPr/>
          <p:nvPr/>
        </p:nvSpPr>
        <p:spPr>
          <a:xfrm>
            <a:off x="2551984" y="4653136"/>
            <a:ext cx="39276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egoe Print" panose="02000800000000000000" pitchFamily="2" charset="0"/>
              </a:rPr>
              <a:t>Numpy</a:t>
            </a:r>
            <a:endParaRPr lang="es-E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Segoe Print" panose="02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38523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6558183-4586-554A-A1BC-4091DFA3E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96041"/>
            <a:ext cx="4897081" cy="555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125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A45C766-2F27-B4FB-53F9-038860142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7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¿Qué es?</a:t>
            </a:r>
            <a:endParaRPr dirty="0"/>
          </a:p>
        </p:txBody>
      </p:sp>
      <p:sp>
        <p:nvSpPr>
          <p:cNvPr id="280" name="TextBox 41"/>
          <p:cNvSpPr txBox="1"/>
          <p:nvPr/>
        </p:nvSpPr>
        <p:spPr>
          <a:xfrm>
            <a:off x="2657474" y="1730822"/>
            <a:ext cx="536579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no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endParaRPr dirty="0"/>
          </a:p>
        </p:txBody>
      </p:sp>
      <p:sp>
        <p:nvSpPr>
          <p:cNvPr id="281" name="Right Arrow 56"/>
          <p:cNvSpPr/>
          <p:nvPr/>
        </p:nvSpPr>
        <p:spPr>
          <a:xfrm rot="5400000">
            <a:off x="489544" y="17544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657474" y="3233697"/>
            <a:ext cx="3014121" cy="954107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n-US" sz="14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n-US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endParaRPr lang="en-US" sz="1400" dirty="0">
              <a:solidFill>
                <a:srgbClr val="A6A6A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              	</a:t>
            </a:r>
            <a:endParaRPr lang="en-US" sz="1400" dirty="0">
              <a:solidFill>
                <a:srgbClr val="A6A6A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2485921" y="5081085"/>
            <a:ext cx="3831220" cy="990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10000"/>
              </a:lnSpc>
              <a:buSzPct val="100000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/>
              <a:t>… el arreglo en </a:t>
            </a:r>
            <a:r>
              <a:rPr lang="es-CL" dirty="0" err="1"/>
              <a:t>NumPy</a:t>
            </a:r>
            <a:r>
              <a:rPr lang="es-CL" dirty="0"/>
              <a:t> no separa los valores con una coma al imprimirlo en pantalla</a:t>
            </a:r>
            <a:r>
              <a:rPr dirty="0"/>
              <a:t>?</a:t>
            </a:r>
            <a:endParaRPr dirty="0"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1068388" y="5157228"/>
            <a:ext cx="1386342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dirty="0"/>
              <a:t>¿Notaron que …</a:t>
            </a:r>
            <a:endParaRPr dirty="0"/>
          </a:p>
        </p:txBody>
      </p:sp>
      <p:sp>
        <p:nvSpPr>
          <p:cNvPr id="18" name="Right Arrow 13"/>
          <p:cNvSpPr/>
          <p:nvPr/>
        </p:nvSpPr>
        <p:spPr>
          <a:xfrm rot="5400000">
            <a:off x="1100731" y="5226801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" name="Picture 20" descr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489" y="5172791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Box 12"/>
          <p:cNvSpPr txBox="1"/>
          <p:nvPr/>
        </p:nvSpPr>
        <p:spPr>
          <a:xfrm>
            <a:off x="1069392" y="1746634"/>
            <a:ext cx="1324914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dirty="0"/>
              <a:t>Numpy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2544762" y="1755591"/>
            <a:ext cx="5588417" cy="1154162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Es un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módulo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en Python 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agrega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soporte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arreglos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en una 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múltiples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dimensiones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matrices), y una gran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colección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operaciones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matemáticas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operar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sobre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estos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arreglos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l primer paso consiste en escribir uno o más instrucciones. El segundo paso es ejecutar el código, y el último paso es revisar los resultados en la terminal">
            <a:extLst>
              <a:ext uri="{FF2B5EF4-FFF2-40B4-BE49-F238E27FC236}">
                <a16:creationId xmlns:a16="http://schemas.microsoft.com/office/drawing/2014/main" id="{2F28FE37-1AFF-C747-A516-7545ADBD6497}"/>
              </a:ext>
            </a:extLst>
          </p:cNvPr>
          <p:cNvSpPr txBox="1"/>
          <p:nvPr/>
        </p:nvSpPr>
        <p:spPr>
          <a:xfrm>
            <a:off x="839480" y="3245079"/>
            <a:ext cx="1353280" cy="523218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sz="1400" dirty="0">
                <a:latin typeface="Calibri"/>
                <a:cs typeface="Calibri"/>
              </a:rPr>
              <a:t>Importamos la biblioteca numpy</a:t>
            </a:r>
            <a:endParaRPr sz="1400" dirty="0">
              <a:latin typeface="Calibri"/>
              <a:cs typeface="Calibri"/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05DCE8C-70F5-8049-8AF5-D9EB7663C0CA}"/>
              </a:ext>
            </a:extLst>
          </p:cNvPr>
          <p:cNvCxnSpPr>
            <a:cxnSpLocks/>
          </p:cNvCxnSpPr>
          <p:nvPr/>
        </p:nvCxnSpPr>
        <p:spPr>
          <a:xfrm>
            <a:off x="2189406" y="3355347"/>
            <a:ext cx="392108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w="lg" len="sm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 primer paso consiste en escribir uno o más instrucciones. El segundo paso es ejecutar el código, y el último paso es revisar los resultados en la terminal">
            <a:extLst>
              <a:ext uri="{FF2B5EF4-FFF2-40B4-BE49-F238E27FC236}">
                <a16:creationId xmlns:a16="http://schemas.microsoft.com/office/drawing/2014/main" id="{DEC005A0-E5A7-B344-850B-AE2C95DF97ED}"/>
              </a:ext>
            </a:extLst>
          </p:cNvPr>
          <p:cNvSpPr txBox="1"/>
          <p:nvPr/>
        </p:nvSpPr>
        <p:spPr>
          <a:xfrm>
            <a:off x="6173784" y="3701447"/>
            <a:ext cx="1353280" cy="738662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sz="1400" dirty="0">
                <a:latin typeface="Calibri"/>
                <a:cs typeface="Calibri"/>
              </a:rPr>
              <a:t>Creamos un arreglo con números</a:t>
            </a:r>
            <a:endParaRPr sz="1400" dirty="0">
              <a:latin typeface="Calibri"/>
              <a:cs typeface="Calibri"/>
            </a:endParaRP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F6955B58-137F-8E44-9386-3D4CCACF6E75}"/>
              </a:ext>
            </a:extLst>
          </p:cNvPr>
          <p:cNvCxnSpPr>
            <a:cxnSpLocks/>
          </p:cNvCxnSpPr>
          <p:nvPr/>
        </p:nvCxnSpPr>
        <p:spPr>
          <a:xfrm flipH="1">
            <a:off x="5466292" y="3799131"/>
            <a:ext cx="705135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w="lg" len="sm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93344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E63512-6E4E-9391-E1EF-A320834B0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Arreglos</a:t>
            </a:r>
            <a:endParaRPr dirty="0"/>
          </a:p>
        </p:txBody>
      </p:sp>
      <p:sp>
        <p:nvSpPr>
          <p:cNvPr id="325" name="Freeform 43"/>
          <p:cNvSpPr/>
          <p:nvPr/>
        </p:nvSpPr>
        <p:spPr>
          <a:xfrm rot="4703811" flipH="1">
            <a:off x="2314267" y="4374653"/>
            <a:ext cx="237472" cy="356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328" name="Snip Single Corner Rectangle 44"/>
          <p:cNvGrpSpPr/>
          <p:nvPr/>
        </p:nvGrpSpPr>
        <p:grpSpPr>
          <a:xfrm>
            <a:off x="490781" y="4583404"/>
            <a:ext cx="1900741" cy="1413666"/>
            <a:chOff x="46299" y="-46301"/>
            <a:chExt cx="1900739" cy="1413665"/>
          </a:xfrm>
        </p:grpSpPr>
        <p:sp>
          <p:nvSpPr>
            <p:cNvPr id="326" name="Rectángulo"/>
            <p:cNvSpPr/>
            <p:nvPr/>
          </p:nvSpPr>
          <p:spPr>
            <a:xfrm>
              <a:off x="46299" y="-46301"/>
              <a:ext cx="1900739" cy="1413665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27" name="El primer paso consiste en escribir uno o más instrucciones. El segundo paso es ejecutar el código, y el último paso es revisar los resultados en la terminal"/>
            <p:cNvSpPr txBox="1"/>
            <p:nvPr/>
          </p:nvSpPr>
          <p:spPr>
            <a:xfrm>
              <a:off x="46299" y="23149"/>
              <a:ext cx="1900739" cy="1200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El primer </a:t>
              </a:r>
              <a:r>
                <a:rPr lang="es-CL" dirty="0">
                  <a:latin typeface="Calibri" panose="020F0502020204030204" pitchFamily="34" charset="0"/>
                  <a:cs typeface="Calibri" panose="020F0502020204030204" pitchFamily="34" charset="0"/>
                </a:rPr>
                <a:t>arreglo contiene solamente números, sin embargo el segundo, al tener un texto, convierte todos los elementos a texto, y el tercero a decimales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2" name="Right Arrow 56"/>
          <p:cNvSpPr/>
          <p:nvPr/>
        </p:nvSpPr>
        <p:spPr>
          <a:xfrm rot="5400000">
            <a:off x="489544" y="17544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Rectángulo 3"/>
          <p:cNvSpPr/>
          <p:nvPr/>
        </p:nvSpPr>
        <p:spPr>
          <a:xfrm>
            <a:off x="2533650" y="5847444"/>
            <a:ext cx="5281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Los arreglos NO permite mezclar distintos tipos de datos, y</a:t>
            </a:r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solo acepta valores de un mismo tipo</a:t>
            </a:r>
            <a:r>
              <a:rPr lang="es-C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convirtiendo a un tipo común.</a:t>
            </a:r>
            <a:endParaRPr lang="es-C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2"/>
          <p:cNvSpPr txBox="1"/>
          <p:nvPr/>
        </p:nvSpPr>
        <p:spPr>
          <a:xfrm>
            <a:off x="2697539" y="5427029"/>
            <a:ext cx="1917875" cy="35814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/>
              <a:t>Importante</a:t>
            </a:r>
            <a:endParaRPr dirty="0"/>
          </a:p>
        </p:txBody>
      </p:sp>
      <p:pic>
        <p:nvPicPr>
          <p:cNvPr id="42" name="Picture 93" descr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1" y="5395095"/>
            <a:ext cx="422390" cy="422390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2"/>
          <p:cNvSpPr txBox="1"/>
          <p:nvPr/>
        </p:nvSpPr>
        <p:spPr>
          <a:xfrm>
            <a:off x="1069392" y="1746634"/>
            <a:ext cx="1324914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dirty="0"/>
              <a:t>array()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2433003" y="1700530"/>
            <a:ext cx="5504599" cy="877163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Los </a:t>
            </a:r>
            <a:r>
              <a:rPr lang="en-US" dirty="0" err="1">
                <a:latin typeface="Calibri"/>
                <a:cs typeface="Calibri"/>
              </a:rPr>
              <a:t>arreglos</a:t>
            </a:r>
            <a:r>
              <a:rPr lang="en-US" dirty="0">
                <a:latin typeface="Calibri"/>
                <a:cs typeface="Calibri"/>
              </a:rPr>
              <a:t> son el </a:t>
            </a:r>
            <a:r>
              <a:rPr lang="en-US" dirty="0" err="1">
                <a:latin typeface="Calibri"/>
                <a:cs typeface="Calibri"/>
              </a:rPr>
              <a:t>equivalente</a:t>
            </a:r>
            <a:r>
              <a:rPr lang="en-US" dirty="0">
                <a:latin typeface="Calibri"/>
                <a:cs typeface="Calibri"/>
              </a:rPr>
              <a:t> a </a:t>
            </a:r>
            <a:r>
              <a:rPr lang="en-US" dirty="0" err="1">
                <a:latin typeface="Calibri"/>
                <a:cs typeface="Calibri"/>
              </a:rPr>
              <a:t>una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lista</a:t>
            </a:r>
            <a:r>
              <a:rPr lang="en-US" dirty="0">
                <a:latin typeface="Calibri"/>
                <a:cs typeface="Calibri"/>
              </a:rPr>
              <a:t> en Python, en el </a:t>
            </a:r>
            <a:r>
              <a:rPr lang="en-US" dirty="0" err="1">
                <a:latin typeface="Calibri"/>
                <a:cs typeface="Calibri"/>
              </a:rPr>
              <a:t>sentido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que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almacena</a:t>
            </a:r>
            <a:r>
              <a:rPr lang="en-US" dirty="0">
                <a:latin typeface="Calibri"/>
                <a:cs typeface="Calibri"/>
              </a:rPr>
              <a:t> un </a:t>
            </a:r>
            <a:r>
              <a:rPr lang="en-US" dirty="0" err="1">
                <a:latin typeface="Calibri"/>
                <a:cs typeface="Calibri"/>
              </a:rPr>
              <a:t>conjunto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valores</a:t>
            </a:r>
            <a:r>
              <a:rPr lang="en-US" dirty="0">
                <a:latin typeface="Calibri"/>
                <a:cs typeface="Calibri"/>
              </a:rPr>
              <a:t>. Se </a:t>
            </a:r>
            <a:r>
              <a:rPr lang="en-US" dirty="0" err="1">
                <a:latin typeface="Calibri"/>
                <a:cs typeface="Calibri"/>
              </a:rPr>
              <a:t>crean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usando</a:t>
            </a:r>
            <a:r>
              <a:rPr lang="en-US" dirty="0">
                <a:latin typeface="Calibri"/>
                <a:cs typeface="Calibri"/>
              </a:rPr>
              <a:t> la </a:t>
            </a:r>
            <a:r>
              <a:rPr lang="en-US" dirty="0" err="1">
                <a:latin typeface="Calibri"/>
                <a:cs typeface="Calibri"/>
              </a:rPr>
              <a:t>función</a:t>
            </a:r>
            <a:r>
              <a:rPr lang="en-US" dirty="0">
                <a:latin typeface="Calibri"/>
                <a:cs typeface="Calibri"/>
              </a:rPr>
              <a:t> array de </a:t>
            </a:r>
            <a:r>
              <a:rPr lang="en-US" dirty="0" err="1">
                <a:latin typeface="Calibri"/>
                <a:cs typeface="Calibri"/>
              </a:rPr>
              <a:t>numpy</a:t>
            </a:r>
            <a:r>
              <a:rPr lang="en-US" dirty="0">
                <a:latin typeface="Calibri"/>
                <a:cs typeface="Calibri"/>
              </a:rPr>
              <a:t>. 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CA844977-2F53-3C41-8155-8F1044193070}"/>
              </a:ext>
            </a:extLst>
          </p:cNvPr>
          <p:cNvSpPr txBox="1"/>
          <p:nvPr/>
        </p:nvSpPr>
        <p:spPr>
          <a:xfrm>
            <a:off x="2533650" y="2749373"/>
            <a:ext cx="5403952" cy="2308324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arreglo_primero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n-U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arreglo_segundo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n-U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hola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arreglo_tercero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n-U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3.21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arreglo_primero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arreglo_segundo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arreglo_tercero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5042509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 animBg="1" advAuto="0"/>
      <p:bldP spid="328" grpId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750352-3EB0-E645-859C-281F492B01F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E375DA-0289-55C3-C4A4-C459C1456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¿Para qué sirve?</a:t>
            </a:r>
            <a:endParaRPr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699368" y="1670050"/>
            <a:ext cx="7444632" cy="890588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Realice un programa que cree </a:t>
            </a:r>
            <a:r>
              <a:rPr lang="es-CL" sz="1800" dirty="0">
                <a:solidFill>
                  <a:srgbClr val="FF0000"/>
                </a:solidFill>
              </a:rPr>
              <a:t>una lista </a:t>
            </a:r>
            <a:r>
              <a:rPr lang="es-CL" sz="1800" dirty="0"/>
              <a:t>con 10 elementos generados al azar y muestre en pantalla el mayor de ellos</a:t>
            </a:r>
          </a:p>
          <a:p>
            <a:endParaRPr lang="es-CL" sz="1800" dirty="0"/>
          </a:p>
          <a:p>
            <a:endParaRPr lang="es-CL" sz="1800" dirty="0"/>
          </a:p>
        </p:txBody>
      </p:sp>
      <p:pic>
        <p:nvPicPr>
          <p:cNvPr id="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737830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139DA0F1-E47D-9347-BB4D-2E1D25F7BE6D}"/>
              </a:ext>
            </a:extLst>
          </p:cNvPr>
          <p:cNvSpPr txBox="1"/>
          <p:nvPr/>
        </p:nvSpPr>
        <p:spPr>
          <a:xfrm>
            <a:off x="1699368" y="2527648"/>
            <a:ext cx="5395913" cy="3785652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random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[]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(10):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lista.append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random.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mayor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lista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&gt;=mayor: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mayor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ele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"El mayor es:"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mayor)</a:t>
            </a:r>
          </a:p>
        </p:txBody>
      </p:sp>
    </p:spTree>
    <p:extLst>
      <p:ext uri="{BB962C8B-B14F-4D97-AF65-F5344CB8AC3E}">
        <p14:creationId xmlns:p14="http://schemas.microsoft.com/office/powerpoint/2010/main" val="3820535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30701C-5344-224C-9F66-23C0970EE18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D5283EC-460C-B277-006B-5B34820939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¿Para qué sirve?</a:t>
            </a:r>
            <a:endParaRPr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1699369" y="1670050"/>
            <a:ext cx="7444632" cy="1185863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Realice un programa que cree </a:t>
            </a:r>
            <a:r>
              <a:rPr lang="es-CL" sz="1800" dirty="0">
                <a:solidFill>
                  <a:srgbClr val="FF0000"/>
                </a:solidFill>
              </a:rPr>
              <a:t>un arreglo </a:t>
            </a:r>
            <a:r>
              <a:rPr lang="es-CL" sz="1800" dirty="0"/>
              <a:t>con 10 elementos generados al azar y muestre en pantalla el mayor de ellos</a:t>
            </a:r>
          </a:p>
          <a:p>
            <a:endParaRPr lang="es-CL" sz="1800" dirty="0"/>
          </a:p>
          <a:p>
            <a:endParaRPr lang="es-CL" sz="1800" dirty="0"/>
          </a:p>
        </p:txBody>
      </p:sp>
      <p:pic>
        <p:nvPicPr>
          <p:cNvPr id="6" name="Shape 182" descr="stopwatc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8432" y="1739900"/>
            <a:ext cx="543470" cy="5434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CF649A5-ACCB-0D4A-AA52-6DB3BFF117BC}"/>
              </a:ext>
            </a:extLst>
          </p:cNvPr>
          <p:cNvSpPr txBox="1"/>
          <p:nvPr/>
        </p:nvSpPr>
        <p:spPr>
          <a:xfrm>
            <a:off x="1699368" y="2527648"/>
            <a:ext cx="5395913" cy="738664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random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F89F905-A8A3-B84E-B3F9-F59AF4908545}"/>
              </a:ext>
            </a:extLst>
          </p:cNvPr>
          <p:cNvSpPr txBox="1"/>
          <p:nvPr/>
        </p:nvSpPr>
        <p:spPr>
          <a:xfrm>
            <a:off x="1699368" y="2527648"/>
            <a:ext cx="5395913" cy="1323439"/>
          </a:xfrm>
          <a:prstGeom prst="rect">
            <a:avLst/>
          </a:prstGeom>
          <a:solidFill>
            <a:schemeClr val="bg1"/>
          </a:solidFill>
          <a:ln w="12700">
            <a:solidFill>
              <a:srgbClr val="30B9F8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random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numpy.random.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"el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maximo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es: "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arreglo.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max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41370885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4381283" y="4789802"/>
            <a:ext cx="4401700" cy="523218"/>
            <a:chOff x="4264325" y="4660251"/>
            <a:chExt cx="4401700" cy="523218"/>
          </a:xfrm>
        </p:grpSpPr>
        <p:grpSp>
          <p:nvGrpSpPr>
            <p:cNvPr id="20" name="Group 19"/>
            <p:cNvGrpSpPr/>
            <p:nvPr/>
          </p:nvGrpSpPr>
          <p:grpSpPr>
            <a:xfrm>
              <a:off x="4264325" y="4815670"/>
              <a:ext cx="462426" cy="176004"/>
              <a:chOff x="3086164" y="3726439"/>
              <a:chExt cx="462426" cy="176004"/>
            </a:xfrm>
          </p:grpSpPr>
          <p:sp>
            <p:nvSpPr>
              <p:cNvPr id="22" name="Pentagon 21"/>
              <p:cNvSpPr/>
              <p:nvPr/>
            </p:nvSpPr>
            <p:spPr>
              <a:xfrm>
                <a:off x="3086164" y="3726439"/>
                <a:ext cx="298028" cy="176004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1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Chevron 20"/>
              <p:cNvSpPr/>
              <p:nvPr/>
            </p:nvSpPr>
            <p:spPr>
              <a:xfrm>
                <a:off x="3309447" y="3726439"/>
                <a:ext cx="239143" cy="176004"/>
              </a:xfrm>
              <a:prstGeom prst="chevron">
                <a:avLst>
                  <a:gd name="adj" fmla="val 34488"/>
                </a:avLst>
              </a:prstGeom>
              <a:solidFill>
                <a:schemeClr val="accent1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778089" y="4660251"/>
              <a:ext cx="3887936" cy="523218"/>
            </a:xfrm>
            <a:prstGeom prst="rect">
              <a:avLst/>
            </a:prstGeom>
            <a:noFill/>
            <a:ln w="12700" cap="flat">
              <a:solidFill>
                <a:srgbClr val="B7D3FB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c = numpy.full((2,), 7) </a:t>
              </a:r>
            </a:p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print(c)          </a:t>
              </a:r>
              <a:r>
                <a:rPr lang="es-CL" sz="1400" dirty="0">
                  <a:solidFill>
                    <a:srgbClr val="A6A6A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# muestra [7 7]</a:t>
              </a: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675358" y="4660379"/>
            <a:ext cx="3787450" cy="839627"/>
          </a:xfrm>
          <a:prstGeom prst="roundRect">
            <a:avLst>
              <a:gd name="adj" fmla="val 10712"/>
            </a:avLst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381283" y="3722918"/>
            <a:ext cx="4401701" cy="523220"/>
            <a:chOff x="4264325" y="3593367"/>
            <a:chExt cx="4401701" cy="523220"/>
          </a:xfrm>
        </p:grpSpPr>
        <p:grpSp>
          <p:nvGrpSpPr>
            <p:cNvPr id="17" name="Group 16"/>
            <p:cNvGrpSpPr/>
            <p:nvPr/>
          </p:nvGrpSpPr>
          <p:grpSpPr>
            <a:xfrm>
              <a:off x="4264325" y="3754068"/>
              <a:ext cx="462426" cy="176004"/>
              <a:chOff x="3086164" y="3726439"/>
              <a:chExt cx="462426" cy="176004"/>
            </a:xfrm>
          </p:grpSpPr>
          <p:sp>
            <p:nvSpPr>
              <p:cNvPr id="18" name="Chevron 17"/>
              <p:cNvSpPr/>
              <p:nvPr/>
            </p:nvSpPr>
            <p:spPr>
              <a:xfrm>
                <a:off x="3309447" y="3726439"/>
                <a:ext cx="239143" cy="176004"/>
              </a:xfrm>
              <a:prstGeom prst="chevron">
                <a:avLst>
                  <a:gd name="adj" fmla="val 34488"/>
                </a:avLst>
              </a:prstGeom>
              <a:solidFill>
                <a:schemeClr val="accent1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Pentagon 18"/>
              <p:cNvSpPr/>
              <p:nvPr/>
            </p:nvSpPr>
            <p:spPr>
              <a:xfrm>
                <a:off x="3086164" y="3726439"/>
                <a:ext cx="298028" cy="176004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1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4778089" y="3593367"/>
              <a:ext cx="3887937" cy="523220"/>
            </a:xfrm>
            <a:prstGeom prst="rect">
              <a:avLst/>
            </a:prstGeom>
            <a:ln>
              <a:solidFill>
                <a:srgbClr val="B7D3FB"/>
              </a:solidFill>
            </a:ln>
          </p:spPr>
          <p:txBody>
            <a:bodyPr wrap="square">
              <a:spAutoFit/>
            </a:bodyPr>
            <a:lstStyle/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b = numpy.ones((2,))</a:t>
              </a:r>
            </a:p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print(b)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81283" y="2656036"/>
            <a:ext cx="4401701" cy="523218"/>
            <a:chOff x="4264325" y="2526485"/>
            <a:chExt cx="4401701" cy="523218"/>
          </a:xfrm>
        </p:grpSpPr>
        <p:grpSp>
          <p:nvGrpSpPr>
            <p:cNvPr id="14" name="Group 13"/>
            <p:cNvGrpSpPr/>
            <p:nvPr/>
          </p:nvGrpSpPr>
          <p:grpSpPr>
            <a:xfrm>
              <a:off x="4264325" y="2692466"/>
              <a:ext cx="462426" cy="176004"/>
              <a:chOff x="3086164" y="3726439"/>
              <a:chExt cx="462426" cy="176004"/>
            </a:xfrm>
          </p:grpSpPr>
          <p:sp>
            <p:nvSpPr>
              <p:cNvPr id="15" name="Chevron 14"/>
              <p:cNvSpPr/>
              <p:nvPr/>
            </p:nvSpPr>
            <p:spPr>
              <a:xfrm>
                <a:off x="3309447" y="3726439"/>
                <a:ext cx="239143" cy="176004"/>
              </a:xfrm>
              <a:prstGeom prst="chevron">
                <a:avLst>
                  <a:gd name="adj" fmla="val 34488"/>
                </a:avLst>
              </a:prstGeom>
              <a:solidFill>
                <a:schemeClr val="accent1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Pentagon 15"/>
              <p:cNvSpPr/>
              <p:nvPr/>
            </p:nvSpPr>
            <p:spPr>
              <a:xfrm>
                <a:off x="3086164" y="3726439"/>
                <a:ext cx="298028" cy="176004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1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4778089" y="2526485"/>
              <a:ext cx="3887937" cy="523218"/>
            </a:xfrm>
            <a:prstGeom prst="rect">
              <a:avLst/>
            </a:prstGeom>
            <a:noFill/>
            <a:ln w="12700" cap="flat">
              <a:solidFill>
                <a:srgbClr val="B7D3FB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a = numpy.zeros(5,)</a:t>
              </a:r>
            </a:p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print(a) </a:t>
              </a:r>
              <a:r>
                <a:rPr lang="es-CL" sz="1400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# imprime [0. 0. 0. 0. 0.]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381283" y="5856685"/>
            <a:ext cx="4401700" cy="523218"/>
            <a:chOff x="4264325" y="5727134"/>
            <a:chExt cx="4401700" cy="523218"/>
          </a:xfrm>
        </p:grpSpPr>
        <p:grpSp>
          <p:nvGrpSpPr>
            <p:cNvPr id="23" name="Group 22"/>
            <p:cNvGrpSpPr/>
            <p:nvPr/>
          </p:nvGrpSpPr>
          <p:grpSpPr>
            <a:xfrm>
              <a:off x="4264325" y="5877272"/>
              <a:ext cx="462426" cy="176004"/>
              <a:chOff x="3086164" y="3726439"/>
              <a:chExt cx="462426" cy="176004"/>
            </a:xfrm>
          </p:grpSpPr>
          <p:sp>
            <p:nvSpPr>
              <p:cNvPr id="24" name="Chevron 23"/>
              <p:cNvSpPr/>
              <p:nvPr/>
            </p:nvSpPr>
            <p:spPr>
              <a:xfrm>
                <a:off x="3309447" y="3726439"/>
                <a:ext cx="239143" cy="176004"/>
              </a:xfrm>
              <a:prstGeom prst="chevron">
                <a:avLst>
                  <a:gd name="adj" fmla="val 34488"/>
                </a:avLst>
              </a:prstGeom>
              <a:solidFill>
                <a:schemeClr val="accent1">
                  <a:lumMod val="75000"/>
                </a:schemeClr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Pentagon 24"/>
              <p:cNvSpPr/>
              <p:nvPr/>
            </p:nvSpPr>
            <p:spPr>
              <a:xfrm>
                <a:off x="3086164" y="3726439"/>
                <a:ext cx="298028" cy="176004"/>
              </a:xfrm>
              <a:prstGeom prst="homePlate">
                <a:avLst>
                  <a:gd name="adj" fmla="val 37017"/>
                </a:avLst>
              </a:prstGeom>
              <a:pattFill prst="dkUpDiag">
                <a:fgClr>
                  <a:schemeClr val="accent1">
                    <a:lumMod val="75000"/>
                  </a:schemeClr>
                </a:fgClr>
                <a:bgClr>
                  <a:prstClr val="white"/>
                </a:bgClr>
              </a:patt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778089" y="5727134"/>
              <a:ext cx="3887936" cy="523218"/>
            </a:xfrm>
            <a:prstGeom prst="rect">
              <a:avLst/>
            </a:prstGeom>
            <a:noFill/>
            <a:ln w="12700" cap="flat">
              <a:solidFill>
                <a:srgbClr val="B7D3FB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d = numpy.random.random(5,) </a:t>
              </a:r>
            </a:p>
            <a:p>
              <a:pPr marL="0" lvl="1" indent="0"/>
              <a:r>
                <a:rPr lang="es-CL" sz="1400" dirty="0">
                  <a:latin typeface="Consolas" panose="020B0609020204030204" pitchFamily="49" charset="0"/>
                  <a:cs typeface="Consolas" panose="020B0609020204030204" pitchFamily="49" charset="0"/>
                </a:rPr>
                <a:t>print(d)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75358" y="3556537"/>
            <a:ext cx="3787450" cy="839627"/>
          </a:xfrm>
          <a:prstGeom prst="roundRect">
            <a:avLst>
              <a:gd name="adj" fmla="val 10712"/>
            </a:avLst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5358" y="5713422"/>
            <a:ext cx="3787450" cy="839627"/>
          </a:xfrm>
          <a:prstGeom prst="roundRect">
            <a:avLst>
              <a:gd name="adj" fmla="val 10712"/>
            </a:avLst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5358" y="2483175"/>
            <a:ext cx="3787450" cy="839627"/>
          </a:xfrm>
          <a:prstGeom prst="roundRect">
            <a:avLst>
              <a:gd name="adj" fmla="val 10712"/>
            </a:avLst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Marcador de número de diapositiva 25">
            <a:extLst>
              <a:ext uri="{FF2B5EF4-FFF2-40B4-BE49-F238E27FC236}">
                <a16:creationId xmlns:a16="http://schemas.microsoft.com/office/drawing/2014/main" id="{4AE316E9-237B-BC4B-80DB-F995F47FD8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27</a:t>
            </a:fld>
            <a:endParaRPr lang="es-CL"/>
          </a:p>
        </p:txBody>
      </p:sp>
      <p:sp>
        <p:nvSpPr>
          <p:cNvPr id="13" name="Marcador de pie de página 12">
            <a:extLst>
              <a:ext uri="{FF2B5EF4-FFF2-40B4-BE49-F238E27FC236}">
                <a16:creationId xmlns:a16="http://schemas.microsoft.com/office/drawing/2014/main" id="{943A45BD-A160-57DE-9C11-30FDCA61E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Arreglos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784570" y="2490442"/>
            <a:ext cx="3678238" cy="4168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1600" b="1" dirty="0" err="1"/>
              <a:t>numpy.zeros</a:t>
            </a:r>
            <a:r>
              <a:rPr lang="es-CL" sz="1600" b="1" dirty="0"/>
              <a:t>(dimensión): </a:t>
            </a:r>
            <a:r>
              <a:rPr lang="es-CL" sz="1600" dirty="0"/>
              <a:t>Crea un arreglo de tamaño </a:t>
            </a:r>
            <a:r>
              <a:rPr lang="es-CL" sz="1600" b="1" dirty="0"/>
              <a:t>dimensión</a:t>
            </a:r>
            <a:r>
              <a:rPr lang="es-CL" sz="1600" dirty="0"/>
              <a:t> y le asigna a cada elemento valor </a:t>
            </a:r>
            <a:r>
              <a:rPr lang="es-CL" sz="1600" b="1" dirty="0"/>
              <a:t>0</a:t>
            </a:r>
          </a:p>
          <a:p>
            <a:pPr marL="457200" lvl="1" indent="0">
              <a:buNone/>
            </a:pPr>
            <a:endParaRPr lang="es-CL" sz="1600" dirty="0"/>
          </a:p>
          <a:p>
            <a:pPr marL="0" indent="0">
              <a:buNone/>
            </a:pPr>
            <a:r>
              <a:rPr lang="es-CL" sz="1600" b="1" dirty="0" err="1"/>
              <a:t>numpy.ones</a:t>
            </a:r>
            <a:r>
              <a:rPr lang="es-CL" sz="1600" b="1" dirty="0"/>
              <a:t>(dimensión)</a:t>
            </a:r>
            <a:r>
              <a:rPr lang="es-CL" sz="1600" dirty="0"/>
              <a:t>: Crea un arreglo de tamaño </a:t>
            </a:r>
            <a:r>
              <a:rPr lang="es-CL" sz="1600" b="1" dirty="0"/>
              <a:t>dimensión</a:t>
            </a:r>
            <a:r>
              <a:rPr lang="es-CL" sz="1600" dirty="0"/>
              <a:t> y le asigna a cada elemento valor </a:t>
            </a:r>
            <a:r>
              <a:rPr lang="es-CL" sz="1600" b="1" dirty="0"/>
              <a:t>1</a:t>
            </a:r>
          </a:p>
          <a:p>
            <a:pPr marL="457200" lvl="1" indent="0">
              <a:buNone/>
            </a:pPr>
            <a:endParaRPr lang="es-CL" sz="1600" dirty="0"/>
          </a:p>
          <a:p>
            <a:pPr marL="0" indent="0">
              <a:buNone/>
            </a:pPr>
            <a:r>
              <a:rPr lang="es-CL" sz="1600" b="1" dirty="0" err="1"/>
              <a:t>numpy.full</a:t>
            </a:r>
            <a:r>
              <a:rPr lang="es-CL" sz="1600" b="1" dirty="0"/>
              <a:t>(dimensión, valor)</a:t>
            </a:r>
            <a:r>
              <a:rPr lang="es-CL" sz="1600" dirty="0"/>
              <a:t>: Crea un arreglo de tamaño </a:t>
            </a:r>
            <a:r>
              <a:rPr lang="es-CL" sz="1600" b="1" dirty="0"/>
              <a:t>dimensión</a:t>
            </a:r>
            <a:r>
              <a:rPr lang="es-CL" sz="1600" dirty="0"/>
              <a:t> y le asigna a cada elemento valor </a:t>
            </a:r>
            <a:r>
              <a:rPr lang="es-CL" sz="1600" b="1" dirty="0" err="1"/>
              <a:t>valor</a:t>
            </a:r>
            <a:endParaRPr lang="es-CL" sz="1600" b="1" dirty="0"/>
          </a:p>
          <a:p>
            <a:pPr marL="0" indent="0">
              <a:buNone/>
            </a:pPr>
            <a:endParaRPr lang="es-CL" sz="1600" dirty="0"/>
          </a:p>
          <a:p>
            <a:pPr marL="0" indent="0">
              <a:buNone/>
            </a:pPr>
            <a:r>
              <a:rPr lang="es-CL" sz="1600" b="1" dirty="0" err="1"/>
              <a:t>numpy.random.random</a:t>
            </a:r>
            <a:r>
              <a:rPr lang="es-CL" sz="1600" b="1" dirty="0"/>
              <a:t>(dimensión)</a:t>
            </a:r>
            <a:r>
              <a:rPr lang="es-CL" sz="1600" dirty="0"/>
              <a:t>: Crea un arreglo de tamaño </a:t>
            </a:r>
            <a:r>
              <a:rPr lang="es-CL" sz="1600" b="1" dirty="0"/>
              <a:t>dimensión</a:t>
            </a:r>
            <a:r>
              <a:rPr lang="es-CL" sz="1600" dirty="0"/>
              <a:t> y le asigna a cada elemento valor </a:t>
            </a:r>
            <a:r>
              <a:rPr lang="es-CL" sz="1600" b="1" dirty="0" err="1"/>
              <a:t>random</a:t>
            </a:r>
            <a:endParaRPr lang="es-CL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1573182" y="1777725"/>
            <a:ext cx="6067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 err="1">
                <a:latin typeface="Calibri"/>
                <a:cs typeface="Calibri"/>
              </a:rPr>
              <a:t>Numpy</a:t>
            </a:r>
            <a:r>
              <a:rPr lang="es-CL" dirty="0">
                <a:latin typeface="Calibri"/>
                <a:cs typeface="Calibri"/>
              </a:rPr>
              <a:t> provee muchas alternativas para crear arreglos:</a:t>
            </a:r>
          </a:p>
        </p:txBody>
      </p:sp>
      <p:pic>
        <p:nvPicPr>
          <p:cNvPr id="32" name="Picture 5" descr="Picture 5">
            <a:extLst>
              <a:ext uri="{FF2B5EF4-FFF2-40B4-BE49-F238E27FC236}">
                <a16:creationId xmlns:a16="http://schemas.microsoft.com/office/drawing/2014/main" id="{C990071B-6995-644F-9011-AB931ED0A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104402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BAF96E4-6A5E-B84A-A239-AE4C5CEB691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28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16B24605-DE1C-9C32-A035-4CEFBD3AF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/>
              <a:t>Accediendo a elementos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725613" y="1670050"/>
            <a:ext cx="7418387" cy="1408113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Al igual que con listas, se puede recuperar el elemento en una posición usando la notación</a:t>
            </a:r>
            <a:endParaRPr lang="es-CL" dirty="0"/>
          </a:p>
          <a:p>
            <a:pPr marL="0" indent="0">
              <a:buNone/>
            </a:pPr>
            <a:endParaRPr lang="es-CL" sz="1800" dirty="0"/>
          </a:p>
          <a:p>
            <a:pPr marL="0" indent="0">
              <a:buNone/>
            </a:pPr>
            <a:endParaRPr lang="es-CL" sz="1800" dirty="0"/>
          </a:p>
          <a:p>
            <a:pPr marL="0" indent="0">
              <a:buNone/>
            </a:pPr>
            <a:r>
              <a:rPr lang="es-CL" sz="1800" dirty="0"/>
              <a:t>Ejemplo: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extBox 3"/>
          <p:cNvSpPr txBox="1"/>
          <p:nvPr/>
        </p:nvSpPr>
        <p:spPr>
          <a:xfrm>
            <a:off x="1726248" y="3429000"/>
            <a:ext cx="5165934" cy="1569658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a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numpy.random.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,)</a:t>
            </a:r>
          </a:p>
          <a:p>
            <a:endParaRPr lang="en-US" sz="1600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(a[3])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pic>
        <p:nvPicPr>
          <p:cNvPr id="5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150BEB4-58A6-8649-9793-30D77D2BB2D1}"/>
              </a:ext>
            </a:extLst>
          </p:cNvPr>
          <p:cNvSpPr/>
          <p:nvPr/>
        </p:nvSpPr>
        <p:spPr>
          <a:xfrm>
            <a:off x="3381985" y="2419682"/>
            <a:ext cx="3073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s-CL" sz="2400" dirty="0">
                <a:latin typeface="Consolas" panose="020B0609020204030204" pitchFamily="49" charset="0"/>
                <a:cs typeface="Consolas" panose="020B0609020204030204" pitchFamily="49" charset="0"/>
              </a:rPr>
              <a:t>arreglo[posición]</a:t>
            </a:r>
          </a:p>
        </p:txBody>
      </p:sp>
    </p:spTree>
    <p:extLst>
      <p:ext uri="{BB962C8B-B14F-4D97-AF65-F5344CB8AC3E}">
        <p14:creationId xmlns:p14="http://schemas.microsoft.com/office/powerpoint/2010/main" val="114806636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>
            <a:extLst>
              <a:ext uri="{FF2B5EF4-FFF2-40B4-BE49-F238E27FC236}">
                <a16:creationId xmlns:a16="http://schemas.microsoft.com/office/drawing/2014/main" id="{4ABAAD49-7C34-854A-8C79-463F9D4A2A0B}"/>
              </a:ext>
            </a:extLst>
          </p:cNvPr>
          <p:cNvSpPr txBox="1"/>
          <p:nvPr/>
        </p:nvSpPr>
        <p:spPr>
          <a:xfrm>
            <a:off x="1685581" y="2475380"/>
            <a:ext cx="4298530" cy="2554543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a = 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([1,2,3,4,5,6])</a:t>
            </a: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b = 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append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(a,[7])</a:t>
            </a:r>
          </a:p>
          <a:p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(b)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5CADCD-5651-E840-A189-56AE88B3835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3923AD-AE15-A359-75D9-6C11913CF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/>
              <a:t>Agregando elementos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726124" y="1670050"/>
            <a:ext cx="6612680" cy="790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800" dirty="0"/>
              <a:t>Para agregar elementos a un arreglo tenemos la función </a:t>
            </a:r>
            <a:r>
              <a:rPr lang="es-CL" sz="1800" dirty="0">
                <a:solidFill>
                  <a:srgbClr val="FF0000"/>
                </a:solidFill>
              </a:rPr>
              <a:t>append()</a:t>
            </a:r>
            <a:r>
              <a:rPr lang="es-CL" sz="1800" dirty="0"/>
              <a:t> de la biblioteca Numpy</a:t>
            </a:r>
          </a:p>
          <a:p>
            <a:endParaRPr lang="es-CL" sz="1800" dirty="0"/>
          </a:p>
          <a:p>
            <a:endParaRPr lang="es-CL" sz="1800" dirty="0"/>
          </a:p>
        </p:txBody>
      </p:sp>
      <p:sp>
        <p:nvSpPr>
          <p:cNvPr id="10" name="Rectángulo 9"/>
          <p:cNvSpPr/>
          <p:nvPr/>
        </p:nvSpPr>
        <p:spPr>
          <a:xfrm>
            <a:off x="2003677" y="5859033"/>
            <a:ext cx="567106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Los arreglos NO se actualizan cuando usamos </a:t>
            </a:r>
            <a:r>
              <a:rPr lang="es-CL" sz="16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append</a:t>
            </a:r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, sino que se </a:t>
            </a:r>
            <a:r>
              <a:rPr lang="es-CL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 una copia del arreglo con él o los elementos agregados</a:t>
            </a:r>
            <a:r>
              <a:rPr lang="es-CL" sz="1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1726125" y="5448616"/>
            <a:ext cx="1917875" cy="35814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/>
              <a:t>Importante</a:t>
            </a:r>
            <a:endParaRPr dirty="0"/>
          </a:p>
        </p:txBody>
      </p:sp>
      <p:pic>
        <p:nvPicPr>
          <p:cNvPr id="12" name="Picture 93" descr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287" y="5416682"/>
            <a:ext cx="422390" cy="4223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940A8BE8-FAE3-AA43-BEC5-404655CDD7F8}"/>
              </a:ext>
            </a:extLst>
          </p:cNvPr>
          <p:cNvGrpSpPr/>
          <p:nvPr/>
        </p:nvGrpSpPr>
        <p:grpSpPr>
          <a:xfrm>
            <a:off x="2533650" y="4420079"/>
            <a:ext cx="2929601" cy="767871"/>
            <a:chOff x="3659016" y="3883234"/>
            <a:chExt cx="2929601" cy="767871"/>
          </a:xfrm>
        </p:grpSpPr>
        <p:sp>
          <p:nvSpPr>
            <p:cNvPr id="19" name="Freeform 43"/>
            <p:cNvSpPr/>
            <p:nvPr/>
          </p:nvSpPr>
          <p:spPr>
            <a:xfrm rot="7718635" flipV="1">
              <a:off x="4025520" y="3897238"/>
              <a:ext cx="175235" cy="908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560"/>
                  </a:moveTo>
                  <a:lnTo>
                    <a:pt x="21600" y="0"/>
                  </a:lnTo>
                  <a:lnTo>
                    <a:pt x="7770" y="21600"/>
                  </a:lnTo>
                  <a:lnTo>
                    <a:pt x="0" y="14560"/>
                  </a:lnTo>
                  <a:close/>
                </a:path>
              </a:pathLst>
            </a:custGeom>
            <a:solidFill>
              <a:srgbClr val="267CF2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grpSp>
          <p:nvGrpSpPr>
            <p:cNvPr id="16" name="Snip Single Corner Rectangle 44"/>
            <p:cNvGrpSpPr/>
            <p:nvPr/>
          </p:nvGrpSpPr>
          <p:grpSpPr>
            <a:xfrm>
              <a:off x="4246401" y="3883234"/>
              <a:ext cx="2342216" cy="767871"/>
              <a:chOff x="-1" y="-1"/>
              <a:chExt cx="2342214" cy="1413665"/>
            </a:xfrm>
          </p:grpSpPr>
          <p:sp>
            <p:nvSpPr>
              <p:cNvPr id="17" name="Rectángulo"/>
              <p:cNvSpPr/>
              <p:nvPr/>
            </p:nvSpPr>
            <p:spPr>
              <a:xfrm>
                <a:off x="-1" y="-1"/>
                <a:ext cx="1900739" cy="1413665"/>
              </a:xfrm>
              <a:prstGeom prst="rect">
                <a:avLst/>
              </a:prstGeom>
              <a:solidFill>
                <a:srgbClr val="FFFF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2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18" name="El primer paso consiste en escribir uno o más instrucciones. El segundo paso es ejecutar el código, y el último paso es revisar los resultados en la terminal"/>
              <p:cNvSpPr txBox="1"/>
              <p:nvPr/>
            </p:nvSpPr>
            <p:spPr>
              <a:xfrm>
                <a:off x="-1" y="-1"/>
                <a:ext cx="2342214" cy="1359890"/>
              </a:xfrm>
              <a:prstGeom prst="rect">
                <a:avLst/>
              </a:prstGeom>
              <a:solidFill>
                <a:srgbClr val="FFFF00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sz="1200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rPr lang="es-CL" sz="1400" dirty="0">
                    <a:latin typeface="Calibri"/>
                    <a:cs typeface="Calibri"/>
                  </a:rPr>
                  <a:t>Nota que él o los elementos a agregar deben ser listas o arreglos</a:t>
                </a:r>
                <a:endParaRPr sz="1400" dirty="0">
                  <a:latin typeface="Calibri"/>
                  <a:cs typeface="Calibri"/>
                </a:endParaRPr>
              </a:p>
            </p:txBody>
          </p:sp>
        </p:grpSp>
      </p:grpSp>
      <p:pic>
        <p:nvPicPr>
          <p:cNvPr id="22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5786015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E37F58-E8AF-844E-B9BB-5E337247FBC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A88579-94BA-5FED-F99A-13E91124E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0"/>
            <a:r>
              <a:rPr lang="es-CL" dirty="0"/>
              <a:t>Tamaño de un arreglo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707085" y="1670050"/>
            <a:ext cx="6440425" cy="2589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800" dirty="0"/>
              <a:t>Para obtener el tamaño de un arreglo podemos usar </a:t>
            </a:r>
            <a:r>
              <a:rPr lang="es-CL" sz="1800" dirty="0">
                <a:solidFill>
                  <a:srgbClr val="FF0000"/>
                </a:solidFill>
              </a:rPr>
              <a:t>len(arreglo)</a:t>
            </a:r>
            <a:r>
              <a:rPr lang="es-CL" sz="1800" dirty="0"/>
              <a:t>,</a:t>
            </a:r>
            <a:r>
              <a:rPr lang="es-CL" sz="1800" dirty="0">
                <a:solidFill>
                  <a:srgbClr val="C00000"/>
                </a:solidFill>
              </a:rPr>
              <a:t> </a:t>
            </a:r>
            <a:r>
              <a:rPr lang="es-CL" sz="1800" dirty="0"/>
              <a:t>tal como con listas, o el atributo llamado </a:t>
            </a:r>
            <a:r>
              <a:rPr lang="es-CL" sz="1800" dirty="0">
                <a:solidFill>
                  <a:srgbClr val="C00000"/>
                </a:solidFill>
              </a:rPr>
              <a:t>size</a:t>
            </a:r>
          </a:p>
          <a:p>
            <a:pPr marL="0" indent="0">
              <a:buNone/>
            </a:pPr>
            <a:endParaRPr lang="es-CL" sz="1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s-CL" sz="1800" dirty="0">
              <a:solidFill>
                <a:srgbClr val="C00000"/>
              </a:solidFill>
            </a:endParaRPr>
          </a:p>
        </p:txBody>
      </p:sp>
      <p:pic>
        <p:nvPicPr>
          <p:cNvPr id="9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01999757-4A29-F640-914C-2F4E00EEBEA1}"/>
              </a:ext>
            </a:extLst>
          </p:cNvPr>
          <p:cNvSpPr txBox="1"/>
          <p:nvPr/>
        </p:nvSpPr>
        <p:spPr>
          <a:xfrm>
            <a:off x="1707085" y="2647599"/>
            <a:ext cx="4298530" cy="1323437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a = 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numpy.random.</a:t>
            </a:r>
            <a:r>
              <a:rPr lang="es-E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,)</a:t>
            </a: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a.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E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"vs"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(a))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32934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74AD6E-43A4-9941-A1E4-D6F9AD44944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550960-E619-0084-D9C3-FFC034509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/>
              <a:t>Recorrer un arreglo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763713" y="1670050"/>
            <a:ext cx="6430549" cy="874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800" dirty="0"/>
              <a:t>Para recorrer un arreglo, podemos utilizar los mismos métodos que con listas:</a:t>
            </a:r>
          </a:p>
          <a:p>
            <a:pPr marL="0" indent="0">
              <a:buNone/>
            </a:pPr>
            <a:endParaRPr lang="es-CL" sz="1800" dirty="0"/>
          </a:p>
        </p:txBody>
      </p:sp>
      <p:pic>
        <p:nvPicPr>
          <p:cNvPr id="9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8676750-4B53-5C40-8DFF-DDE79A929323}"/>
              </a:ext>
            </a:extLst>
          </p:cNvPr>
          <p:cNvSpPr txBox="1"/>
          <p:nvPr/>
        </p:nvSpPr>
        <p:spPr>
          <a:xfrm>
            <a:off x="1763713" y="2544763"/>
            <a:ext cx="4298530" cy="2308322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a= 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numpy.</a:t>
            </a:r>
            <a:r>
              <a:rPr lang="es-E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E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1,2,4,8,16,32]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es-E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a:</a:t>
            </a:r>
          </a:p>
          <a:p>
            <a:r>
              <a:rPr lang="es-E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(i)</a:t>
            </a:r>
          </a:p>
          <a:p>
            <a:endParaRPr lang="es-E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es-E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a.</a:t>
            </a:r>
            <a:r>
              <a:rPr lang="es-E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s-E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  </a:t>
            </a: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rgbClr val="1800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(a[i])</a:t>
            </a:r>
            <a:endParaRPr kumimoji="0" lang="en-US" sz="1600" b="0" i="0" u="none" strike="noStrike" cap="none" spc="0" normalizeH="0" baseline="0" dirty="0">
              <a:ln>
                <a:noFill/>
              </a:ln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5500969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F803C32-96B5-414D-9485-9F688558AF8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488147-9EB8-1878-E921-5005B3D62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/>
              <a:t>Ordenar un arreglo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764958" y="1670050"/>
            <a:ext cx="6612680" cy="1052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800" dirty="0"/>
              <a:t>Para ordenar un arreglo, a través de los índices del arreglo empleamos el método </a:t>
            </a:r>
            <a:r>
              <a:rPr lang="es-CL" sz="1800" dirty="0">
                <a:solidFill>
                  <a:srgbClr val="FF0000"/>
                </a:solidFill>
              </a:rPr>
              <a:t>argsort()</a:t>
            </a:r>
            <a:r>
              <a:rPr lang="es-CL" sz="1800" dirty="0"/>
              <a:t>. De esta forma siempre podemos volver a los datos originales sin orden.</a:t>
            </a:r>
          </a:p>
        </p:txBody>
      </p:sp>
      <p:pic>
        <p:nvPicPr>
          <p:cNvPr id="9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8676750-4B53-5C40-8DFF-DDE79A929323}"/>
              </a:ext>
            </a:extLst>
          </p:cNvPr>
          <p:cNvSpPr txBox="1"/>
          <p:nvPr/>
        </p:nvSpPr>
        <p:spPr>
          <a:xfrm>
            <a:off x="1764958" y="2863740"/>
            <a:ext cx="5624669" cy="2308322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as np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np.random.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,])</a:t>
            </a:r>
          </a:p>
          <a:p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(data)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index_sort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np.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argsort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(data)</a:t>
            </a:r>
          </a:p>
          <a:p>
            <a:endParaRPr lang="en-US" sz="1600" dirty="0">
              <a:solidFill>
                <a:srgbClr val="18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(data[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index_sort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39692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281D4AF8-8D92-CC48-BC46-186DB3127E3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64CBB-B895-234A-AF7F-97B33B4E4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/>
              <a:t>Ordenar un arreglo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764959" y="1670050"/>
            <a:ext cx="7379042" cy="1052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1800" dirty="0"/>
              <a:t>Para ordenar un arreglo, a través de los índices del arreglo empleamos el método </a:t>
            </a:r>
            <a:r>
              <a:rPr lang="es-CL" sz="1800" dirty="0">
                <a:solidFill>
                  <a:srgbClr val="FF0000"/>
                </a:solidFill>
              </a:rPr>
              <a:t>argsort()</a:t>
            </a:r>
            <a:r>
              <a:rPr lang="es-CL" sz="1800" dirty="0"/>
              <a:t>. De esta forma siempre podemos volver a los datos originales sin orden.</a:t>
            </a:r>
          </a:p>
        </p:txBody>
      </p:sp>
      <p:pic>
        <p:nvPicPr>
          <p:cNvPr id="9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8676750-4B53-5C40-8DFF-DDE79A929323}"/>
              </a:ext>
            </a:extLst>
          </p:cNvPr>
          <p:cNvSpPr txBox="1"/>
          <p:nvPr/>
        </p:nvSpPr>
        <p:spPr>
          <a:xfrm>
            <a:off x="1764958" y="3407724"/>
            <a:ext cx="5926480" cy="1815880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np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np.random.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random_integers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2)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index_sort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np.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argsort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(data, axis=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(data[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index_sort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[:,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EFFAB3F-15E9-4548-824F-E91279FA7E7B}"/>
              </a:ext>
            </a:extLst>
          </p:cNvPr>
          <p:cNvGrpSpPr/>
          <p:nvPr/>
        </p:nvGrpSpPr>
        <p:grpSpPr>
          <a:xfrm>
            <a:off x="5973865" y="4556604"/>
            <a:ext cx="1524852" cy="1408227"/>
            <a:chOff x="4126712" y="3429112"/>
            <a:chExt cx="1524852" cy="1408227"/>
          </a:xfrm>
        </p:grpSpPr>
        <p:sp>
          <p:nvSpPr>
            <p:cNvPr id="7" name="Freeform 43">
              <a:extLst>
                <a:ext uri="{FF2B5EF4-FFF2-40B4-BE49-F238E27FC236}">
                  <a16:creationId xmlns:a16="http://schemas.microsoft.com/office/drawing/2014/main" id="{1020C814-4720-0143-9072-330BE8777713}"/>
                </a:ext>
              </a:extLst>
            </p:cNvPr>
            <p:cNvSpPr/>
            <p:nvPr/>
          </p:nvSpPr>
          <p:spPr>
            <a:xfrm rot="9000000" flipV="1">
              <a:off x="4126712" y="3429112"/>
              <a:ext cx="175235" cy="908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560"/>
                  </a:moveTo>
                  <a:lnTo>
                    <a:pt x="21600" y="0"/>
                  </a:lnTo>
                  <a:lnTo>
                    <a:pt x="7770" y="21600"/>
                  </a:lnTo>
                  <a:lnTo>
                    <a:pt x="0" y="14560"/>
                  </a:lnTo>
                  <a:close/>
                </a:path>
              </a:pathLst>
            </a:custGeom>
            <a:solidFill>
              <a:srgbClr val="267CF2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sp>
          <p:nvSpPr>
            <p:cNvPr id="12" name="El primer paso consiste en escribir uno o más instrucciones. El segundo paso es ejecutar el código, y el último paso es revisar los resultados en la terminal">
              <a:extLst>
                <a:ext uri="{FF2B5EF4-FFF2-40B4-BE49-F238E27FC236}">
                  <a16:creationId xmlns:a16="http://schemas.microsoft.com/office/drawing/2014/main" id="{E462DBE0-0EA8-6241-8F3D-A186B4A5C52D}"/>
                </a:ext>
              </a:extLst>
            </p:cNvPr>
            <p:cNvSpPr txBox="1"/>
            <p:nvPr/>
          </p:nvSpPr>
          <p:spPr>
            <a:xfrm>
              <a:off x="4246401" y="3883234"/>
              <a:ext cx="1405163" cy="95410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sz="1400" dirty="0">
                  <a:latin typeface="Calibri"/>
                  <a:cs typeface="Calibri"/>
                </a:rPr>
                <a:t>Indicamos si ordenamos por columnas  (0), o por filas (1)</a:t>
              </a:r>
              <a:endParaRPr sz="1400" dirty="0">
                <a:latin typeface="Calibri"/>
                <a:cs typeface="Calibri"/>
              </a:endParaRPr>
            </a:p>
          </p:txBody>
        </p:sp>
      </p:grp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934E0B04-7F46-E84D-9BB1-BE229BD14091}"/>
              </a:ext>
            </a:extLst>
          </p:cNvPr>
          <p:cNvCxnSpPr>
            <a:cxnSpLocks/>
          </p:cNvCxnSpPr>
          <p:nvPr/>
        </p:nvCxnSpPr>
        <p:spPr>
          <a:xfrm flipV="1">
            <a:off x="4523312" y="5160724"/>
            <a:ext cx="0" cy="804107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w="lg" len="sm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74F4570-95ED-E04C-AEDF-31D6AE261A0B}"/>
              </a:ext>
            </a:extLst>
          </p:cNvPr>
          <p:cNvCxnSpPr>
            <a:cxnSpLocks/>
            <a:stCxn id="18" idx="1"/>
          </p:cNvCxnSpPr>
          <p:nvPr/>
        </p:nvCxnSpPr>
        <p:spPr>
          <a:xfrm rot="10800000" flipV="1">
            <a:off x="6560143" y="3058596"/>
            <a:ext cx="541875" cy="904664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headEnd w="lg" len="sm"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 primer paso consiste en escribir uno o más instrucciones. El segundo paso es ejecutar el código, y el último paso es revisar los resultados en la terminal">
            <a:extLst>
              <a:ext uri="{FF2B5EF4-FFF2-40B4-BE49-F238E27FC236}">
                <a16:creationId xmlns:a16="http://schemas.microsoft.com/office/drawing/2014/main" id="{FCBC4D22-A27A-6E49-A7DA-58753B0D918F}"/>
              </a:ext>
            </a:extLst>
          </p:cNvPr>
          <p:cNvSpPr txBox="1"/>
          <p:nvPr/>
        </p:nvSpPr>
        <p:spPr>
          <a:xfrm>
            <a:off x="7102017" y="2689265"/>
            <a:ext cx="2041983" cy="738662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sz="1400" dirty="0">
                <a:latin typeface="Calibri"/>
                <a:cs typeface="Calibri"/>
              </a:rPr>
              <a:t>Indicamos las filas y columnas de nuestra matriz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3" name="El primer paso consiste en escribir uno o más instrucciones. El segundo paso es ejecutar el código, y el último paso es revisar los resultados en la terminal">
            <a:extLst>
              <a:ext uri="{FF2B5EF4-FFF2-40B4-BE49-F238E27FC236}">
                <a16:creationId xmlns:a16="http://schemas.microsoft.com/office/drawing/2014/main" id="{22644E75-93A1-ED4E-8215-0C3857DA0E37}"/>
              </a:ext>
            </a:extLst>
          </p:cNvPr>
          <p:cNvSpPr txBox="1"/>
          <p:nvPr/>
        </p:nvSpPr>
        <p:spPr>
          <a:xfrm>
            <a:off x="3528052" y="5696343"/>
            <a:ext cx="1353280" cy="738662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sz="1400" dirty="0">
                <a:latin typeface="Calibri"/>
                <a:cs typeface="Calibri"/>
              </a:rPr>
              <a:t>Indicamos la columna que será ordenada</a:t>
            </a:r>
            <a:endParaRPr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93390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02563B6-4743-3A4C-B5F9-7930D02DF182}"/>
              </a:ext>
            </a:extLst>
          </p:cNvPr>
          <p:cNvSpPr/>
          <p:nvPr/>
        </p:nvSpPr>
        <p:spPr>
          <a:xfrm>
            <a:off x="716297" y="2773404"/>
            <a:ext cx="2186560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A93A6F5-CBE7-3A4C-A42A-34C8E7C2E8F4}"/>
              </a:ext>
            </a:extLst>
          </p:cNvPr>
          <p:cNvSpPr/>
          <p:nvPr/>
        </p:nvSpPr>
        <p:spPr>
          <a:xfrm>
            <a:off x="716297" y="3587121"/>
            <a:ext cx="2186560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63B08C7-F272-6341-821D-834B3539B7F4}"/>
              </a:ext>
            </a:extLst>
          </p:cNvPr>
          <p:cNvSpPr/>
          <p:nvPr/>
        </p:nvSpPr>
        <p:spPr>
          <a:xfrm>
            <a:off x="140564" y="4069446"/>
            <a:ext cx="2762295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E835566-ECDD-5941-9269-94CA4627B14A}"/>
              </a:ext>
            </a:extLst>
          </p:cNvPr>
          <p:cNvSpPr/>
          <p:nvPr/>
        </p:nvSpPr>
        <p:spPr>
          <a:xfrm>
            <a:off x="716297" y="4823964"/>
            <a:ext cx="2186560" cy="254152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012B73D-41E5-E14A-A832-43B8998BB2BB}"/>
              </a:ext>
            </a:extLst>
          </p:cNvPr>
          <p:cNvSpPr/>
          <p:nvPr/>
        </p:nvSpPr>
        <p:spPr>
          <a:xfrm>
            <a:off x="716297" y="5320928"/>
            <a:ext cx="2186560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53E8BE7D-1798-084E-9803-0F506FDE0035}"/>
              </a:ext>
            </a:extLst>
          </p:cNvPr>
          <p:cNvSpPr/>
          <p:nvPr/>
        </p:nvSpPr>
        <p:spPr>
          <a:xfrm>
            <a:off x="716297" y="5721857"/>
            <a:ext cx="2186560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Marcador de número de diapositiva 24">
            <a:extLst>
              <a:ext uri="{FF2B5EF4-FFF2-40B4-BE49-F238E27FC236}">
                <a16:creationId xmlns:a16="http://schemas.microsoft.com/office/drawing/2014/main" id="{421AA809-0FB2-A049-975C-46FF7C4EDE9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34</a:t>
            </a:fld>
            <a:endParaRPr lang="es-CL"/>
          </a:p>
        </p:txBody>
      </p:sp>
      <p:sp>
        <p:nvSpPr>
          <p:cNvPr id="24" name="Marcador de pie de página 23">
            <a:extLst>
              <a:ext uri="{FF2B5EF4-FFF2-40B4-BE49-F238E27FC236}">
                <a16:creationId xmlns:a16="http://schemas.microsoft.com/office/drawing/2014/main" id="{139D343D-04D7-51DA-2702-C186F97D2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Cálculos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3124200" y="2565400"/>
            <a:ext cx="6019800" cy="4057650"/>
          </a:xfrm>
        </p:spPr>
        <p:txBody>
          <a:bodyPr>
            <a:normAutofit/>
          </a:bodyPr>
          <a:lstStyle/>
          <a:p>
            <a:pPr marL="179388" indent="-179388">
              <a:lnSpc>
                <a:spcPct val="160000"/>
              </a:lnSpc>
              <a:buNone/>
              <a:tabLst>
                <a:tab pos="168275" algn="l"/>
                <a:tab pos="1855788" algn="l"/>
              </a:tabLst>
            </a:pPr>
            <a:r>
              <a:rPr lang="es-CL" sz="1600" dirty="0"/>
              <a:t>: 	retorna un arreglo donde todos los elementos son multiplicados por num (pueden usar /, +, -)</a:t>
            </a:r>
          </a:p>
          <a:p>
            <a:pPr marL="179388" indent="-179388">
              <a:lnSpc>
                <a:spcPct val="160000"/>
              </a:lnSpc>
              <a:buNone/>
              <a:tabLst>
                <a:tab pos="168275" algn="l"/>
                <a:tab pos="1855788" algn="l"/>
              </a:tabLst>
            </a:pPr>
            <a:r>
              <a:rPr lang="en-US" sz="1600" b="1" dirty="0"/>
              <a:t>: 	</a:t>
            </a:r>
            <a:r>
              <a:rPr lang="en-US" sz="1600" dirty="0" err="1"/>
              <a:t>retorna</a:t>
            </a:r>
            <a:r>
              <a:rPr lang="en-US" sz="1600" dirty="0"/>
              <a:t> el valor </a:t>
            </a:r>
            <a:r>
              <a:rPr lang="en-US" sz="1600" dirty="0" err="1"/>
              <a:t>mínimo</a:t>
            </a:r>
            <a:r>
              <a:rPr lang="en-US" sz="1600" dirty="0"/>
              <a:t> de un </a:t>
            </a:r>
            <a:r>
              <a:rPr lang="en-US" sz="1600" dirty="0" err="1"/>
              <a:t>arreglo</a:t>
            </a:r>
            <a:endParaRPr lang="en-US" sz="1600" dirty="0"/>
          </a:p>
          <a:p>
            <a:pPr marL="179388" indent="-179388">
              <a:lnSpc>
                <a:spcPct val="160000"/>
              </a:lnSpc>
              <a:buNone/>
              <a:tabLst>
                <a:tab pos="168275" algn="l"/>
                <a:tab pos="1855788" algn="l"/>
              </a:tabLst>
            </a:pPr>
            <a:r>
              <a:rPr lang="en-US" sz="1600" b="1" dirty="0"/>
              <a:t>: 	</a:t>
            </a:r>
            <a:r>
              <a:rPr lang="en-US" sz="1600" dirty="0" err="1"/>
              <a:t>retorna</a:t>
            </a:r>
            <a:r>
              <a:rPr lang="en-US" sz="1600" dirty="0"/>
              <a:t> un </a:t>
            </a:r>
            <a:r>
              <a:rPr lang="en-US" sz="1600" dirty="0" err="1"/>
              <a:t>arreglo</a:t>
            </a:r>
            <a:r>
              <a:rPr lang="en-US" sz="1600" dirty="0"/>
              <a:t> con </a:t>
            </a:r>
            <a:r>
              <a:rPr lang="en-US" sz="1600" dirty="0" err="1"/>
              <a:t>todos</a:t>
            </a:r>
            <a:r>
              <a:rPr lang="en-US" sz="1600" dirty="0"/>
              <a:t> los </a:t>
            </a:r>
            <a:r>
              <a:rPr lang="en-US" sz="1600" dirty="0" err="1"/>
              <a:t>elementos</a:t>
            </a:r>
            <a:r>
              <a:rPr lang="en-US" sz="1600" dirty="0"/>
              <a:t> </a:t>
            </a:r>
            <a:r>
              <a:rPr lang="en-US" sz="1600" dirty="0" err="1"/>
              <a:t>redondeados</a:t>
            </a:r>
            <a:r>
              <a:rPr lang="en-US" sz="1600" dirty="0"/>
              <a:t> a la </a:t>
            </a:r>
            <a:r>
              <a:rPr lang="en-US" sz="1600" dirty="0" err="1"/>
              <a:t>cantidad</a:t>
            </a:r>
            <a:r>
              <a:rPr lang="en-US" sz="1600" dirty="0"/>
              <a:t> de </a:t>
            </a:r>
            <a:r>
              <a:rPr lang="en-US" sz="1600" dirty="0" err="1"/>
              <a:t>decimales</a:t>
            </a:r>
            <a:r>
              <a:rPr lang="en-US" sz="1600" dirty="0"/>
              <a:t> </a:t>
            </a:r>
            <a:r>
              <a:rPr lang="en-US" sz="1600" dirty="0" err="1"/>
              <a:t>pasados</a:t>
            </a:r>
            <a:endParaRPr lang="en-US" sz="1600" dirty="0"/>
          </a:p>
          <a:p>
            <a:pPr marL="179388" indent="-179388">
              <a:lnSpc>
                <a:spcPct val="160000"/>
              </a:lnSpc>
              <a:buNone/>
              <a:tabLst>
                <a:tab pos="168275" algn="l"/>
                <a:tab pos="1855788" algn="l"/>
              </a:tabLst>
            </a:pPr>
            <a:r>
              <a:rPr lang="en-US" sz="1600" b="1" dirty="0"/>
              <a:t>: 	</a:t>
            </a:r>
            <a:r>
              <a:rPr lang="en-US" sz="1600" dirty="0" err="1"/>
              <a:t>retorna</a:t>
            </a:r>
            <a:r>
              <a:rPr lang="en-US" sz="1600" dirty="0"/>
              <a:t> la </a:t>
            </a:r>
            <a:r>
              <a:rPr lang="en-US" sz="1600" dirty="0" err="1"/>
              <a:t>suma</a:t>
            </a:r>
            <a:r>
              <a:rPr lang="en-US" sz="1600" dirty="0"/>
              <a:t> de los </a:t>
            </a:r>
            <a:r>
              <a:rPr lang="en-US" sz="1600" dirty="0" err="1"/>
              <a:t>elementos</a:t>
            </a:r>
            <a:r>
              <a:rPr lang="en-US" sz="1600" dirty="0"/>
              <a:t> de un </a:t>
            </a:r>
            <a:r>
              <a:rPr lang="en-US" sz="1600" dirty="0" err="1"/>
              <a:t>arreglo</a:t>
            </a:r>
            <a:endParaRPr lang="en-US" sz="1600" dirty="0"/>
          </a:p>
          <a:p>
            <a:pPr marL="179388" indent="-179388">
              <a:lnSpc>
                <a:spcPct val="160000"/>
              </a:lnSpc>
              <a:buNone/>
              <a:tabLst>
                <a:tab pos="168275" algn="l"/>
                <a:tab pos="1855788" algn="l"/>
              </a:tabLst>
            </a:pPr>
            <a:r>
              <a:rPr lang="en-US" sz="1600" b="1" dirty="0"/>
              <a:t>: 	</a:t>
            </a:r>
            <a:r>
              <a:rPr lang="en-US" sz="1600" dirty="0" err="1"/>
              <a:t>retorna</a:t>
            </a:r>
            <a:r>
              <a:rPr lang="en-US" sz="1600" dirty="0"/>
              <a:t> el </a:t>
            </a:r>
            <a:r>
              <a:rPr lang="en-US" sz="1600" dirty="0" err="1"/>
              <a:t>promedio</a:t>
            </a:r>
            <a:r>
              <a:rPr lang="en-US" sz="1600" dirty="0"/>
              <a:t> de los </a:t>
            </a:r>
            <a:r>
              <a:rPr lang="en-US" sz="1600" dirty="0" err="1"/>
              <a:t>elementos</a:t>
            </a:r>
            <a:r>
              <a:rPr lang="en-US" sz="1600" dirty="0"/>
              <a:t> de un </a:t>
            </a:r>
            <a:r>
              <a:rPr lang="en-US" sz="1600" dirty="0" err="1"/>
              <a:t>arreglo</a:t>
            </a:r>
            <a:r>
              <a:rPr lang="en-US" sz="1600" dirty="0"/>
              <a:t> </a:t>
            </a:r>
          </a:p>
          <a:p>
            <a:pPr marL="179388" indent="-179388">
              <a:lnSpc>
                <a:spcPct val="160000"/>
              </a:lnSpc>
              <a:buNone/>
              <a:tabLst>
                <a:tab pos="168275" algn="l"/>
                <a:tab pos="1855788" algn="l"/>
              </a:tabLst>
            </a:pPr>
            <a:r>
              <a:rPr lang="en-US" sz="1600" b="1" dirty="0"/>
              <a:t>: 	</a:t>
            </a:r>
            <a:r>
              <a:rPr lang="en-US" sz="1600" dirty="0" err="1"/>
              <a:t>retorna</a:t>
            </a:r>
            <a:r>
              <a:rPr lang="en-US" sz="1600" dirty="0"/>
              <a:t> la </a:t>
            </a:r>
            <a:r>
              <a:rPr lang="en-US" sz="1600" dirty="0" err="1"/>
              <a:t>multiplicación</a:t>
            </a:r>
            <a:r>
              <a:rPr lang="en-US" sz="1600" dirty="0"/>
              <a:t> de los </a:t>
            </a:r>
            <a:r>
              <a:rPr lang="en-US" sz="1600" dirty="0" err="1"/>
              <a:t>elementos</a:t>
            </a:r>
            <a:r>
              <a:rPr lang="en-US" sz="1600" dirty="0"/>
              <a:t> de un </a:t>
            </a:r>
            <a:r>
              <a:rPr lang="en-US" sz="1600" dirty="0" err="1"/>
              <a:t>arreglo</a:t>
            </a:r>
            <a:endParaRPr lang="en-US" sz="1600" dirty="0"/>
          </a:p>
        </p:txBody>
      </p:sp>
      <p:sp>
        <p:nvSpPr>
          <p:cNvPr id="4" name="Pentagon 7">
            <a:extLst>
              <a:ext uri="{FF2B5EF4-FFF2-40B4-BE49-F238E27FC236}">
                <a16:creationId xmlns:a16="http://schemas.microsoft.com/office/drawing/2014/main" id="{6D1C9B06-4E13-B942-A6F6-131ED564AE54}"/>
              </a:ext>
            </a:extLst>
          </p:cNvPr>
          <p:cNvSpPr/>
          <p:nvPr/>
        </p:nvSpPr>
        <p:spPr>
          <a:xfrm>
            <a:off x="1" y="2773404"/>
            <a:ext cx="844952" cy="279567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Pentagon 7">
            <a:extLst>
              <a:ext uri="{FF2B5EF4-FFF2-40B4-BE49-F238E27FC236}">
                <a16:creationId xmlns:a16="http://schemas.microsoft.com/office/drawing/2014/main" id="{84C01131-5A2D-534A-9660-071952E85459}"/>
              </a:ext>
            </a:extLst>
          </p:cNvPr>
          <p:cNvSpPr/>
          <p:nvPr/>
        </p:nvSpPr>
        <p:spPr>
          <a:xfrm>
            <a:off x="1" y="3587121"/>
            <a:ext cx="844952" cy="279567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Pentagon 7">
            <a:extLst>
              <a:ext uri="{FF2B5EF4-FFF2-40B4-BE49-F238E27FC236}">
                <a16:creationId xmlns:a16="http://schemas.microsoft.com/office/drawing/2014/main" id="{3C90725B-007D-644F-B457-A3B4D7F91B88}"/>
              </a:ext>
            </a:extLst>
          </p:cNvPr>
          <p:cNvSpPr/>
          <p:nvPr/>
        </p:nvSpPr>
        <p:spPr>
          <a:xfrm>
            <a:off x="0" y="4069446"/>
            <a:ext cx="239054" cy="279567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  <a:sym typeface="Calibri"/>
            </a:endParaRPr>
          </a:p>
        </p:txBody>
      </p:sp>
      <p:sp>
        <p:nvSpPr>
          <p:cNvPr id="11" name="Pentagon 7">
            <a:extLst>
              <a:ext uri="{FF2B5EF4-FFF2-40B4-BE49-F238E27FC236}">
                <a16:creationId xmlns:a16="http://schemas.microsoft.com/office/drawing/2014/main" id="{4D32CE29-F76C-8A44-823D-AA063AA203DC}"/>
              </a:ext>
            </a:extLst>
          </p:cNvPr>
          <p:cNvSpPr/>
          <p:nvPr/>
        </p:nvSpPr>
        <p:spPr>
          <a:xfrm>
            <a:off x="1" y="4823964"/>
            <a:ext cx="844952" cy="254152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Pentagon 7">
            <a:extLst>
              <a:ext uri="{FF2B5EF4-FFF2-40B4-BE49-F238E27FC236}">
                <a16:creationId xmlns:a16="http://schemas.microsoft.com/office/drawing/2014/main" id="{4F016C18-E24E-754C-99BF-CC28D88C7DA9}"/>
              </a:ext>
            </a:extLst>
          </p:cNvPr>
          <p:cNvSpPr/>
          <p:nvPr/>
        </p:nvSpPr>
        <p:spPr>
          <a:xfrm>
            <a:off x="1" y="5320928"/>
            <a:ext cx="844952" cy="279567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Pentagon 7">
            <a:extLst>
              <a:ext uri="{FF2B5EF4-FFF2-40B4-BE49-F238E27FC236}">
                <a16:creationId xmlns:a16="http://schemas.microsoft.com/office/drawing/2014/main" id="{3B5CDF24-9E83-DF40-9AF4-974C32F21557}"/>
              </a:ext>
            </a:extLst>
          </p:cNvPr>
          <p:cNvSpPr/>
          <p:nvPr/>
        </p:nvSpPr>
        <p:spPr>
          <a:xfrm>
            <a:off x="1" y="5721857"/>
            <a:ext cx="844952" cy="279567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F27EE78-B975-C149-B891-894904314CDC}"/>
              </a:ext>
            </a:extLst>
          </p:cNvPr>
          <p:cNvSpPr/>
          <p:nvPr/>
        </p:nvSpPr>
        <p:spPr>
          <a:xfrm>
            <a:off x="1678204" y="1724811"/>
            <a:ext cx="6328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  <a:tabLst>
                <a:tab pos="1543050" algn="l"/>
                <a:tab pos="2038350" algn="l"/>
              </a:tabLst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Sin embargo, lo realmente entretenido de numpy son los cálculos sobre los arreglos. Por ejemplo:</a:t>
            </a:r>
          </a:p>
        </p:txBody>
      </p:sp>
      <p:pic>
        <p:nvPicPr>
          <p:cNvPr id="17" name="Picture 5" descr="Picture 5">
            <a:extLst>
              <a:ext uri="{FF2B5EF4-FFF2-40B4-BE49-F238E27FC236}">
                <a16:creationId xmlns:a16="http://schemas.microsoft.com/office/drawing/2014/main" id="{F709F2F7-D779-B547-BC18-7427001EC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90" y="167005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A91C0E3D-5460-204A-8C2D-23501E34C70A}"/>
              </a:ext>
            </a:extLst>
          </p:cNvPr>
          <p:cNvSpPr/>
          <p:nvPr/>
        </p:nvSpPr>
        <p:spPr>
          <a:xfrm>
            <a:off x="1532798" y="2755780"/>
            <a:ext cx="13660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arreglo*num</a:t>
            </a:r>
            <a:endParaRPr lang="es-CL" sz="1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27F087A-8D6E-EC4F-AC0B-80BECAD8C08B}"/>
              </a:ext>
            </a:extLst>
          </p:cNvPr>
          <p:cNvSpPr/>
          <p:nvPr/>
        </p:nvSpPr>
        <p:spPr>
          <a:xfrm>
            <a:off x="1406942" y="3573016"/>
            <a:ext cx="15808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arreglo.min</a:t>
            </a:r>
            <a:r>
              <a:rPr lang="en-US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s-CL" sz="1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C7F9E53-ACC4-EB4B-B362-198F7FC865DC}"/>
              </a:ext>
            </a:extLst>
          </p:cNvPr>
          <p:cNvSpPr/>
          <p:nvPr/>
        </p:nvSpPr>
        <p:spPr>
          <a:xfrm>
            <a:off x="225529" y="4055341"/>
            <a:ext cx="2762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arreglo.round</a:t>
            </a:r>
            <a:r>
              <a:rPr lang="en-US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b="1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decimales</a:t>
            </a:r>
            <a:r>
              <a:rPr lang="en-US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es-CL" sz="1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E047DB3-7369-B04F-B292-BD7D656138EC}"/>
              </a:ext>
            </a:extLst>
          </p:cNvPr>
          <p:cNvSpPr/>
          <p:nvPr/>
        </p:nvSpPr>
        <p:spPr>
          <a:xfrm>
            <a:off x="1406942" y="4811142"/>
            <a:ext cx="1580882" cy="2797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arreglo.sum</a:t>
            </a:r>
            <a:r>
              <a:rPr lang="en-US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s-CL" sz="1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9B9677B-C852-8D49-919B-85F53D6778F8}"/>
              </a:ext>
            </a:extLst>
          </p:cNvPr>
          <p:cNvSpPr/>
          <p:nvPr/>
        </p:nvSpPr>
        <p:spPr>
          <a:xfrm>
            <a:off x="1299541" y="5306823"/>
            <a:ext cx="16882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arreglo.mean</a:t>
            </a:r>
            <a:r>
              <a:rPr lang="en-US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s-CL" sz="1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51E99E5-96D4-2142-B79F-F2A57DF02B77}"/>
              </a:ext>
            </a:extLst>
          </p:cNvPr>
          <p:cNvSpPr/>
          <p:nvPr/>
        </p:nvSpPr>
        <p:spPr>
          <a:xfrm>
            <a:off x="1299541" y="5707752"/>
            <a:ext cx="16882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arreglo.prod</a:t>
            </a:r>
            <a:r>
              <a:rPr lang="en-US" sz="1400" b="1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s-CL" sz="1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0833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78AE32-349D-7D4A-A18C-A109811F93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5E4990-02D7-76CF-B932-4CA90FB12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Ahora tú</a:t>
            </a:r>
          </a:p>
        </p:txBody>
      </p:sp>
      <p:sp>
        <p:nvSpPr>
          <p:cNvPr id="6" name="Shape 184"/>
          <p:cNvSpPr/>
          <p:nvPr/>
        </p:nvSpPr>
        <p:spPr>
          <a:xfrm>
            <a:off x="1385470" y="1485315"/>
            <a:ext cx="6808792" cy="513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CL" dirty="0">
                <a:latin typeface="Calibri"/>
                <a:cs typeface="Calibri"/>
              </a:rPr>
              <a:t>Escriba un programa en Python que, para un </a:t>
            </a:r>
            <a:r>
              <a:rPr lang="es-CL" b="1" dirty="0">
                <a:latin typeface="Calibri"/>
                <a:cs typeface="Calibri"/>
              </a:rPr>
              <a:t>arreglo</a:t>
            </a:r>
            <a:r>
              <a:rPr lang="es-CL" dirty="0">
                <a:latin typeface="Calibri"/>
                <a:cs typeface="Calibri"/>
              </a:rPr>
              <a:t> con las notas de un curso, calcule el promedio de notas del curso, extraiga la menor y la mayor nota, para luego mostrar estas tres cosas por pantalla.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sz="2400" dirty="0">
              <a:latin typeface="Calibri"/>
              <a:cs typeface="Calibri"/>
            </a:endParaRPr>
          </a:p>
        </p:txBody>
      </p:sp>
      <p:cxnSp>
        <p:nvCxnSpPr>
          <p:cNvPr id="7" name="Shape 187"/>
          <p:cNvCxnSpPr>
            <a:cxnSpLocks/>
          </p:cNvCxnSpPr>
          <p:nvPr/>
        </p:nvCxnSpPr>
        <p:spPr>
          <a:xfrm>
            <a:off x="1493520" y="2540000"/>
            <a:ext cx="6537297" cy="0"/>
          </a:xfrm>
          <a:prstGeom prst="straightConnector1">
            <a:avLst/>
          </a:prstGeom>
          <a:noFill/>
          <a:ln w="25400" cap="flat" cmpd="sng">
            <a:solidFill>
              <a:schemeClr val="bg1">
                <a:lumMod val="65000"/>
              </a:schemeClr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8" y="1491704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/>
          <p:cNvSpPr/>
          <p:nvPr/>
        </p:nvSpPr>
        <p:spPr>
          <a:xfrm>
            <a:off x="1412240" y="3187115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latin typeface="Consolas" panose="020B0609020204030204" pitchFamily="49" charset="0"/>
              </a:rPr>
              <a:t>[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3.4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4.3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4.7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5.1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5.3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5.8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6.1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6.7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7.0</a:t>
            </a:r>
            <a:r>
              <a:rPr lang="es-CL" dirty="0">
                <a:latin typeface="Consolas" panose="020B0609020204030204" pitchFamily="49" charset="0"/>
              </a:rPr>
              <a:t>]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2400" y="2753360"/>
            <a:ext cx="171607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alibri"/>
                <a:cs typeface="Calibri"/>
              </a:rPr>
              <a:t>arreglo</a:t>
            </a: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Calibri"/>
                <a:cs typeface="Calibri"/>
              </a:rPr>
              <a:t>notas</a:t>
            </a:r>
            <a:endParaRPr 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064733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0F090E-1587-A34F-B036-B6B6A9D26AC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2742629-BC0B-7D38-C747-D397D9042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Solución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442720" y="3062231"/>
            <a:ext cx="6932654" cy="2862320"/>
          </a:xfrm>
          <a:prstGeom prst="rect">
            <a:avLst/>
          </a:prstGeom>
          <a:noFill/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CL" sz="1500" dirty="0" err="1">
                <a:solidFill>
                  <a:srgbClr val="0000FF"/>
                </a:solidFill>
                <a:latin typeface="Consolas" panose="020B0609020204030204" pitchFamily="49" charset="0"/>
              </a:rPr>
              <a:t>import</a:t>
            </a:r>
            <a:r>
              <a:rPr lang="es-CL" sz="1500" dirty="0">
                <a:latin typeface="Consolas" panose="020B0609020204030204" pitchFamily="49" charset="0"/>
              </a:rPr>
              <a:t> </a:t>
            </a:r>
            <a:r>
              <a:rPr lang="es-CL" sz="1500" dirty="0" err="1">
                <a:latin typeface="Consolas" panose="020B0609020204030204" pitchFamily="49" charset="0"/>
              </a:rPr>
              <a:t>numpy</a:t>
            </a:r>
            <a:r>
              <a:rPr lang="es-CL" sz="1500" dirty="0">
                <a:latin typeface="Consolas" panose="020B0609020204030204" pitchFamily="49" charset="0"/>
              </a:rPr>
              <a:t> </a:t>
            </a:r>
            <a:r>
              <a:rPr lang="es-CL" sz="1500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s-CL" sz="1500" dirty="0">
                <a:latin typeface="Consolas" panose="020B0609020204030204" pitchFamily="49" charset="0"/>
              </a:rPr>
              <a:t> </a:t>
            </a:r>
            <a:r>
              <a:rPr lang="es-CL" sz="1500" dirty="0" err="1">
                <a:latin typeface="Consolas" panose="020B0609020204030204" pitchFamily="49" charset="0"/>
              </a:rPr>
              <a:t>np</a:t>
            </a:r>
            <a:endParaRPr lang="es-CL" sz="1500" dirty="0">
              <a:latin typeface="Consolas" panose="020B0609020204030204" pitchFamily="49" charset="0"/>
            </a:endParaRPr>
          </a:p>
          <a:p>
            <a:br>
              <a:rPr lang="es-CL" sz="1500" dirty="0">
                <a:latin typeface="Consolas" panose="020B0609020204030204" pitchFamily="49" charset="0"/>
              </a:rPr>
            </a:br>
            <a:r>
              <a:rPr lang="es-CL" sz="1500" dirty="0">
                <a:latin typeface="Consolas" panose="020B0609020204030204" pitchFamily="49" charset="0"/>
              </a:rPr>
              <a:t>notas = </a:t>
            </a:r>
            <a:r>
              <a:rPr lang="es-CL" sz="1500" dirty="0" err="1">
                <a:latin typeface="Consolas" panose="020B0609020204030204" pitchFamily="49" charset="0"/>
              </a:rPr>
              <a:t>np.array</a:t>
            </a:r>
            <a:r>
              <a:rPr lang="es-CL" sz="1500" dirty="0">
                <a:latin typeface="Consolas" panose="020B0609020204030204" pitchFamily="49" charset="0"/>
              </a:rPr>
              <a:t>([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3.4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4.3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4.7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5.1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5.3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5.8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6.1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6.7</a:t>
            </a:r>
            <a:r>
              <a:rPr lang="es-CL" sz="1500" dirty="0">
                <a:latin typeface="Consolas" panose="020B0609020204030204" pitchFamily="49" charset="0"/>
              </a:rPr>
              <a:t>, </a:t>
            </a:r>
            <a:r>
              <a:rPr lang="es-CL" sz="1500" dirty="0">
                <a:solidFill>
                  <a:srgbClr val="09885A"/>
                </a:solidFill>
                <a:latin typeface="Consolas" panose="020B0609020204030204" pitchFamily="49" charset="0"/>
              </a:rPr>
              <a:t>7.0</a:t>
            </a:r>
            <a:r>
              <a:rPr lang="es-CL" sz="1500" dirty="0">
                <a:latin typeface="Consolas" panose="020B0609020204030204" pitchFamily="49" charset="0"/>
              </a:rPr>
              <a:t>])</a:t>
            </a:r>
          </a:p>
          <a:p>
            <a:br>
              <a:rPr lang="es-CL" sz="1500" dirty="0">
                <a:latin typeface="Consolas" panose="020B0609020204030204" pitchFamily="49" charset="0"/>
              </a:rPr>
            </a:br>
            <a:r>
              <a:rPr lang="es-CL" sz="1500" dirty="0">
                <a:latin typeface="Consolas" panose="020B0609020204030204" pitchFamily="49" charset="0"/>
              </a:rPr>
              <a:t>promedio = </a:t>
            </a:r>
            <a:r>
              <a:rPr lang="es-CL" sz="1500" dirty="0" err="1">
                <a:latin typeface="Consolas" panose="020B0609020204030204" pitchFamily="49" charset="0"/>
              </a:rPr>
              <a:t>notas.</a:t>
            </a:r>
            <a:r>
              <a:rPr lang="es-CL" sz="1500" dirty="0" err="1">
                <a:solidFill>
                  <a:srgbClr val="1800FF"/>
                </a:solidFill>
                <a:latin typeface="Consolas" panose="020B0609020204030204" pitchFamily="49" charset="0"/>
              </a:rPr>
              <a:t>mean</a:t>
            </a:r>
            <a:r>
              <a:rPr lang="es-CL" sz="1500" dirty="0">
                <a:latin typeface="Consolas" panose="020B0609020204030204" pitchFamily="49" charset="0"/>
              </a:rPr>
              <a:t>()</a:t>
            </a:r>
          </a:p>
          <a:p>
            <a:r>
              <a:rPr lang="es-CL" sz="1500" dirty="0">
                <a:latin typeface="Consolas" panose="020B0609020204030204" pitchFamily="49" charset="0"/>
              </a:rPr>
              <a:t>menor = </a:t>
            </a:r>
            <a:r>
              <a:rPr lang="es-CL" sz="1500" dirty="0" err="1">
                <a:latin typeface="Consolas" panose="020B0609020204030204" pitchFamily="49" charset="0"/>
              </a:rPr>
              <a:t>notas.</a:t>
            </a:r>
            <a:r>
              <a:rPr lang="es-CL" sz="1500" dirty="0" err="1">
                <a:solidFill>
                  <a:srgbClr val="0000FF"/>
                </a:solidFill>
                <a:latin typeface="Consolas" panose="020B0609020204030204" pitchFamily="49" charset="0"/>
              </a:rPr>
              <a:t>min</a:t>
            </a:r>
            <a:r>
              <a:rPr lang="es-CL" sz="1500" dirty="0">
                <a:latin typeface="Consolas" panose="020B0609020204030204" pitchFamily="49" charset="0"/>
              </a:rPr>
              <a:t>()</a:t>
            </a:r>
          </a:p>
          <a:p>
            <a:r>
              <a:rPr lang="es-CL" sz="1500" dirty="0">
                <a:latin typeface="Consolas" panose="020B0609020204030204" pitchFamily="49" charset="0"/>
              </a:rPr>
              <a:t>mayor = </a:t>
            </a:r>
            <a:r>
              <a:rPr lang="es-CL" sz="1500" dirty="0" err="1">
                <a:latin typeface="Consolas" panose="020B0609020204030204" pitchFamily="49" charset="0"/>
              </a:rPr>
              <a:t>notas.</a:t>
            </a:r>
            <a:r>
              <a:rPr lang="es-CL" sz="1500" dirty="0" err="1">
                <a:solidFill>
                  <a:srgbClr val="0000FF"/>
                </a:solidFill>
                <a:latin typeface="Consolas" panose="020B0609020204030204" pitchFamily="49" charset="0"/>
              </a:rPr>
              <a:t>max</a:t>
            </a:r>
            <a:r>
              <a:rPr lang="es-CL" sz="1500" dirty="0">
                <a:latin typeface="Consolas" panose="020B0609020204030204" pitchFamily="49" charset="0"/>
              </a:rPr>
              <a:t>()</a:t>
            </a:r>
          </a:p>
          <a:p>
            <a:br>
              <a:rPr lang="es-CL" sz="1500" dirty="0">
                <a:latin typeface="Consolas" panose="020B0609020204030204" pitchFamily="49" charset="0"/>
              </a:rPr>
            </a:br>
            <a:r>
              <a:rPr lang="es-CL" sz="1500" dirty="0" err="1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es-CL" sz="1500" dirty="0">
                <a:latin typeface="Consolas" panose="020B0609020204030204" pitchFamily="49" charset="0"/>
              </a:rPr>
              <a:t>(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</a:rPr>
              <a:t>'El promedio es'</a:t>
            </a:r>
            <a:r>
              <a:rPr lang="es-CL" sz="1500" dirty="0">
                <a:latin typeface="Consolas" panose="020B0609020204030204" pitchFamily="49" charset="0"/>
              </a:rPr>
              <a:t>, promedio)</a:t>
            </a:r>
          </a:p>
          <a:p>
            <a:r>
              <a:rPr lang="es-CL" sz="1500" dirty="0" err="1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es-CL" sz="1500" dirty="0">
                <a:latin typeface="Consolas" panose="020B0609020204030204" pitchFamily="49" charset="0"/>
              </a:rPr>
              <a:t>(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</a:rPr>
              <a:t>'La nota más baja es'</a:t>
            </a:r>
            <a:r>
              <a:rPr lang="es-CL" sz="1500" dirty="0">
                <a:latin typeface="Consolas" panose="020B0609020204030204" pitchFamily="49" charset="0"/>
              </a:rPr>
              <a:t>, menor)</a:t>
            </a:r>
          </a:p>
          <a:p>
            <a:r>
              <a:rPr lang="es-CL" sz="1500" dirty="0" err="1">
                <a:solidFill>
                  <a:srgbClr val="0000FF"/>
                </a:solidFill>
                <a:latin typeface="Consolas" panose="020B0609020204030204" pitchFamily="49" charset="0"/>
              </a:rPr>
              <a:t>print</a:t>
            </a:r>
            <a:r>
              <a:rPr lang="es-CL" sz="1500" dirty="0">
                <a:latin typeface="Consolas" panose="020B0609020204030204" pitchFamily="49" charset="0"/>
              </a:rPr>
              <a:t>(</a:t>
            </a:r>
            <a:r>
              <a:rPr lang="es-CL" sz="1500" dirty="0">
                <a:solidFill>
                  <a:srgbClr val="E800EB"/>
                </a:solidFill>
                <a:latin typeface="Consolas" panose="020B0609020204030204" pitchFamily="49" charset="0"/>
              </a:rPr>
              <a:t>'La nota más alta es'</a:t>
            </a:r>
            <a:r>
              <a:rPr lang="es-CL" sz="1500" dirty="0">
                <a:latin typeface="Consolas" panose="020B0609020204030204" pitchFamily="49" charset="0"/>
              </a:rPr>
              <a:t>, mayor)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8" y="1491704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184">
            <a:extLst>
              <a:ext uri="{FF2B5EF4-FFF2-40B4-BE49-F238E27FC236}">
                <a16:creationId xmlns:a16="http://schemas.microsoft.com/office/drawing/2014/main" id="{40E1DED7-6F0E-DA6D-85F0-AA8336ED9271}"/>
              </a:ext>
            </a:extLst>
          </p:cNvPr>
          <p:cNvSpPr/>
          <p:nvPr/>
        </p:nvSpPr>
        <p:spPr>
          <a:xfrm>
            <a:off x="1385470" y="1485315"/>
            <a:ext cx="6808792" cy="513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CL" dirty="0">
                <a:latin typeface="Calibri"/>
                <a:cs typeface="Calibri"/>
              </a:rPr>
              <a:t>Escriba un programa en Python que, para un </a:t>
            </a:r>
            <a:r>
              <a:rPr lang="es-CL" b="1" dirty="0">
                <a:latin typeface="Calibri"/>
                <a:cs typeface="Calibri"/>
              </a:rPr>
              <a:t>arreglo</a:t>
            </a:r>
            <a:r>
              <a:rPr lang="es-CL" dirty="0">
                <a:latin typeface="Calibri"/>
                <a:cs typeface="Calibri"/>
              </a:rPr>
              <a:t> con las notas de un curso, calcule el promedio de notas del curso, extraiga la menor y la mayor nota, para luego mostrar estas tres cosas por pantalla.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sz="2400" dirty="0">
              <a:latin typeface="Calibri"/>
              <a:cs typeface="Calibri"/>
            </a:endParaRPr>
          </a:p>
        </p:txBody>
      </p:sp>
      <p:cxnSp>
        <p:nvCxnSpPr>
          <p:cNvPr id="11" name="Shape 187">
            <a:extLst>
              <a:ext uri="{FF2B5EF4-FFF2-40B4-BE49-F238E27FC236}">
                <a16:creationId xmlns:a16="http://schemas.microsoft.com/office/drawing/2014/main" id="{0DC8DC72-DC5C-AAD2-CD76-D92A832BEA66}"/>
              </a:ext>
            </a:extLst>
          </p:cNvPr>
          <p:cNvCxnSpPr>
            <a:cxnSpLocks/>
          </p:cNvCxnSpPr>
          <p:nvPr/>
        </p:nvCxnSpPr>
        <p:spPr>
          <a:xfrm>
            <a:off x="1493520" y="2540000"/>
            <a:ext cx="6537297" cy="0"/>
          </a:xfrm>
          <a:prstGeom prst="straightConnector1">
            <a:avLst/>
          </a:prstGeom>
          <a:noFill/>
          <a:ln w="25400" cap="flat" cmpd="sng">
            <a:solidFill>
              <a:schemeClr val="bg1">
                <a:lumMod val="65000"/>
              </a:schemeClr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410493775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462274-62C3-964E-985E-3FEDED4F46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6A4D5B-A198-CE2A-C57A-20A6916E1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Cálculos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625600" y="1844675"/>
            <a:ext cx="7518400" cy="423863"/>
          </a:xfrm>
        </p:spPr>
        <p:txBody>
          <a:bodyPr/>
          <a:lstStyle/>
          <a:p>
            <a:pPr marL="0" indent="0">
              <a:buNone/>
            </a:pPr>
            <a:r>
              <a:rPr lang="es-CL" dirty="0"/>
              <a:t>Ejemplo</a:t>
            </a: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0" y="173990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BC7DDFD1-3C41-7A42-B72D-6785A4C45437}"/>
              </a:ext>
            </a:extLst>
          </p:cNvPr>
          <p:cNvSpPr txBox="1"/>
          <p:nvPr/>
        </p:nvSpPr>
        <p:spPr>
          <a:xfrm>
            <a:off x="1626061" y="2420199"/>
            <a:ext cx="7122029" cy="2554543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numpy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np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np.array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4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8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16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32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])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(a*4)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'La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suma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de los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elementos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de a es '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sum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'y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su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multiplcación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es'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prod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'El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promedio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de los </a:t>
            </a:r>
            <a:r>
              <a:rPr lang="en-US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elementos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es'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a.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mean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  <a:p>
            <a:endParaRPr kumimoji="0" lang="en-US" sz="1600" b="0" i="0" u="none" strike="noStrike" cap="none" spc="0" normalizeH="0" baseline="0" dirty="0">
              <a:ln>
                <a:noFill/>
              </a:ln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5521563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DA35CF-D6E3-6644-BCEE-87978B4547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72CB77-094B-C7D2-A6E0-B07B384AA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Cálculos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603797" y="1733550"/>
            <a:ext cx="6278562" cy="635000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Si los arreglos tienen igual tamaño entonces puedo realizar operaciones de suma, multiplicación, resta, división</a:t>
            </a: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0" y="173990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46C7C069-56F2-1C4A-B6DE-F31CAE41B346}"/>
              </a:ext>
            </a:extLst>
          </p:cNvPr>
          <p:cNvSpPr txBox="1"/>
          <p:nvPr/>
        </p:nvSpPr>
        <p:spPr>
          <a:xfrm>
            <a:off x="1602912" y="2571039"/>
            <a:ext cx="6279447" cy="2554543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numpy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np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np.</a:t>
            </a:r>
            <a:r>
              <a:rPr lang="en-U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4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8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16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32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])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b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np.</a:t>
            </a:r>
            <a:r>
              <a:rPr lang="en-U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3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])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a+b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)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(a*b)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endParaRPr kumimoji="0" lang="en-US" sz="1600" b="0" i="0" u="none" strike="noStrike" cap="none" spc="0" normalizeH="0" baseline="0" dirty="0">
              <a:ln>
                <a:noFill/>
              </a:ln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244362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1388FBB-6786-AD43-BD0D-802751DCF3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3CD2ADC-5208-F241-AF18-304F4E3C4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Ahora tú</a:t>
            </a:r>
          </a:p>
        </p:txBody>
      </p:sp>
      <p:sp>
        <p:nvSpPr>
          <p:cNvPr id="6" name="Shape 184"/>
          <p:cNvSpPr/>
          <p:nvPr/>
        </p:nvSpPr>
        <p:spPr>
          <a:xfrm>
            <a:off x="1324509" y="1495475"/>
            <a:ext cx="7468606" cy="513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/>
                <a:cs typeface="Calibri"/>
              </a:rPr>
              <a:t>Un científico mexicano estaba haciendo estudios de la altura de las personas en nuestro país, y guardó sus datos en un arreglo </a:t>
            </a:r>
            <a:r>
              <a:rPr lang="es-CL" dirty="0" err="1">
                <a:solidFill>
                  <a:srgbClr val="0733FF"/>
                </a:solidFill>
                <a:latin typeface="Calibri"/>
                <a:cs typeface="Calibri"/>
              </a:rPr>
              <a:t>numpy</a:t>
            </a:r>
            <a:r>
              <a:rPr lang="es-CL" dirty="0">
                <a:latin typeface="Calibri"/>
                <a:cs typeface="Calibri"/>
              </a:rPr>
              <a:t> llamado alturas. Sin embargo, utilizó pulgadas como medida de altura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dirty="0">
              <a:latin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/>
                <a:cs typeface="Calibri"/>
              </a:rPr>
              <a:t>Escriba el código para transformar esas mediciones en centímetros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dirty="0">
              <a:latin typeface="Calibri"/>
              <a:cs typeface="Calibri"/>
            </a:endParaRPr>
          </a:p>
        </p:txBody>
      </p:sp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8" y="1491704"/>
            <a:ext cx="543471" cy="543471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9" name="Shape 187">
            <a:extLst>
              <a:ext uri="{FF2B5EF4-FFF2-40B4-BE49-F238E27FC236}">
                <a16:creationId xmlns:a16="http://schemas.microsoft.com/office/drawing/2014/main" id="{27058BB2-2E27-5F48-B776-9AE4CB30C616}"/>
              </a:ext>
            </a:extLst>
          </p:cNvPr>
          <p:cNvCxnSpPr/>
          <p:nvPr/>
        </p:nvCxnSpPr>
        <p:spPr>
          <a:xfrm>
            <a:off x="1380611" y="3140968"/>
            <a:ext cx="6813651" cy="0"/>
          </a:xfrm>
          <a:prstGeom prst="straightConnector1">
            <a:avLst/>
          </a:prstGeom>
          <a:noFill/>
          <a:ln w="25400" cap="flat" cmpd="sng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178378348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E343F0-81FF-0A41-BF99-B712344CCF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3423C3-6EE6-E94A-A8B5-08AF0C50F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Solución</a:t>
            </a:r>
          </a:p>
        </p:txBody>
      </p:sp>
      <p:sp>
        <p:nvSpPr>
          <p:cNvPr id="6" name="Shape 184"/>
          <p:cNvSpPr/>
          <p:nvPr/>
        </p:nvSpPr>
        <p:spPr>
          <a:xfrm>
            <a:off x="1324509" y="1495475"/>
            <a:ext cx="7468606" cy="513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/>
                <a:cs typeface="Calibri"/>
              </a:rPr>
              <a:t>Un científico mexicano estaba haciendo estudios de la altura de las personas en nuestro país, y guardó sus datos en un arreglo </a:t>
            </a:r>
            <a:r>
              <a:rPr lang="es-CL" dirty="0" err="1">
                <a:solidFill>
                  <a:srgbClr val="0733FF"/>
                </a:solidFill>
                <a:latin typeface="Calibri"/>
                <a:cs typeface="Calibri"/>
              </a:rPr>
              <a:t>numpy</a:t>
            </a:r>
            <a:r>
              <a:rPr lang="es-CL" dirty="0">
                <a:latin typeface="Calibri"/>
                <a:cs typeface="Calibri"/>
              </a:rPr>
              <a:t> llamado alturas. Sin embargo, utilizó pulgadas como medida de altura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dirty="0">
              <a:latin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/>
                <a:cs typeface="Calibri"/>
              </a:rPr>
              <a:t>Escriba el código para transformar esas mediciones en centímetros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dirty="0">
              <a:latin typeface="Calibri"/>
              <a:cs typeface="Calibri"/>
            </a:endParaRPr>
          </a:p>
        </p:txBody>
      </p:sp>
      <p:cxnSp>
        <p:nvCxnSpPr>
          <p:cNvPr id="7" name="Shape 187"/>
          <p:cNvCxnSpPr/>
          <p:nvPr/>
        </p:nvCxnSpPr>
        <p:spPr>
          <a:xfrm>
            <a:off x="1380611" y="3140968"/>
            <a:ext cx="6813651" cy="0"/>
          </a:xfrm>
          <a:prstGeom prst="straightConnector1">
            <a:avLst/>
          </a:prstGeom>
          <a:noFill/>
          <a:ln w="25400" cap="flat" cmpd="sng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" name="Rectangle 2"/>
          <p:cNvSpPr/>
          <p:nvPr/>
        </p:nvSpPr>
        <p:spPr>
          <a:xfrm>
            <a:off x="1412240" y="3776507"/>
            <a:ext cx="6929265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import</a:t>
            </a:r>
            <a:r>
              <a:rPr lang="es-CL" sz="1400" dirty="0">
                <a:latin typeface="Menlo Regular"/>
                <a:cs typeface="Menlo Regular"/>
              </a:rPr>
              <a:t> </a:t>
            </a:r>
            <a:r>
              <a:rPr lang="es-CL" sz="1400" dirty="0" err="1">
                <a:latin typeface="Menlo Regular"/>
                <a:cs typeface="Menlo Regular"/>
              </a:rPr>
              <a:t>numpy</a:t>
            </a:r>
            <a:r>
              <a:rPr lang="es-CL" sz="1400" dirty="0">
                <a:latin typeface="Menlo Regular"/>
                <a:cs typeface="Menlo Regular"/>
              </a:rPr>
              <a:t> </a:t>
            </a:r>
            <a:r>
              <a:rPr lang="es-CL" sz="1400" dirty="0">
                <a:solidFill>
                  <a:srgbClr val="0000FF"/>
                </a:solidFill>
                <a:latin typeface="Menlo Regular"/>
                <a:cs typeface="Menlo Regular"/>
              </a:rPr>
              <a:t>as</a:t>
            </a:r>
            <a:r>
              <a:rPr lang="es-CL" sz="1400" dirty="0">
                <a:latin typeface="Menlo Regular"/>
                <a:cs typeface="Menlo Regular"/>
              </a:rPr>
              <a:t> </a:t>
            </a:r>
            <a:r>
              <a:rPr lang="es-CL" sz="1400" dirty="0" err="1">
                <a:latin typeface="Menlo Regular"/>
                <a:cs typeface="Menlo Regular"/>
              </a:rPr>
              <a:t>np</a:t>
            </a:r>
            <a:endParaRPr lang="es-CL" sz="1400" dirty="0">
              <a:latin typeface="Menlo Regular"/>
              <a:cs typeface="Menlo Regular"/>
            </a:endParaRPr>
          </a:p>
          <a:p>
            <a:br>
              <a:rPr lang="es-CL" sz="1400" dirty="0">
                <a:latin typeface="Menlo Regular"/>
                <a:cs typeface="Menlo Regular"/>
              </a:rPr>
            </a:br>
            <a:r>
              <a:rPr lang="es-CL" sz="1400" dirty="0">
                <a:latin typeface="Menlo Regular"/>
                <a:cs typeface="Menlo Regular"/>
              </a:rPr>
              <a:t>alturas = </a:t>
            </a:r>
            <a:r>
              <a:rPr lang="es-CL" sz="1400" dirty="0" err="1">
                <a:latin typeface="Menlo Regular"/>
                <a:cs typeface="Menlo Regular"/>
              </a:rPr>
              <a:t>np.array</a:t>
            </a:r>
            <a:r>
              <a:rPr lang="es-CL" sz="1400" dirty="0">
                <a:latin typeface="Menlo Regular"/>
                <a:cs typeface="Menlo Regular"/>
              </a:rPr>
              <a:t>([59.2, 73., 45.9, 65.7, 80.1])</a:t>
            </a:r>
          </a:p>
          <a:p>
            <a:r>
              <a:rPr lang="es-CL" sz="1400" dirty="0" err="1">
                <a:latin typeface="Menlo Regular"/>
                <a:cs typeface="Menlo Regular"/>
              </a:rPr>
              <a:t>en_centimetros</a:t>
            </a:r>
            <a:r>
              <a:rPr lang="es-CL" sz="1400" dirty="0">
                <a:latin typeface="Menlo Regular"/>
                <a:cs typeface="Menlo Regular"/>
              </a:rPr>
              <a:t> = alturas * 2.54</a:t>
            </a:r>
          </a:p>
          <a:p>
            <a:endParaRPr lang="es-CL" sz="1400" dirty="0">
              <a:latin typeface="Menlo Regular"/>
              <a:cs typeface="Menlo Regular"/>
            </a:endParaRPr>
          </a:p>
          <a:p>
            <a:r>
              <a:rPr lang="es-CL" sz="1400" dirty="0" err="1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s-CL" sz="1400" dirty="0">
                <a:latin typeface="Menlo Regular"/>
                <a:cs typeface="Menlo Regular"/>
              </a:rPr>
              <a:t>(</a:t>
            </a:r>
            <a:r>
              <a:rPr lang="es-CL" sz="1400" dirty="0" err="1">
                <a:latin typeface="Menlo Regular"/>
                <a:cs typeface="Menlo Regular"/>
              </a:rPr>
              <a:t>en_centimetros</a:t>
            </a:r>
            <a:r>
              <a:rPr lang="es-CL" sz="1400" dirty="0">
                <a:latin typeface="Menlo Regular"/>
                <a:cs typeface="Menlo Regular"/>
              </a:rPr>
              <a:t>)</a:t>
            </a:r>
          </a:p>
          <a:p>
            <a:endParaRPr lang="es-CL" sz="1400" dirty="0">
              <a:latin typeface="Menlo Regular"/>
              <a:cs typeface="Menlo Regular"/>
            </a:endParaRPr>
          </a:p>
        </p:txBody>
      </p:sp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8" y="1491704"/>
            <a:ext cx="543471" cy="5434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7880478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5F621-EAD0-C9DE-48C7-133162731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EB9795-C982-5B4B-6CAF-2E531F8D52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D812CE-17B8-4B5E-EB3C-585F99488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1A2650-2309-09EB-54A4-18DEEBD7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Ahora tú</a:t>
            </a:r>
          </a:p>
        </p:txBody>
      </p:sp>
      <p:sp>
        <p:nvSpPr>
          <p:cNvPr id="6" name="Shape 184">
            <a:extLst>
              <a:ext uri="{FF2B5EF4-FFF2-40B4-BE49-F238E27FC236}">
                <a16:creationId xmlns:a16="http://schemas.microsoft.com/office/drawing/2014/main" id="{4395FAD9-83EE-7377-CFD1-7210D1989A9C}"/>
              </a:ext>
            </a:extLst>
          </p:cNvPr>
          <p:cNvSpPr/>
          <p:nvPr/>
        </p:nvSpPr>
        <p:spPr>
          <a:xfrm>
            <a:off x="1324509" y="1495475"/>
            <a:ext cx="7468606" cy="513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>
                <a:latin typeface="Calibri"/>
                <a:cs typeface="Calibri"/>
              </a:rPr>
              <a:t>Suponga que usted tiene las dos evaluaciones del curso de Python para análisis de datos. Usted tiene la tarea de encontrar el promedio de cada estudiante, y buscar aquel estudiante que tenga la mejor calificación promedio.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dirty="0">
              <a:latin typeface="Calibri"/>
              <a:cs typeface="Calibri"/>
            </a:endParaRPr>
          </a:p>
        </p:txBody>
      </p:sp>
      <p:pic>
        <p:nvPicPr>
          <p:cNvPr id="8" name="Picture 7" descr="Picture 5">
            <a:extLst>
              <a:ext uri="{FF2B5EF4-FFF2-40B4-BE49-F238E27FC236}">
                <a16:creationId xmlns:a16="http://schemas.microsoft.com/office/drawing/2014/main" id="{0FBD3C58-154F-73A1-F44A-ED1B002F9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8" y="1491704"/>
            <a:ext cx="543471" cy="543471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9" name="Shape 187">
            <a:extLst>
              <a:ext uri="{FF2B5EF4-FFF2-40B4-BE49-F238E27FC236}">
                <a16:creationId xmlns:a16="http://schemas.microsoft.com/office/drawing/2014/main" id="{814CBD8D-6F24-4643-BA6B-4A06234741FF}"/>
              </a:ext>
            </a:extLst>
          </p:cNvPr>
          <p:cNvCxnSpPr/>
          <p:nvPr/>
        </p:nvCxnSpPr>
        <p:spPr>
          <a:xfrm>
            <a:off x="1380611" y="2832209"/>
            <a:ext cx="6813651" cy="0"/>
          </a:xfrm>
          <a:prstGeom prst="straightConnector1">
            <a:avLst/>
          </a:prstGeom>
          <a:noFill/>
          <a:ln w="25400" cap="flat" cmpd="sng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71854021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Marcador de número de diapositiva 32">
            <a:extLst>
              <a:ext uri="{FF2B5EF4-FFF2-40B4-BE49-F238E27FC236}">
                <a16:creationId xmlns:a16="http://schemas.microsoft.com/office/drawing/2014/main" id="{EDA82BF6-FA8B-0343-947B-5408D1A1543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5773B3-7BCF-BE6D-6FA9-3E6DB4F2E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Índices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1602913" y="1733550"/>
            <a:ext cx="6400800" cy="635000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Debido a que los arreglos de numpy son indexados desde la posición inicial 0, estos pueden ser manipulados por sus índices.</a:t>
            </a: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0" y="173990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46C7C069-56F2-1C4A-B6DE-F31CAE41B346}"/>
              </a:ext>
            </a:extLst>
          </p:cNvPr>
          <p:cNvSpPr txBox="1"/>
          <p:nvPr/>
        </p:nvSpPr>
        <p:spPr>
          <a:xfrm>
            <a:off x="1602913" y="2571039"/>
            <a:ext cx="3723231" cy="3539428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numpy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np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np.array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4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8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16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32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])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b = a[0:3]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c = a[:3]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d = a[3:]</a:t>
            </a:r>
          </a:p>
          <a:p>
            <a:endParaRPr kumimoji="0" lang="en-US" sz="1600" b="0" i="0" u="none" strike="noStrike" cap="none" spc="0" normalizeH="0" baseline="0" dirty="0">
              <a:ln>
                <a:noFill/>
              </a:ln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e = a[:-1]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f = a[::-1]</a:t>
            </a:r>
          </a:p>
          <a:p>
            <a:endParaRPr kumimoji="0" lang="en-US" sz="1600" b="0" i="0" u="none" strike="noStrike" cap="none" spc="0" normalizeH="0" baseline="0" dirty="0">
              <a:ln>
                <a:noFill/>
              </a:ln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2B67F14C-4868-E14E-B389-17A7E0B8480F}"/>
              </a:ext>
            </a:extLst>
          </p:cNvPr>
          <p:cNvGrpSpPr/>
          <p:nvPr/>
        </p:nvGrpSpPr>
        <p:grpSpPr>
          <a:xfrm>
            <a:off x="2780907" y="3580208"/>
            <a:ext cx="6111573" cy="307775"/>
            <a:chOff x="2780907" y="3580208"/>
            <a:chExt cx="6111573" cy="307775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0976B156-C54B-DF47-9B76-FF303BC40D2E}"/>
                </a:ext>
              </a:extLst>
            </p:cNvPr>
            <p:cNvCxnSpPr>
              <a:cxnSpLocks/>
            </p:cNvCxnSpPr>
            <p:nvPr/>
          </p:nvCxnSpPr>
          <p:spPr>
            <a:xfrm>
              <a:off x="2780907" y="3734096"/>
              <a:ext cx="3015229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w="lg" len="sm"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El primer paso consiste en escribir uno o más instrucciones. El segundo paso es ejecutar el código, y el último paso es revisar los resultados en la terminal">
              <a:extLst>
                <a:ext uri="{FF2B5EF4-FFF2-40B4-BE49-F238E27FC236}">
                  <a16:creationId xmlns:a16="http://schemas.microsoft.com/office/drawing/2014/main" id="{A08F9AFA-D8E1-F446-9ED3-A8778BE7EA44}"/>
                </a:ext>
              </a:extLst>
            </p:cNvPr>
            <p:cNvSpPr txBox="1"/>
            <p:nvPr/>
          </p:nvSpPr>
          <p:spPr>
            <a:xfrm>
              <a:off x="5796136" y="3580208"/>
              <a:ext cx="3096344" cy="30777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sz="1400" dirty="0">
                  <a:latin typeface="Calibri"/>
                  <a:cs typeface="Calibri"/>
                </a:rPr>
                <a:t>Desde el índice 0 al índice 2 (0,1,2)</a:t>
              </a:r>
              <a:endParaRPr sz="1400" dirty="0">
                <a:latin typeface="Calibri"/>
                <a:cs typeface="Calibri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4BC1D5A3-044E-A14E-B490-5408A7A3B96F}"/>
              </a:ext>
            </a:extLst>
          </p:cNvPr>
          <p:cNvGrpSpPr/>
          <p:nvPr/>
        </p:nvGrpSpPr>
        <p:grpSpPr>
          <a:xfrm>
            <a:off x="2696066" y="4067200"/>
            <a:ext cx="6169114" cy="307775"/>
            <a:chOff x="2696066" y="4067200"/>
            <a:chExt cx="6169114" cy="307775"/>
          </a:xfrm>
        </p:grpSpPr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C7E53318-774B-E44C-8859-E50354E116B6}"/>
                </a:ext>
              </a:extLst>
            </p:cNvPr>
            <p:cNvCxnSpPr>
              <a:cxnSpLocks/>
            </p:cNvCxnSpPr>
            <p:nvPr/>
          </p:nvCxnSpPr>
          <p:spPr>
            <a:xfrm>
              <a:off x="2696066" y="4221088"/>
              <a:ext cx="3100070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w="lg" len="sm"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 primer paso consiste en escribir uno o más instrucciones. El segundo paso es ejecutar el código, y el último paso es revisar los resultados en la terminal">
              <a:extLst>
                <a:ext uri="{FF2B5EF4-FFF2-40B4-BE49-F238E27FC236}">
                  <a16:creationId xmlns:a16="http://schemas.microsoft.com/office/drawing/2014/main" id="{4D518D10-15AF-AA4A-B8F5-C3504F03D9DF}"/>
                </a:ext>
              </a:extLst>
            </p:cNvPr>
            <p:cNvSpPr txBox="1"/>
            <p:nvPr/>
          </p:nvSpPr>
          <p:spPr>
            <a:xfrm>
              <a:off x="5796136" y="4067200"/>
              <a:ext cx="3069044" cy="30777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sz="1400" dirty="0">
                  <a:latin typeface="Calibri"/>
                  <a:cs typeface="Calibri"/>
                </a:rPr>
                <a:t>Desde el inicio al índice 2 (0,1,2)</a:t>
              </a:r>
              <a:endParaRPr sz="1400" dirty="0">
                <a:latin typeface="Calibri"/>
                <a:cs typeface="Calibri"/>
              </a:endParaRP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D24F0809-4E46-EE41-985A-424E7CD327C4}"/>
              </a:ext>
            </a:extLst>
          </p:cNvPr>
          <p:cNvGrpSpPr/>
          <p:nvPr/>
        </p:nvGrpSpPr>
        <p:grpSpPr>
          <a:xfrm>
            <a:off x="2686639" y="4571256"/>
            <a:ext cx="6178541" cy="307775"/>
            <a:chOff x="2686639" y="4571256"/>
            <a:chExt cx="6178541" cy="307775"/>
          </a:xfrm>
        </p:grpSpPr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F1020F33-97F4-6041-8CE2-4FC486E504CA}"/>
                </a:ext>
              </a:extLst>
            </p:cNvPr>
            <p:cNvCxnSpPr>
              <a:cxnSpLocks/>
            </p:cNvCxnSpPr>
            <p:nvPr/>
          </p:nvCxnSpPr>
          <p:spPr>
            <a:xfrm>
              <a:off x="2686639" y="4725144"/>
              <a:ext cx="3109497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w="lg" len="sm"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 primer paso consiste en escribir uno o más instrucciones. El segundo paso es ejecutar el código, y el último paso es revisar los resultados en la terminal">
              <a:extLst>
                <a:ext uri="{FF2B5EF4-FFF2-40B4-BE49-F238E27FC236}">
                  <a16:creationId xmlns:a16="http://schemas.microsoft.com/office/drawing/2014/main" id="{FE9BEBE0-A1A4-5940-8701-C283FDE94C73}"/>
                </a:ext>
              </a:extLst>
            </p:cNvPr>
            <p:cNvSpPr txBox="1"/>
            <p:nvPr/>
          </p:nvSpPr>
          <p:spPr>
            <a:xfrm>
              <a:off x="5796136" y="4571256"/>
              <a:ext cx="3069044" cy="30777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sz="1400" dirty="0">
                  <a:latin typeface="Calibri"/>
                  <a:cs typeface="Calibri"/>
                </a:rPr>
                <a:t>Desde el índice 3 al final</a:t>
              </a:r>
              <a:endParaRPr sz="1400" dirty="0">
                <a:latin typeface="Calibri"/>
                <a:cs typeface="Calibri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37867932-1EC7-2540-A02C-6105FBE0D6B5}"/>
              </a:ext>
            </a:extLst>
          </p:cNvPr>
          <p:cNvGrpSpPr/>
          <p:nvPr/>
        </p:nvGrpSpPr>
        <p:grpSpPr>
          <a:xfrm>
            <a:off x="2941163" y="5501806"/>
            <a:ext cx="5951317" cy="523218"/>
            <a:chOff x="2941163" y="5075312"/>
            <a:chExt cx="5951317" cy="523218"/>
          </a:xfrm>
        </p:grpSpPr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3FAAC46D-CD7C-A147-9CE9-069050702330}"/>
                </a:ext>
              </a:extLst>
            </p:cNvPr>
            <p:cNvCxnSpPr>
              <a:cxnSpLocks/>
            </p:cNvCxnSpPr>
            <p:nvPr/>
          </p:nvCxnSpPr>
          <p:spPr>
            <a:xfrm>
              <a:off x="2941163" y="5229200"/>
              <a:ext cx="2854973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w="lg" len="sm"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 primer paso consiste en escribir uno o más instrucciones. El segundo paso es ejecutar el código, y el último paso es revisar los resultados en la terminal">
              <a:extLst>
                <a:ext uri="{FF2B5EF4-FFF2-40B4-BE49-F238E27FC236}">
                  <a16:creationId xmlns:a16="http://schemas.microsoft.com/office/drawing/2014/main" id="{43909811-6B85-5B44-A2B0-F32B185E62A7}"/>
                </a:ext>
              </a:extLst>
            </p:cNvPr>
            <p:cNvSpPr txBox="1"/>
            <p:nvPr/>
          </p:nvSpPr>
          <p:spPr>
            <a:xfrm>
              <a:off x="5796136" y="5075312"/>
              <a:ext cx="3096344" cy="523218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sz="1400" dirty="0">
                  <a:latin typeface="Calibri"/>
                  <a:cs typeface="Calibri"/>
                </a:rPr>
                <a:t>De inicio al final, pero con índices en decremento en -1</a:t>
              </a:r>
              <a:endParaRPr sz="1400" dirty="0">
                <a:latin typeface="Calibri"/>
                <a:cs typeface="Calibri"/>
              </a:endParaRP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F3CCE059-E8CA-CE47-8926-FDD2ECBF7A64}"/>
              </a:ext>
            </a:extLst>
          </p:cNvPr>
          <p:cNvGrpSpPr/>
          <p:nvPr/>
        </p:nvGrpSpPr>
        <p:grpSpPr>
          <a:xfrm>
            <a:off x="2809188" y="5049478"/>
            <a:ext cx="6083292" cy="307775"/>
            <a:chOff x="2781888" y="4571256"/>
            <a:chExt cx="6083292" cy="307775"/>
          </a:xfrm>
        </p:grpSpPr>
        <p:cxnSp>
          <p:nvCxnSpPr>
            <p:cNvPr id="24" name="Conector recto de flecha 23">
              <a:extLst>
                <a:ext uri="{FF2B5EF4-FFF2-40B4-BE49-F238E27FC236}">
                  <a16:creationId xmlns:a16="http://schemas.microsoft.com/office/drawing/2014/main" id="{E1E30931-E5EF-4042-AA14-CC96A846027F}"/>
                </a:ext>
              </a:extLst>
            </p:cNvPr>
            <p:cNvCxnSpPr>
              <a:cxnSpLocks/>
            </p:cNvCxnSpPr>
            <p:nvPr/>
          </p:nvCxnSpPr>
          <p:spPr>
            <a:xfrm>
              <a:off x="2781888" y="4725144"/>
              <a:ext cx="2986948" cy="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w="lg" len="sm"/>
              <a:tailEnd type="arrow" w="lg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El primer paso consiste en escribir uno o más instrucciones. El segundo paso es ejecutar el código, y el último paso es revisar los resultados en la terminal">
              <a:extLst>
                <a:ext uri="{FF2B5EF4-FFF2-40B4-BE49-F238E27FC236}">
                  <a16:creationId xmlns:a16="http://schemas.microsoft.com/office/drawing/2014/main" id="{299B11B4-C243-E146-BE16-83A233F9199E}"/>
                </a:ext>
              </a:extLst>
            </p:cNvPr>
            <p:cNvSpPr txBox="1"/>
            <p:nvPr/>
          </p:nvSpPr>
          <p:spPr>
            <a:xfrm>
              <a:off x="5796136" y="4571256"/>
              <a:ext cx="3069044" cy="30777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sz="1400" dirty="0">
                  <a:latin typeface="Calibri"/>
                  <a:cs typeface="Calibri"/>
                </a:rPr>
                <a:t>Desde el inicio hasta uno menos el final</a:t>
              </a:r>
              <a:endParaRPr sz="14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647685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BE999A1-C199-2E41-8B3E-FDEDD6A8326B}"/>
              </a:ext>
            </a:extLst>
          </p:cNvPr>
          <p:cNvSpPr/>
          <p:nvPr/>
        </p:nvSpPr>
        <p:spPr>
          <a:xfrm>
            <a:off x="7439" y="2566743"/>
            <a:ext cx="3563314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556315F-3183-F347-94E6-D1E57003828B}"/>
              </a:ext>
            </a:extLst>
          </p:cNvPr>
          <p:cNvSpPr/>
          <p:nvPr/>
        </p:nvSpPr>
        <p:spPr>
          <a:xfrm>
            <a:off x="-25105" y="3365457"/>
            <a:ext cx="3595858" cy="279567"/>
          </a:xfrm>
          <a:prstGeom prst="rect">
            <a:avLst/>
          </a:prstGeom>
          <a:solidFill>
            <a:srgbClr val="0170C0"/>
          </a:solidFill>
        </p:spPr>
        <p:txBody>
          <a:bodyPr wrap="none">
            <a:noAutofit/>
          </a:bodyPr>
          <a:lstStyle/>
          <a:p>
            <a:pPr algn="r"/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9ED020-B6B8-454B-9188-D951D6089C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E80BDB-87AD-CA26-2309-8333CE22B6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Cálculos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2617788" y="1555750"/>
            <a:ext cx="6526212" cy="2135188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/>
              <a:t>Incluso podemos usar los arreglos como valores de verdad usando un par de funciones:</a:t>
            </a:r>
          </a:p>
        </p:txBody>
      </p:sp>
      <p:pic>
        <p:nvPicPr>
          <p:cNvPr id="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0" y="1526594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5C5BC0E-4756-6F48-9612-1C2925CEF76B}"/>
              </a:ext>
            </a:extLst>
          </p:cNvPr>
          <p:cNvSpPr txBox="1"/>
          <p:nvPr/>
        </p:nvSpPr>
        <p:spPr>
          <a:xfrm>
            <a:off x="1555344" y="3970035"/>
            <a:ext cx="6279447" cy="2554543"/>
          </a:xfrm>
          <a:prstGeom prst="rect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numpy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numpy.array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False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False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False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True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False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])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b=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numpy.array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([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</a:t>
            </a:r>
            <a:r>
              <a:rPr lang="en-US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])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any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all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b.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any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b.</a:t>
            </a:r>
            <a:r>
              <a:rPr lang="en-US" sz="1600" dirty="0" err="1">
                <a:solidFill>
                  <a:srgbClr val="18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all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())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E3BF513-6A14-024C-AE25-C240ECCD5A46}"/>
              </a:ext>
            </a:extLst>
          </p:cNvPr>
          <p:cNvSpPr/>
          <p:nvPr/>
        </p:nvSpPr>
        <p:spPr>
          <a:xfrm>
            <a:off x="1835696" y="2490649"/>
            <a:ext cx="6458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5938" indent="-1776413">
              <a:buClr>
                <a:srgbClr val="0000FF"/>
              </a:buClr>
              <a:tabLst>
                <a:tab pos="1730375" algn="l"/>
                <a:tab pos="2259013" algn="l"/>
              </a:tabLst>
            </a:pPr>
            <a:r>
              <a:rPr lang="en-US" sz="1600" b="1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arreglo.all</a:t>
            </a:r>
            <a:r>
              <a:rPr lang="en-US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retorna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todos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los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elementos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un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arreglo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evaluan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85938" indent="-1776413">
              <a:buClr>
                <a:srgbClr val="0000FF"/>
              </a:buClr>
              <a:tabLst>
                <a:tab pos="1730375" algn="l"/>
                <a:tab pos="2259013" algn="l"/>
              </a:tabLst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85938" indent="-1776413">
              <a:buClr>
                <a:srgbClr val="0000FF"/>
              </a:buClr>
              <a:tabLst>
                <a:tab pos="1730375" algn="l"/>
                <a:tab pos="2259013" algn="l"/>
              </a:tabLst>
            </a:pPr>
            <a:r>
              <a:rPr lang="en-US" b="1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arreglo.any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retorna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alguno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elementos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un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arreglo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evaluan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entagon 7">
            <a:extLst>
              <a:ext uri="{FF2B5EF4-FFF2-40B4-BE49-F238E27FC236}">
                <a16:creationId xmlns:a16="http://schemas.microsoft.com/office/drawing/2014/main" id="{01E55060-CA84-7147-9B05-F9823E35AED9}"/>
              </a:ext>
            </a:extLst>
          </p:cNvPr>
          <p:cNvSpPr/>
          <p:nvPr/>
        </p:nvSpPr>
        <p:spPr>
          <a:xfrm>
            <a:off x="7439" y="2552764"/>
            <a:ext cx="1756274" cy="307524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Pentagon 7">
            <a:extLst>
              <a:ext uri="{FF2B5EF4-FFF2-40B4-BE49-F238E27FC236}">
                <a16:creationId xmlns:a16="http://schemas.microsoft.com/office/drawing/2014/main" id="{2FD6EBE2-CA6D-6A46-9CB2-28823CEEA728}"/>
              </a:ext>
            </a:extLst>
          </p:cNvPr>
          <p:cNvSpPr/>
          <p:nvPr/>
        </p:nvSpPr>
        <p:spPr>
          <a:xfrm>
            <a:off x="-5450" y="3351478"/>
            <a:ext cx="1756274" cy="307524"/>
          </a:xfrm>
          <a:prstGeom prst="homePlate">
            <a:avLst>
              <a:gd name="adj" fmla="val 44024"/>
            </a:avLst>
          </a:prstGeom>
          <a:pattFill prst="dkUpDiag">
            <a:fgClr>
              <a:schemeClr val="accent6">
                <a:lumMod val="60000"/>
                <a:lumOff val="40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308065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78AE32-349D-7D4A-A18C-A109811F93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5E4990-02D7-76CF-B932-4CA90FB12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Ahora tú</a:t>
            </a:r>
          </a:p>
        </p:txBody>
      </p:sp>
      <p:sp>
        <p:nvSpPr>
          <p:cNvPr id="6" name="Shape 184"/>
          <p:cNvSpPr/>
          <p:nvPr/>
        </p:nvSpPr>
        <p:spPr>
          <a:xfrm>
            <a:off x="1385470" y="1485315"/>
            <a:ext cx="6808792" cy="5132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CL" dirty="0">
                <a:latin typeface="Calibri"/>
                <a:cs typeface="Calibri"/>
              </a:rPr>
              <a:t>Escriba un programa en Python que, para un </a:t>
            </a:r>
            <a:r>
              <a:rPr lang="es-CL" b="1" dirty="0">
                <a:latin typeface="Calibri"/>
                <a:cs typeface="Calibri"/>
              </a:rPr>
              <a:t>arreglo</a:t>
            </a:r>
            <a:r>
              <a:rPr lang="es-CL" dirty="0">
                <a:latin typeface="Calibri"/>
                <a:cs typeface="Calibri"/>
              </a:rPr>
              <a:t> con las notas de un curso, calcule el promedio de las notas mayores a 5.5.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L" sz="2400" dirty="0">
              <a:latin typeface="Calibri"/>
              <a:cs typeface="Calibri"/>
            </a:endParaRPr>
          </a:p>
        </p:txBody>
      </p:sp>
      <p:cxnSp>
        <p:nvCxnSpPr>
          <p:cNvPr id="7" name="Shape 187"/>
          <p:cNvCxnSpPr>
            <a:cxnSpLocks/>
          </p:cNvCxnSpPr>
          <p:nvPr/>
        </p:nvCxnSpPr>
        <p:spPr>
          <a:xfrm>
            <a:off x="1493520" y="2540000"/>
            <a:ext cx="6537297" cy="0"/>
          </a:xfrm>
          <a:prstGeom prst="straightConnector1">
            <a:avLst/>
          </a:prstGeom>
          <a:noFill/>
          <a:ln w="25400" cap="flat" cmpd="sng">
            <a:solidFill>
              <a:schemeClr val="bg1">
                <a:lumMod val="65000"/>
              </a:schemeClr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8" y="1491704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/>
          <p:cNvSpPr/>
          <p:nvPr/>
        </p:nvSpPr>
        <p:spPr>
          <a:xfrm>
            <a:off x="1412240" y="3187115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latin typeface="Consolas" panose="020B0609020204030204" pitchFamily="49" charset="0"/>
              </a:rPr>
              <a:t>[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3.4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4.3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4.7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5.1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5.3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5.8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6.1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6.7</a:t>
            </a:r>
            <a:r>
              <a:rPr lang="es-CL" dirty="0">
                <a:latin typeface="Consolas" panose="020B0609020204030204" pitchFamily="49" charset="0"/>
              </a:rPr>
              <a:t>, </a:t>
            </a:r>
            <a:r>
              <a:rPr lang="es-CL" dirty="0">
                <a:solidFill>
                  <a:srgbClr val="09885A"/>
                </a:solidFill>
                <a:latin typeface="Consolas" panose="020B0609020204030204" pitchFamily="49" charset="0"/>
              </a:rPr>
              <a:t>7.0</a:t>
            </a:r>
            <a:r>
              <a:rPr lang="es-CL" dirty="0">
                <a:latin typeface="Consolas" panose="020B0609020204030204" pitchFamily="49" charset="0"/>
              </a:rPr>
              <a:t>]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2400" y="2753360"/>
            <a:ext cx="171607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alibri"/>
                <a:cs typeface="Calibri"/>
              </a:rPr>
              <a:t>arreglo</a:t>
            </a: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Calibri"/>
                <a:cs typeface="Calibri"/>
              </a:rPr>
              <a:t>notas</a:t>
            </a:r>
            <a:endParaRPr 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10884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texto, hombre, foto&#10;&#10;Descripción generada automáticamente">
            <a:extLst>
              <a:ext uri="{FF2B5EF4-FFF2-40B4-BE49-F238E27FC236}">
                <a16:creationId xmlns:a16="http://schemas.microsoft.com/office/drawing/2014/main" id="{2DBFFB83-3D84-CB4A-9930-789927737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788" y="1299493"/>
            <a:ext cx="5806423" cy="411498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7AA9B0-DDB7-622D-36F0-8AAB4912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239607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13880</TotalTime>
  <Words>3568</Words>
  <Application>Microsoft Macintosh PowerPoint</Application>
  <PresentationFormat>Presentación en pantalla (4:3)</PresentationFormat>
  <Paragraphs>522</Paragraphs>
  <Slides>45</Slides>
  <Notes>13</Notes>
  <HiddenSlides>0</HiddenSlides>
  <MMClips>1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62" baseType="lpstr">
      <vt:lpstr>ＭＳ Ｐゴシック</vt:lpstr>
      <vt:lpstr>Abel Regular</vt:lpstr>
      <vt:lpstr>Arial</vt:lpstr>
      <vt:lpstr>Calibri</vt:lpstr>
      <vt:lpstr>Candara</vt:lpstr>
      <vt:lpstr>Century Gothic</vt:lpstr>
      <vt:lpstr>Consolas</vt:lpstr>
      <vt:lpstr>Gill Sans</vt:lpstr>
      <vt:lpstr>Menlo</vt:lpstr>
      <vt:lpstr>Menlo Regular</vt:lpstr>
      <vt:lpstr>Myriad Pro</vt:lpstr>
      <vt:lpstr>OCR A Std</vt:lpstr>
      <vt:lpstr>Segoe Print</vt:lpstr>
      <vt:lpstr>Trajan Pro Bold</vt:lpstr>
      <vt:lpstr>Wingdings</vt:lpstr>
      <vt:lpstr>Wingdings 3</vt:lpstr>
      <vt:lpstr>Diseño predeterminado</vt:lpstr>
      <vt:lpstr>Presentación de PowerPoint</vt:lpstr>
      <vt:lpstr>Temario</vt:lpstr>
      <vt:lpstr>Módulos</vt:lpstr>
      <vt:lpstr>import</vt:lpstr>
      <vt:lpstr>Presentación de PowerPoint</vt:lpstr>
      <vt:lpstr>Ayuda en Python</vt:lpstr>
      <vt:lpstr>Ayuda en Colab</vt:lpstr>
      <vt:lpstr>Módulos</vt:lpstr>
      <vt:lpstr>Módulo math</vt:lpstr>
      <vt:lpstr>Ejercicio</vt:lpstr>
      <vt:lpstr>Módulos:  time y random</vt:lpstr>
      <vt:lpstr>Ejercicio</vt:lpstr>
      <vt:lpstr>Módulo request</vt:lpstr>
      <vt:lpstr>“Google”</vt:lpstr>
      <vt:lpstr>Módulo request</vt:lpstr>
      <vt:lpstr>Ejercicio</vt:lpstr>
      <vt:lpstr>Presentación de PowerPoint</vt:lpstr>
      <vt:lpstr>Temario</vt:lpstr>
      <vt:lpstr>Recordemos</vt:lpstr>
      <vt:lpstr>Ejercicio</vt:lpstr>
      <vt:lpstr>Problema  con Listas</vt:lpstr>
      <vt:lpstr>Presentación de PowerPoint</vt:lpstr>
      <vt:lpstr>¿Qué es?</vt:lpstr>
      <vt:lpstr>Arreglos</vt:lpstr>
      <vt:lpstr>¿Para qué sirve?</vt:lpstr>
      <vt:lpstr>¿Para qué sirve?</vt:lpstr>
      <vt:lpstr>Arreglos</vt:lpstr>
      <vt:lpstr>Accediendo a elementos</vt:lpstr>
      <vt:lpstr>Agregando elementos</vt:lpstr>
      <vt:lpstr>Tamaño de un arreglo</vt:lpstr>
      <vt:lpstr>Recorrer un arreglo</vt:lpstr>
      <vt:lpstr>Ordenar un arreglo</vt:lpstr>
      <vt:lpstr>Ordenar un arreglo</vt:lpstr>
      <vt:lpstr>Cálculos</vt:lpstr>
      <vt:lpstr>Ahora tú</vt:lpstr>
      <vt:lpstr>Solución</vt:lpstr>
      <vt:lpstr>Cálculos</vt:lpstr>
      <vt:lpstr>Cálculos</vt:lpstr>
      <vt:lpstr>Ahora tú</vt:lpstr>
      <vt:lpstr>Solución</vt:lpstr>
      <vt:lpstr>Ahora tú</vt:lpstr>
      <vt:lpstr>Índices</vt:lpstr>
      <vt:lpstr>Cálculos</vt:lpstr>
      <vt:lpstr>Ahora tú</vt:lpstr>
      <vt:lpstr>Presentación de PowerPoint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560</cp:revision>
  <cp:lastPrinted>2019-07-04T19:36:21Z</cp:lastPrinted>
  <dcterms:created xsi:type="dcterms:W3CDTF">2009-04-22T19:24:48Z</dcterms:created>
  <dcterms:modified xsi:type="dcterms:W3CDTF">2026-01-27T00:29:46Z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