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98" r:id="rId2"/>
    <p:sldId id="294" r:id="rId3"/>
    <p:sldId id="296" r:id="rId4"/>
    <p:sldId id="282" r:id="rId5"/>
    <p:sldId id="297" r:id="rId6"/>
    <p:sldId id="284" r:id="rId7"/>
    <p:sldId id="285" r:id="rId8"/>
    <p:sldId id="286" r:id="rId9"/>
    <p:sldId id="287" r:id="rId10"/>
    <p:sldId id="288" r:id="rId11"/>
    <p:sldId id="290" r:id="rId12"/>
    <p:sldId id="295" r:id="rId13"/>
    <p:sldId id="292" r:id="rId14"/>
    <p:sldId id="291" r:id="rId15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6393" indent="-13502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3903" indent="-27115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0295" indent="-40617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7803" indent="-54231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1606860" algn="l" defTabSz="321372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1928233" algn="l" defTabSz="321372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2249604" algn="l" defTabSz="321372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2570976" algn="l" defTabSz="321372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998">
          <p15:clr>
            <a:srgbClr val="A4A3A4"/>
          </p15:clr>
        </p15:guide>
        <p15:guide id="2" pos="52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7516"/>
    <a:srgbClr val="E800EB"/>
    <a:srgbClr val="0733FF"/>
    <a:srgbClr val="0072C8"/>
    <a:srgbClr val="66FF33"/>
    <a:srgbClr val="99CCFF"/>
    <a:srgbClr val="6699FF"/>
    <a:srgbClr val="DDAE16"/>
    <a:srgbClr val="0271E9"/>
    <a:srgbClr val="B102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329" autoAdjust="0"/>
    <p:restoredTop sz="98375" autoAdjust="0"/>
  </p:normalViewPr>
  <p:slideViewPr>
    <p:cSldViewPr snapToGrid="0">
      <p:cViewPr varScale="1">
        <p:scale>
          <a:sx n="123" d="100"/>
          <a:sy n="123" d="100"/>
        </p:scale>
        <p:origin x="480" y="184"/>
      </p:cViewPr>
      <p:guideLst>
        <p:guide orient="horz" pos="998"/>
        <p:guide pos="523"/>
      </p:guideLst>
    </p:cSldViewPr>
  </p:slideViewPr>
  <p:outlineViewPr>
    <p:cViewPr>
      <p:scale>
        <a:sx n="33" d="100"/>
        <a:sy n="33" d="100"/>
      </p:scale>
      <p:origin x="0" y="136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691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691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691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A1E5F98-0705-4140-B636-C6F98BB1DFFF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2436236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5971F90-1C2E-7F46-83D8-24BA51EA71E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6675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639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390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029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780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5156" algn="l" defTabSz="4570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187" algn="l" defTabSz="4570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218" algn="l" defTabSz="4570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249" algn="l" defTabSz="4570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703" y="6248747"/>
            <a:ext cx="2133340" cy="45638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9233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11"/>
          <p:cNvSpPr/>
          <p:nvPr/>
        </p:nvSpPr>
        <p:spPr>
          <a:xfrm>
            <a:off x="8590109" y="6687639"/>
            <a:ext cx="74796" cy="143945"/>
          </a:xfrm>
          <a:prstGeom prst="rect">
            <a:avLst/>
          </a:prstGeom>
          <a:solidFill>
            <a:srgbClr val="0271E9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  <a:endParaRPr/>
          </a:p>
        </p:txBody>
      </p:sp>
      <p:sp>
        <p:nvSpPr>
          <p:cNvPr id="34" name="Rectangle 13"/>
          <p:cNvSpPr/>
          <p:nvPr/>
        </p:nvSpPr>
        <p:spPr>
          <a:xfrm>
            <a:off x="8705097" y="6687639"/>
            <a:ext cx="73680" cy="143945"/>
          </a:xfrm>
          <a:prstGeom prst="rect">
            <a:avLst/>
          </a:prstGeom>
          <a:solidFill>
            <a:srgbClr val="B10221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  <a:endParaRPr/>
          </a:p>
        </p:txBody>
      </p:sp>
      <p:sp>
        <p:nvSpPr>
          <p:cNvPr id="39" name="Right Triangle 10"/>
          <p:cNvSpPr/>
          <p:nvPr/>
        </p:nvSpPr>
        <p:spPr>
          <a:xfrm rot="16200000">
            <a:off x="2145927" y="4365104"/>
            <a:ext cx="648073" cy="648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Rectangle 12"/>
          <p:cNvSpPr/>
          <p:nvPr/>
        </p:nvSpPr>
        <p:spPr>
          <a:xfrm>
            <a:off x="2145926" y="5006030"/>
            <a:ext cx="739709" cy="185196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14" name="Rectangle 11"/>
          <p:cNvSpPr>
            <a:spLocks noChangeArrowheads="1"/>
          </p:cNvSpPr>
          <p:nvPr userDrawn="1"/>
        </p:nvSpPr>
        <p:spPr bwMode="auto">
          <a:xfrm>
            <a:off x="8590110" y="6687640"/>
            <a:ext cx="74795" cy="143944"/>
          </a:xfrm>
          <a:prstGeom prst="rect">
            <a:avLst/>
          </a:prstGeom>
          <a:solidFill>
            <a:srgbClr val="0271E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5" tIns="45703" rIns="91405" bIns="45703" anchor="ctr"/>
          <a:lstStyle/>
          <a:p>
            <a:endParaRPr lang="en-US"/>
          </a:p>
        </p:txBody>
      </p:sp>
      <p:sp>
        <p:nvSpPr>
          <p:cNvPr id="15" name="Rectangle 13"/>
          <p:cNvSpPr>
            <a:spLocks noChangeArrowheads="1"/>
          </p:cNvSpPr>
          <p:nvPr userDrawn="1"/>
        </p:nvSpPr>
        <p:spPr bwMode="auto">
          <a:xfrm>
            <a:off x="8705094" y="6687640"/>
            <a:ext cx="73679" cy="143944"/>
          </a:xfrm>
          <a:prstGeom prst="rect">
            <a:avLst/>
          </a:prstGeom>
          <a:solidFill>
            <a:srgbClr val="B1022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5" tIns="45703" rIns="91405" bIns="45703" anchor="ctr"/>
          <a:lstStyle/>
          <a:p>
            <a:endParaRPr lang="en-US"/>
          </a:p>
        </p:txBody>
      </p:sp>
      <p:sp>
        <p:nvSpPr>
          <p:cNvPr id="16" name="Rectangle 10"/>
          <p:cNvSpPr>
            <a:spLocks noGrp="1" noChangeArrowheads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  <a:prstGeom prst="rect">
            <a:avLst/>
          </a:prstGeom>
          <a:ln/>
        </p:spPr>
        <p:txBody>
          <a:bodyPr lIns="64274" tIns="32137" rIns="64274" bIns="32137"/>
          <a:lstStyle>
            <a:lvl1pPr>
              <a:defRPr sz="700" b="0" i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exto del título">
            <a:extLst>
              <a:ext uri="{FF2B5EF4-FFF2-40B4-BE49-F238E27FC236}">
                <a16:creationId xmlns:a16="http://schemas.microsoft.com/office/drawing/2014/main" id="{28FDAD57-983F-EFF8-AA67-E03429D7CB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marL="0" indent="7938">
              <a:tabLst/>
              <a:defRPr>
                <a:solidFill>
                  <a:srgbClr val="FFFFFF"/>
                </a:solidFill>
              </a:defRPr>
            </a:lvl1pPr>
          </a:lstStyle>
          <a:p>
            <a:r>
              <a:rPr dirty="0"/>
              <a:t>Texto del título</a:t>
            </a:r>
          </a:p>
        </p:txBody>
      </p:sp>
      <p:sp>
        <p:nvSpPr>
          <p:cNvPr id="3" name="Rectangle 17">
            <a:extLst>
              <a:ext uri="{FF2B5EF4-FFF2-40B4-BE49-F238E27FC236}">
                <a16:creationId xmlns:a16="http://schemas.microsoft.com/office/drawing/2014/main" id="{0E829C4E-EF73-54AB-5E1C-FE5491C8538C}"/>
              </a:ext>
            </a:extLst>
          </p:cNvPr>
          <p:cNvSpPr/>
          <p:nvPr userDrawn="1"/>
        </p:nvSpPr>
        <p:spPr>
          <a:xfrm>
            <a:off x="6870532" y="136182"/>
            <a:ext cx="2198670" cy="695670"/>
          </a:xfrm>
          <a:prstGeom prst="rect">
            <a:avLst/>
          </a:prstGeom>
          <a:gradFill flip="none" rotWithShape="1">
            <a:gsLst>
              <a:gs pos="27000">
                <a:srgbClr val="A0C4E4"/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arallelogram 18">
            <a:extLst>
              <a:ext uri="{FF2B5EF4-FFF2-40B4-BE49-F238E27FC236}">
                <a16:creationId xmlns:a16="http://schemas.microsoft.com/office/drawing/2014/main" id="{9FA09875-ABA1-B181-3BB0-1EC9513194C6}"/>
              </a:ext>
            </a:extLst>
          </p:cNvPr>
          <p:cNvSpPr/>
          <p:nvPr userDrawn="1"/>
        </p:nvSpPr>
        <p:spPr>
          <a:xfrm rot="16200000" flipH="1" flipV="1">
            <a:off x="6325681" y="287004"/>
            <a:ext cx="831850" cy="257851"/>
          </a:xfrm>
          <a:prstGeom prst="parallelogram">
            <a:avLst>
              <a:gd name="adj" fmla="val 52527"/>
            </a:avLst>
          </a:prstGeom>
          <a:solidFill>
            <a:srgbClr val="A5CBEB">
              <a:alpha val="89020"/>
            </a:srgbClr>
          </a:solidFill>
          <a:ln>
            <a:noFill/>
          </a:ln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algn="r">
              <a:spcBef>
                <a:spcPct val="0"/>
              </a:spcBef>
            </a:pPr>
            <a:endParaRPr lang="en-US" sz="2800" i="1">
              <a:solidFill>
                <a:schemeClr val="bg1"/>
              </a:solidFill>
              <a:latin typeface="Gill Sans"/>
              <a:ea typeface="+mj-ea"/>
              <a:cs typeface="Gill San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A9F9FA2-6191-553F-5CAC-505B849C13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70533" y="98963"/>
            <a:ext cx="2198670" cy="73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39125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3675" y="852715"/>
            <a:ext cx="7897224" cy="5489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029" name="Rectangle 11"/>
          <p:cNvSpPr>
            <a:spLocks noChangeArrowheads="1"/>
          </p:cNvSpPr>
          <p:nvPr userDrawn="1"/>
        </p:nvSpPr>
        <p:spPr bwMode="auto">
          <a:xfrm>
            <a:off x="8590110" y="6687640"/>
            <a:ext cx="74795" cy="143944"/>
          </a:xfrm>
          <a:prstGeom prst="rect">
            <a:avLst/>
          </a:prstGeom>
          <a:solidFill>
            <a:srgbClr val="0271E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5" tIns="45703" rIns="91405" bIns="45703" anchor="ctr"/>
          <a:lstStyle/>
          <a:p>
            <a:endParaRPr lang="en-US"/>
          </a:p>
        </p:txBody>
      </p:sp>
      <p:sp>
        <p:nvSpPr>
          <p:cNvPr id="1031" name="Rectangle 13"/>
          <p:cNvSpPr>
            <a:spLocks noChangeArrowheads="1"/>
          </p:cNvSpPr>
          <p:nvPr userDrawn="1"/>
        </p:nvSpPr>
        <p:spPr bwMode="auto">
          <a:xfrm>
            <a:off x="8705094" y="6687640"/>
            <a:ext cx="73679" cy="143944"/>
          </a:xfrm>
          <a:prstGeom prst="rect">
            <a:avLst/>
          </a:prstGeom>
          <a:solidFill>
            <a:srgbClr val="B1022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5" tIns="45703" rIns="91405" bIns="45703" anchor="ctr"/>
          <a:lstStyle/>
          <a:p>
            <a:endParaRPr lang="en-US"/>
          </a:p>
        </p:txBody>
      </p:sp>
      <p:sp>
        <p:nvSpPr>
          <p:cNvPr id="1033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" y="0"/>
            <a:ext cx="6030507" cy="777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233913" tIns="45703" rIns="91405" bIns="457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dirty="0"/>
              <a:t>Clic para editar título</a:t>
            </a:r>
          </a:p>
        </p:txBody>
      </p:sp>
      <p:sp>
        <p:nvSpPr>
          <p:cNvPr id="13" name="Isosceles Triangle 12"/>
          <p:cNvSpPr/>
          <p:nvPr userDrawn="1"/>
        </p:nvSpPr>
        <p:spPr>
          <a:xfrm>
            <a:off x="8172778" y="1"/>
            <a:ext cx="965640" cy="698521"/>
          </a:xfrm>
          <a:prstGeom prst="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05" tIns="45703" rIns="91405" bIns="45703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5" name="Rectangle 10"/>
          <p:cNvSpPr>
            <a:spLocks noGrp="1" noChangeArrowheads="1"/>
          </p:cNvSpPr>
          <p:nvPr>
            <p:ph type="ftr" sz="quarter" idx="3"/>
          </p:nvPr>
        </p:nvSpPr>
        <p:spPr>
          <a:xfrm>
            <a:off x="306011" y="6617765"/>
            <a:ext cx="7021534" cy="240235"/>
          </a:xfrm>
          <a:prstGeom prst="rect">
            <a:avLst/>
          </a:prstGeom>
          <a:ln/>
        </p:spPr>
        <p:txBody>
          <a:bodyPr lIns="64274" tIns="32137" rIns="64274" bIns="32137"/>
          <a:lstStyle>
            <a:lvl1pPr>
              <a:defRPr sz="700" b="0" i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16" name="Rectangle 12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921185" y="6684797"/>
            <a:ext cx="677622" cy="143944"/>
          </a:xfrm>
          <a:prstGeom prst="rect">
            <a:avLst/>
          </a:prstGeom>
          <a:ln/>
        </p:spPr>
        <p:txBody>
          <a:bodyPr lIns="64274" tIns="32137" rIns="64274" bIns="32137"/>
          <a:lstStyle>
            <a:lvl1pPr algn="r">
              <a:defRPr sz="700" b="0">
                <a:solidFill>
                  <a:srgbClr val="000000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CA5A4F1A-30FF-7149-AC1F-D8E8FF43B5D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4" r:id="rId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bel Regular"/>
          <a:ea typeface="ＭＳ Ｐゴシック" charset="-128"/>
          <a:cs typeface="Abel Regular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Myriad Pro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Myriad Pro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Myriad Pro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Myriad Pro" charset="0"/>
          <a:ea typeface="ＭＳ Ｐゴシック" charset="-128"/>
          <a:cs typeface="ＭＳ Ｐゴシック" charset="-128"/>
        </a:defRPr>
      </a:lvl5pPr>
      <a:lvl6pPr marL="457032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charset="0"/>
        </a:defRPr>
      </a:lvl6pPr>
      <a:lvl7pPr marL="914062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charset="0"/>
        </a:defRPr>
      </a:lvl7pPr>
      <a:lvl8pPr marL="1371093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charset="0"/>
        </a:defRPr>
      </a:lvl8pPr>
      <a:lvl9pPr marL="1828125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charset="0"/>
        </a:defRPr>
      </a:lvl9pPr>
    </p:titleStyle>
    <p:bodyStyle>
      <a:lvl1pPr marL="342574" indent="-342574" algn="l" rtl="0" eaLnBrk="0" fontAlgn="base" hangingPunct="0">
        <a:spcBef>
          <a:spcPct val="20000"/>
        </a:spcBef>
        <a:spcAft>
          <a:spcPct val="0"/>
        </a:spcAft>
        <a:buClr>
          <a:srgbClr val="0072C8"/>
        </a:buClr>
        <a:buSzPct val="70000"/>
        <a:buFont typeface="Wingdings 3" charset="0"/>
        <a:buChar char=""/>
        <a:defRPr sz="20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800366" indent="-342858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110000"/>
        <a:buFont typeface="Wingdings" charset="2"/>
        <a:buChar char="§"/>
        <a:defRPr sz="1800">
          <a:solidFill>
            <a:schemeClr val="tx1"/>
          </a:solidFill>
          <a:latin typeface="+mn-lt"/>
          <a:ea typeface="ＭＳ Ｐゴシック" charset="-128"/>
        </a:defRPr>
      </a:lvl2pPr>
      <a:lvl3pPr marL="1141541" indent="-227639" algn="l" rtl="0" eaLnBrk="0" fontAlgn="base" hangingPunct="0">
        <a:spcBef>
          <a:spcPct val="20000"/>
        </a:spcBef>
        <a:spcAft>
          <a:spcPct val="0"/>
        </a:spcAft>
        <a:buClr>
          <a:srgbClr val="66FF33"/>
        </a:buClr>
        <a:buFont typeface="Wingdings" charset="0"/>
        <a:buChar char="§"/>
        <a:defRPr sz="1400">
          <a:solidFill>
            <a:schemeClr val="tx1"/>
          </a:solidFill>
          <a:latin typeface="+mn-lt"/>
          <a:ea typeface="ＭＳ Ｐゴシック" charset="-128"/>
        </a:defRPr>
      </a:lvl3pPr>
      <a:lvl4pPr marL="1599049" indent="-227639" algn="l" rtl="0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charset="0"/>
        <a:buChar char="§"/>
        <a:defRPr sz="1200">
          <a:solidFill>
            <a:schemeClr val="tx1"/>
          </a:solidFill>
          <a:latin typeface="+mn-lt"/>
          <a:ea typeface="ＭＳ Ｐゴシック" charset="-128"/>
        </a:defRPr>
      </a:lvl4pPr>
      <a:lvl5pPr marL="2056558" indent="-227639" algn="l" rtl="0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charset="0"/>
        <a:buChar char="§"/>
        <a:defRPr sz="1000">
          <a:solidFill>
            <a:schemeClr val="tx1"/>
          </a:solidFill>
          <a:latin typeface="+mn-lt"/>
          <a:ea typeface="ＭＳ Ｐゴシック" charset="-128"/>
        </a:defRPr>
      </a:lvl5pPr>
      <a:lvl6pPr marL="2513671" indent="-228516" algn="l" rtl="0" fontAlgn="base">
        <a:spcBef>
          <a:spcPct val="20000"/>
        </a:spcBef>
        <a:spcAft>
          <a:spcPct val="0"/>
        </a:spcAft>
        <a:buClr>
          <a:srgbClr val="3399FF"/>
        </a:buClr>
        <a:buFont typeface="Wingdings" charset="2"/>
        <a:buChar char="§"/>
        <a:defRPr sz="1000">
          <a:solidFill>
            <a:schemeClr val="tx1"/>
          </a:solidFill>
          <a:latin typeface="+mn-lt"/>
          <a:ea typeface="ＭＳ Ｐゴシック" charset="-128"/>
        </a:defRPr>
      </a:lvl6pPr>
      <a:lvl7pPr marL="2970703" indent="-228516" algn="l" rtl="0" fontAlgn="base">
        <a:spcBef>
          <a:spcPct val="20000"/>
        </a:spcBef>
        <a:spcAft>
          <a:spcPct val="0"/>
        </a:spcAft>
        <a:buClr>
          <a:srgbClr val="3399FF"/>
        </a:buClr>
        <a:buFont typeface="Wingdings" charset="2"/>
        <a:buChar char="§"/>
        <a:defRPr sz="1000">
          <a:solidFill>
            <a:schemeClr val="tx1"/>
          </a:solidFill>
          <a:latin typeface="+mn-lt"/>
          <a:ea typeface="ＭＳ Ｐゴシック" charset="-128"/>
        </a:defRPr>
      </a:lvl7pPr>
      <a:lvl8pPr marL="3427734" indent="-228516" algn="l" rtl="0" fontAlgn="base">
        <a:spcBef>
          <a:spcPct val="20000"/>
        </a:spcBef>
        <a:spcAft>
          <a:spcPct val="0"/>
        </a:spcAft>
        <a:buClr>
          <a:srgbClr val="3399FF"/>
        </a:buClr>
        <a:buFont typeface="Wingdings" charset="2"/>
        <a:buChar char="§"/>
        <a:defRPr sz="1000">
          <a:solidFill>
            <a:schemeClr val="tx1"/>
          </a:solidFill>
          <a:latin typeface="+mn-lt"/>
          <a:ea typeface="ＭＳ Ｐゴシック" charset="-128"/>
        </a:defRPr>
      </a:lvl8pPr>
      <a:lvl9pPr marL="3884765" indent="-228516" algn="l" rtl="0" fontAlgn="base">
        <a:spcBef>
          <a:spcPct val="20000"/>
        </a:spcBef>
        <a:spcAft>
          <a:spcPct val="0"/>
        </a:spcAft>
        <a:buClr>
          <a:srgbClr val="3399FF"/>
        </a:buClr>
        <a:buFont typeface="Wingdings" charset="2"/>
        <a:buChar char="§"/>
        <a:defRPr sz="1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s-ES_tradnl"/>
      </a:defPPr>
      <a:lvl1pPr marL="0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32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62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93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25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156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187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218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249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7E02753C-5DC7-4619-125C-B703A74FB65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739188" y="6678613"/>
            <a:ext cx="404812" cy="179387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1</a:t>
            </a:fld>
            <a:endParaRPr lang="es-C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655AAF9-D9C1-7AF7-9AFD-EF9EDAE44B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1278" y="2733827"/>
            <a:ext cx="4546882" cy="12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5" tIns="45703" rIns="91405" bIns="45703" anchor="ctr"/>
          <a:lstStyle/>
          <a:p>
            <a:endParaRPr lang="en-US"/>
          </a:p>
        </p:txBody>
      </p:sp>
      <p:sp>
        <p:nvSpPr>
          <p:cNvPr id="9" name="Rectangle 16">
            <a:extLst>
              <a:ext uri="{FF2B5EF4-FFF2-40B4-BE49-F238E27FC236}">
                <a16:creationId xmlns:a16="http://schemas.microsoft.com/office/drawing/2014/main" id="{2BA7208D-4849-67C3-3037-775EF0522C45}"/>
              </a:ext>
            </a:extLst>
          </p:cNvPr>
          <p:cNvSpPr/>
          <p:nvPr/>
        </p:nvSpPr>
        <p:spPr>
          <a:xfrm rot="10800000" flipV="1">
            <a:off x="5604530" y="0"/>
            <a:ext cx="3534870" cy="4597912"/>
          </a:xfrm>
          <a:prstGeom prst="rect">
            <a:avLst/>
          </a:prstGeom>
          <a:gradFill flip="none" rotWithShape="1">
            <a:gsLst>
              <a:gs pos="30000">
                <a:srgbClr val="FFFFFF">
                  <a:alpha val="27000"/>
                </a:srgbClr>
              </a:gs>
              <a:gs pos="72000">
                <a:schemeClr val="bg1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4DFF9AD-00CC-9DA8-DAB7-35AD5972A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4530" y="3166632"/>
            <a:ext cx="3809955" cy="1269985"/>
          </a:xfrm>
          <a:prstGeom prst="rect">
            <a:avLst/>
          </a:prstGeom>
        </p:spPr>
      </p:pic>
      <p:sp>
        <p:nvSpPr>
          <p:cNvPr id="11" name="Snip Single Corner Rectangle 2">
            <a:extLst>
              <a:ext uri="{FF2B5EF4-FFF2-40B4-BE49-F238E27FC236}">
                <a16:creationId xmlns:a16="http://schemas.microsoft.com/office/drawing/2014/main" id="{D564B3D5-D3D9-B6DA-4C19-0C09F72D7468}"/>
              </a:ext>
            </a:extLst>
          </p:cNvPr>
          <p:cNvSpPr/>
          <p:nvPr/>
        </p:nvSpPr>
        <p:spPr>
          <a:xfrm rot="10800000">
            <a:off x="2240892" y="4473846"/>
            <a:ext cx="6903107" cy="1295400"/>
          </a:xfrm>
          <a:prstGeom prst="snip1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8">
            <a:extLst>
              <a:ext uri="{FF2B5EF4-FFF2-40B4-BE49-F238E27FC236}">
                <a16:creationId xmlns:a16="http://schemas.microsoft.com/office/drawing/2014/main" id="{143FB703-8A87-B5FE-8F3E-26B143700A97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2413929" y="5391103"/>
            <a:ext cx="5759235" cy="378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5" tIns="45703" rIns="91405" bIns="45703"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charset="0"/>
              <a:buNone/>
            </a:pPr>
            <a:r>
              <a:rPr lang="es-MX" sz="1600" dirty="0">
                <a:latin typeface="+mn-lt"/>
                <a:ea typeface="ヒラギノ角ゴ ProN W3" charset="0"/>
                <a:cs typeface="Myriad Pro"/>
              </a:rPr>
              <a:t>2026</a:t>
            </a:r>
            <a:endParaRPr lang="es-ES" sz="1600" dirty="0">
              <a:latin typeface="+mn-lt"/>
              <a:ea typeface="ヒラギノ角ゴ ProN W3" charset="0"/>
              <a:cs typeface="Myriad Pro"/>
            </a:endParaRPr>
          </a:p>
        </p:txBody>
      </p:sp>
      <p:sp>
        <p:nvSpPr>
          <p:cNvPr id="13" name="Text Box 5">
            <a:extLst>
              <a:ext uri="{FF2B5EF4-FFF2-40B4-BE49-F238E27FC236}">
                <a16:creationId xmlns:a16="http://schemas.microsoft.com/office/drawing/2014/main" id="{FA1B4EDE-E402-EEBD-9AE7-D82F7CD67D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929" y="4613457"/>
            <a:ext cx="6537329" cy="423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66" tIns="32133" rIns="64266" bIns="3213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s-MX" sz="2800" dirty="0">
                <a:solidFill>
                  <a:schemeClr val="bg1"/>
                </a:solidFill>
                <a:latin typeface="Trajan Pro Bold" charset="0"/>
                <a:ea typeface="ヒラギノ角ゴ ProN W3" charset="0"/>
                <a:cs typeface="ヒラギノ角ゴ ProN W3" charset="0"/>
                <a:sym typeface="Arial Unicode MS" charset="0"/>
              </a:rPr>
              <a:t>Introducción a Python</a:t>
            </a:r>
            <a:endParaRPr lang="es-ES" sz="2800" dirty="0">
              <a:solidFill>
                <a:schemeClr val="bg1"/>
              </a:solidFill>
              <a:latin typeface="Trajan Pro Bold" charset="0"/>
              <a:ea typeface="ヒラギノ角ゴ ProN W3" charset="0"/>
              <a:cs typeface="ヒラギノ角ゴ ProN W3" charset="0"/>
              <a:sym typeface="Arial Unicode MS" charset="0"/>
            </a:endParaRPr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749B1D84-E8FC-6702-977F-3E90B55A727B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2413929" y="4790854"/>
            <a:ext cx="5528151" cy="584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66" tIns="32133" rIns="64266" bIns="32133" anchor="b"/>
          <a:lstStyle/>
          <a:p>
            <a:r>
              <a:rPr lang="es-MX" sz="2200" dirty="0">
                <a:latin typeface="Trajan Pro Bold" charset="0"/>
                <a:ea typeface="ヒラギノ角ゴ ProN W6" charset="0"/>
                <a:cs typeface="ヒラギノ角ゴ ProN W6" charset="0"/>
              </a:rPr>
              <a:t>Introducción</a:t>
            </a:r>
            <a:endParaRPr lang="es-ES" sz="3100" dirty="0">
              <a:latin typeface="Trajan Pro Bold" charset="0"/>
              <a:ea typeface="ヒラギノ角ゴ ProN W6" charset="0"/>
              <a:cs typeface="ヒラギノ角ゴ ProN W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5655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Slide Number Placeholder 1"/>
          <p:cNvSpPr txBox="1"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 lang="es-CL" smtClean="0"/>
              <a:pPr/>
              <a:t>2</a:t>
            </a:fld>
            <a:endParaRPr lang="es-CL"/>
          </a:p>
        </p:txBody>
      </p:sp>
      <p:sp>
        <p:nvSpPr>
          <p:cNvPr id="9" name="Marcador de pie de página 8">
            <a:extLst>
              <a:ext uri="{FF2B5EF4-FFF2-40B4-BE49-F238E27FC236}">
                <a16:creationId xmlns:a16="http://schemas.microsoft.com/office/drawing/2014/main" id="{5400BE9D-A237-2071-B03D-86CEA779BA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726" name="Title 2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/>
              <a:t>Temario</a:t>
            </a:r>
          </a:p>
        </p:txBody>
      </p:sp>
      <p:sp>
        <p:nvSpPr>
          <p:cNvPr id="727" name="Content Placeholder 3"/>
          <p:cNvSpPr txBox="1">
            <a:spLocks noGrp="1"/>
          </p:cNvSpPr>
          <p:nvPr>
            <p:ph type="body" sz="half" idx="4294967295"/>
          </p:nvPr>
        </p:nvSpPr>
        <p:spPr>
          <a:xfrm>
            <a:off x="830263" y="1584325"/>
            <a:ext cx="3871912" cy="2514600"/>
          </a:xfrm>
          <a:prstGeom prst="rect">
            <a:avLst/>
          </a:prstGeom>
        </p:spPr>
        <p:txBody>
          <a:bodyPr/>
          <a:lstStyle/>
          <a:p>
            <a:pPr>
              <a:defRPr sz="2000"/>
            </a:pPr>
            <a:r>
              <a:rPr lang="es-ES_tradnl" dirty="0"/>
              <a:t>Estructuras de control</a:t>
            </a:r>
          </a:p>
          <a:p>
            <a:pPr lvl="1">
              <a:defRPr sz="2000"/>
            </a:pPr>
            <a:r>
              <a:rPr lang="es-ES_tradnl" sz="1600" dirty="0"/>
              <a:t>Ciclos anidados</a:t>
            </a:r>
          </a:p>
          <a:p>
            <a:pPr lvl="1">
              <a:defRPr sz="2000"/>
            </a:pPr>
            <a:endParaRPr lang="es-ES_tradnl" sz="1600" dirty="0"/>
          </a:p>
        </p:txBody>
      </p:sp>
      <p:grpSp>
        <p:nvGrpSpPr>
          <p:cNvPr id="733" name="Group 10"/>
          <p:cNvGrpSpPr/>
          <p:nvPr/>
        </p:nvGrpSpPr>
        <p:grpSpPr>
          <a:xfrm>
            <a:off x="0" y="4736774"/>
            <a:ext cx="9144000" cy="1812193"/>
            <a:chOff x="0" y="0"/>
            <a:chExt cx="9143999" cy="1812191"/>
          </a:xfrm>
        </p:grpSpPr>
        <p:pic>
          <p:nvPicPr>
            <p:cNvPr id="730" name="Picture 5" descr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748"/>
              <a:ext cx="3222898" cy="18094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1" name="Picture 6" descr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98573" y="0"/>
              <a:ext cx="2724261" cy="18121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2" name="Picture 9" descr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20653" y="3033"/>
              <a:ext cx="3223347" cy="18091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4362572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C4458106-C13B-E641-9F64-3F045A36337B}"/>
              </a:ext>
            </a:extLst>
          </p:cNvPr>
          <p:cNvSpPr/>
          <p:nvPr/>
        </p:nvSpPr>
        <p:spPr>
          <a:xfrm>
            <a:off x="1430476" y="2870651"/>
            <a:ext cx="6078688" cy="2800475"/>
          </a:xfrm>
          <a:prstGeom prst="roundRect">
            <a:avLst>
              <a:gd name="adj" fmla="val 8670"/>
            </a:avLst>
          </a:prstGeom>
          <a:solidFill>
            <a:schemeClr val="accent2">
              <a:lumMod val="20000"/>
              <a:lumOff val="8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Slide Number Placeholder 1"/>
          <p:cNvSpPr txBox="1"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 lang="es-CL"/>
              <a:pPr/>
              <a:t>3</a:t>
            </a:fld>
            <a:endParaRPr lang="es-CL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E0B9185-E4DE-495D-C23C-3191159C94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78" name="Title 2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ES_tradnl" dirty="0"/>
              <a:t>Ciclos anidados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430477" y="1399857"/>
            <a:ext cx="6383488" cy="12283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tIns="45719" rIns="45719" bIns="45719">
            <a:normAutofit/>
          </a:bodyPr>
          <a:lstStyle>
            <a:lvl1pPr marL="285750" marR="0" indent="-285750" algn="l" defTabSz="914400" rtl="0" latinLnBrk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0072C8"/>
              </a:buClr>
              <a:buSzPct val="70000"/>
              <a:buFontTx/>
              <a:buChar char="▪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1pPr>
            <a:lvl2pPr marL="778668" marR="0" indent="-321468" algn="l" defTabSz="914400" rtl="0" latinLnBrk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0072C8"/>
              </a:buClr>
              <a:buSzPct val="110000"/>
              <a:buFontTx/>
              <a:buChar char="▪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2pPr>
            <a:lvl3pPr marL="1235868" marR="0" indent="-321468" algn="l" defTabSz="914400" rtl="0" latinLnBrk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0072C8"/>
              </a:buClr>
              <a:buSzPct val="100000"/>
              <a:buFontTx/>
              <a:buChar char="▪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3pPr>
            <a:lvl4pPr marL="1693068" marR="0" indent="-321468" algn="l" defTabSz="914400" rtl="0" latinLnBrk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0072C8"/>
              </a:buClr>
              <a:buSzPct val="100000"/>
              <a:buFontTx/>
              <a:buChar char="▪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4pPr>
            <a:lvl5pPr marL="2150268" marR="0" indent="-321468" algn="l" defTabSz="914400" rtl="0" latinLnBrk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0072C8"/>
              </a:buClr>
              <a:buSzPct val="100000"/>
              <a:buFontTx/>
              <a:buChar char="▪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5pPr>
            <a:lvl6pPr marL="2741172" marR="0" indent="-456863" algn="l" defTabSz="914400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72C8"/>
              </a:buClr>
              <a:buSzPct val="100000"/>
              <a:buFontTx/>
              <a:buChar char="▪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3198037" marR="0" indent="-456863" algn="l" defTabSz="914400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72C8"/>
              </a:buClr>
              <a:buSzPct val="100000"/>
              <a:buFontTx/>
              <a:buChar char="▪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3654900" marR="0" indent="-456864" algn="l" defTabSz="914400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72C8"/>
              </a:buClr>
              <a:buSzPct val="100000"/>
              <a:buFontTx/>
              <a:buChar char="▪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4111763" marR="0" indent="-456864" algn="l" defTabSz="914400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72C8"/>
              </a:buClr>
              <a:buSzPct val="100000"/>
              <a:buFontTx/>
              <a:buChar char="▪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buNone/>
            </a:pPr>
            <a:endParaRPr lang="en-US" sz="2000" dirty="0">
              <a:latin typeface="Calibri"/>
              <a:cs typeface="Calibri"/>
            </a:endParaRPr>
          </a:p>
          <a:p>
            <a:pPr marL="0" indent="0" algn="just">
              <a:buNone/>
            </a:pPr>
            <a:r>
              <a:rPr lang="en-US" sz="2000" dirty="0" err="1">
                <a:latin typeface="Calibri"/>
                <a:cs typeface="Calibri"/>
              </a:rPr>
              <a:t>Cuando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>
                <a:latin typeface="Calibri"/>
                <a:cs typeface="Calibri"/>
              </a:rPr>
              <a:t>tenemos</a:t>
            </a:r>
            <a:r>
              <a:rPr lang="en-US" sz="2000" dirty="0">
                <a:latin typeface="Calibri"/>
                <a:cs typeface="Calibri"/>
              </a:rPr>
              <a:t> un </a:t>
            </a:r>
            <a:r>
              <a:rPr lang="en-US" sz="2000" dirty="0" err="1">
                <a:latin typeface="Calibri"/>
                <a:cs typeface="Calibri"/>
              </a:rPr>
              <a:t>ciclo</a:t>
            </a:r>
            <a:r>
              <a:rPr lang="en-US" sz="2000" dirty="0">
                <a:latin typeface="Calibri"/>
                <a:cs typeface="Calibri"/>
              </a:rPr>
              <a:t>, la </a:t>
            </a:r>
            <a:r>
              <a:rPr lang="en-US" sz="2000" dirty="0" err="1">
                <a:latin typeface="Calibri"/>
                <a:cs typeface="Calibri"/>
              </a:rPr>
              <a:t>operación</a:t>
            </a:r>
            <a:r>
              <a:rPr lang="en-US" sz="2000" dirty="0">
                <a:latin typeface="Calibri"/>
                <a:cs typeface="Calibri"/>
              </a:rPr>
              <a:t> se </a:t>
            </a:r>
            <a:r>
              <a:rPr lang="en-US" sz="2000" dirty="0" err="1">
                <a:latin typeface="Calibri"/>
                <a:cs typeface="Calibri"/>
              </a:rPr>
              <a:t>realiza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según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alguna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condición</a:t>
            </a:r>
            <a:r>
              <a:rPr lang="en-US" sz="2000" dirty="0">
                <a:latin typeface="Calibri"/>
                <a:cs typeface="Calibri"/>
              </a:rPr>
              <a:t> de </a:t>
            </a:r>
            <a:r>
              <a:rPr lang="en-US" sz="2000" dirty="0" err="1">
                <a:latin typeface="Calibri"/>
                <a:cs typeface="Calibri"/>
              </a:rPr>
              <a:t>término</a:t>
            </a:r>
            <a:endParaRPr lang="en-US" sz="2000" dirty="0">
              <a:latin typeface="Calibri"/>
              <a:cs typeface="Calibri"/>
            </a:endParaRPr>
          </a:p>
          <a:p>
            <a:pPr marL="0" indent="0" algn="just">
              <a:buNone/>
            </a:pPr>
            <a:endParaRPr lang="en-US" sz="2000" dirty="0">
              <a:latin typeface="Calibri"/>
              <a:cs typeface="Calibri"/>
            </a:endParaRPr>
          </a:p>
        </p:txBody>
      </p:sp>
      <p:pic>
        <p:nvPicPr>
          <p:cNvPr id="8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554" y="1852646"/>
            <a:ext cx="528129" cy="528129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33" name="Conector angular 32">
            <a:extLst>
              <a:ext uri="{FF2B5EF4-FFF2-40B4-BE49-F238E27FC236}">
                <a16:creationId xmlns:a16="http://schemas.microsoft.com/office/drawing/2014/main" id="{8018FCC3-CD85-1847-B70A-736032362248}"/>
              </a:ext>
            </a:extLst>
          </p:cNvPr>
          <p:cNvCxnSpPr>
            <a:cxnSpLocks/>
            <a:stCxn id="32" idx="2"/>
            <a:endCxn id="32" idx="6"/>
          </p:cNvCxnSpPr>
          <p:nvPr/>
        </p:nvCxnSpPr>
        <p:spPr>
          <a:xfrm rot="10800000" flipH="1">
            <a:off x="4078466" y="3058080"/>
            <a:ext cx="616017" cy="12700"/>
          </a:xfrm>
          <a:prstGeom prst="bentConnector5">
            <a:avLst>
              <a:gd name="adj1" fmla="val -401086"/>
              <a:gd name="adj2" fmla="val -19051457"/>
              <a:gd name="adj3" fmla="val 527520"/>
            </a:avLst>
          </a:prstGeom>
          <a:ln w="22225">
            <a:solidFill>
              <a:srgbClr val="E87516"/>
            </a:solidFill>
            <a:headEnd type="oval"/>
            <a:tailEnd type="arrow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CuadroTexto 42">
            <a:extLst>
              <a:ext uri="{FF2B5EF4-FFF2-40B4-BE49-F238E27FC236}">
                <a16:creationId xmlns:a16="http://schemas.microsoft.com/office/drawing/2014/main" id="{3F72EAAF-2C9B-6A4E-AEB3-61C21186CBCA}"/>
              </a:ext>
            </a:extLst>
          </p:cNvPr>
          <p:cNvSpPr txBox="1"/>
          <p:nvPr/>
        </p:nvSpPr>
        <p:spPr>
          <a:xfrm>
            <a:off x="3479815" y="3500697"/>
            <a:ext cx="18133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2800" i="1" dirty="0">
                <a:latin typeface="Calibri" panose="020F0502020204030204" pitchFamily="34" charset="0"/>
                <a:cs typeface="Calibri" panose="020F0502020204030204" pitchFamily="34" charset="0"/>
              </a:rPr>
              <a:t>ciclo o loop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F474D465-E17B-E346-BCCE-EE5051010AC1}"/>
              </a:ext>
            </a:extLst>
          </p:cNvPr>
          <p:cNvSpPr txBox="1"/>
          <p:nvPr/>
        </p:nvSpPr>
        <p:spPr>
          <a:xfrm>
            <a:off x="2741299" y="4170950"/>
            <a:ext cx="32903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dirty="0">
                <a:latin typeface="+mj-lt"/>
              </a:rPr>
              <a:t>dentro del ciclo loop se encuentran las instrucciones que se repiten mientras dure el ciclo</a:t>
            </a:r>
          </a:p>
        </p:txBody>
      </p:sp>
      <p:sp>
        <p:nvSpPr>
          <p:cNvPr id="32" name="Elipse 31">
            <a:extLst>
              <a:ext uri="{FF2B5EF4-FFF2-40B4-BE49-F238E27FC236}">
                <a16:creationId xmlns:a16="http://schemas.microsoft.com/office/drawing/2014/main" id="{08FAB60E-A7DE-9948-AABE-7AEB6FCE6D4F}"/>
              </a:ext>
            </a:extLst>
          </p:cNvPr>
          <p:cNvSpPr/>
          <p:nvPr/>
        </p:nvSpPr>
        <p:spPr>
          <a:xfrm>
            <a:off x="4078467" y="2750071"/>
            <a:ext cx="616017" cy="616017"/>
          </a:xfrm>
          <a:prstGeom prst="ellipse">
            <a:avLst/>
          </a:prstGeom>
          <a:solidFill>
            <a:srgbClr val="E875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b="1" dirty="0">
                <a:latin typeface="Helvetica" pitchFamily="2" charset="0"/>
              </a:rPr>
              <a:t>1</a:t>
            </a:r>
            <a:endParaRPr lang="es-CL" b="1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37023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500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3 -3.33333E-6 C -0.10156 0.00023 -0.2592 0.00255 -0.30018 0.00394 C -0.30087 0.09028 -0.30104 0.29653 -0.3 0.35625 C -0.26771 0.35486 0.22396 0.35301 0.32604 0.35556 C 0.32413 0.23264 0.3243 0.08565 0.32396 0.00047 L 0.00243 -3.33333E-6 Z " pathEditMode="relative" rAng="0" ptsTypes="AAAAAA">
                                      <p:cBhvr>
                                        <p:cTn id="6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7" y="178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EDF4BBE8-DA9D-394A-998E-147630447B1C}"/>
              </a:ext>
            </a:extLst>
          </p:cNvPr>
          <p:cNvSpPr/>
          <p:nvPr/>
        </p:nvSpPr>
        <p:spPr>
          <a:xfrm>
            <a:off x="1430476" y="2870651"/>
            <a:ext cx="6078688" cy="2800475"/>
          </a:xfrm>
          <a:prstGeom prst="roundRect">
            <a:avLst>
              <a:gd name="adj" fmla="val 8670"/>
            </a:avLst>
          </a:prstGeom>
          <a:solidFill>
            <a:schemeClr val="accent2">
              <a:lumMod val="20000"/>
              <a:lumOff val="8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72D1D666-5228-B443-BACE-70D05E23B8AE}"/>
              </a:ext>
            </a:extLst>
          </p:cNvPr>
          <p:cNvSpPr/>
          <p:nvPr/>
        </p:nvSpPr>
        <p:spPr>
          <a:xfrm>
            <a:off x="3051313" y="4192948"/>
            <a:ext cx="2842591" cy="248531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0" name="Slide Number Placeholder 1"/>
          <p:cNvSpPr txBox="1"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 lang="es-CL"/>
              <a:pPr/>
              <a:t>4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78B3ECA-E0B1-C6D9-702E-28901A75DC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78" name="Title 2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ES_tradnl" dirty="0"/>
              <a:t>Ciclos anidados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430477" y="1399857"/>
            <a:ext cx="6611234" cy="2441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tIns="45719" rIns="45719" bIns="45719">
            <a:normAutofit/>
          </a:bodyPr>
          <a:lstStyle>
            <a:lvl1pPr marL="285750" marR="0" indent="-285750" algn="l" defTabSz="914400" rtl="0" latinLnBrk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0072C8"/>
              </a:buClr>
              <a:buSzPct val="70000"/>
              <a:buFontTx/>
              <a:buChar char="▪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1pPr>
            <a:lvl2pPr marL="778668" marR="0" indent="-321468" algn="l" defTabSz="914400" rtl="0" latinLnBrk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0072C8"/>
              </a:buClr>
              <a:buSzPct val="110000"/>
              <a:buFontTx/>
              <a:buChar char="▪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2pPr>
            <a:lvl3pPr marL="1235868" marR="0" indent="-321468" algn="l" defTabSz="914400" rtl="0" latinLnBrk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0072C8"/>
              </a:buClr>
              <a:buSzPct val="100000"/>
              <a:buFontTx/>
              <a:buChar char="▪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3pPr>
            <a:lvl4pPr marL="1693068" marR="0" indent="-321468" algn="l" defTabSz="914400" rtl="0" latinLnBrk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0072C8"/>
              </a:buClr>
              <a:buSzPct val="100000"/>
              <a:buFontTx/>
              <a:buChar char="▪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4pPr>
            <a:lvl5pPr marL="2150268" marR="0" indent="-321468" algn="l" defTabSz="914400" rtl="0" latinLnBrk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0072C8"/>
              </a:buClr>
              <a:buSzPct val="100000"/>
              <a:buFontTx/>
              <a:buChar char="▪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5pPr>
            <a:lvl6pPr marL="2741172" marR="0" indent="-456863" algn="l" defTabSz="914400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72C8"/>
              </a:buClr>
              <a:buSzPct val="100000"/>
              <a:buFontTx/>
              <a:buChar char="▪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3198037" marR="0" indent="-456863" algn="l" defTabSz="914400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72C8"/>
              </a:buClr>
              <a:buSzPct val="100000"/>
              <a:buFontTx/>
              <a:buChar char="▪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3654900" marR="0" indent="-456864" algn="l" defTabSz="914400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72C8"/>
              </a:buClr>
              <a:buSzPct val="100000"/>
              <a:buFontTx/>
              <a:buChar char="▪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4111763" marR="0" indent="-456864" algn="l" defTabSz="914400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72C8"/>
              </a:buClr>
              <a:buSzPct val="100000"/>
              <a:buFontTx/>
              <a:buChar char="▪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buNone/>
            </a:pPr>
            <a:endParaRPr lang="en-US" sz="2000" dirty="0">
              <a:latin typeface="Calibri"/>
              <a:cs typeface="Calibri"/>
            </a:endParaRPr>
          </a:p>
          <a:p>
            <a:pPr marL="0" indent="0" algn="just">
              <a:buNone/>
            </a:pPr>
            <a:r>
              <a:rPr lang="en-US" sz="2000" dirty="0" err="1">
                <a:latin typeface="Calibri"/>
                <a:cs typeface="Calibri"/>
              </a:rPr>
              <a:t>Cuando</a:t>
            </a:r>
            <a:r>
              <a:rPr lang="en-US" sz="2000" dirty="0">
                <a:latin typeface="Calibri"/>
                <a:cs typeface="Calibri"/>
              </a:rPr>
              <a:t> hay (al </a:t>
            </a:r>
            <a:r>
              <a:rPr lang="en-US" sz="2000" dirty="0" err="1">
                <a:latin typeface="Calibri"/>
                <a:cs typeface="Calibri"/>
              </a:rPr>
              <a:t>menos</a:t>
            </a:r>
            <a:r>
              <a:rPr lang="en-US" sz="2000" dirty="0">
                <a:latin typeface="Calibri"/>
                <a:cs typeface="Calibri"/>
              </a:rPr>
              <a:t>) un </a:t>
            </a:r>
            <a:r>
              <a:rPr lang="en-US" sz="2000" dirty="0" err="1">
                <a:latin typeface="Calibri"/>
                <a:cs typeface="Calibri"/>
              </a:rPr>
              <a:t>ciclo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dentro</a:t>
            </a:r>
            <a:r>
              <a:rPr lang="en-US" sz="2000" dirty="0">
                <a:latin typeface="Calibri"/>
                <a:cs typeface="Calibri"/>
              </a:rPr>
              <a:t> de </a:t>
            </a:r>
            <a:r>
              <a:rPr lang="en-US" sz="2000" dirty="0" err="1">
                <a:latin typeface="Calibri"/>
                <a:cs typeface="Calibri"/>
              </a:rPr>
              <a:t>otro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ciclo</a:t>
            </a:r>
            <a:r>
              <a:rPr lang="en-US" sz="2000" dirty="0">
                <a:latin typeface="Calibri"/>
                <a:cs typeface="Calibri"/>
              </a:rPr>
              <a:t>, se </a:t>
            </a:r>
            <a:r>
              <a:rPr lang="en-US" sz="2000" dirty="0" err="1">
                <a:latin typeface="Calibri"/>
                <a:cs typeface="Calibri"/>
              </a:rPr>
              <a:t>habla</a:t>
            </a:r>
            <a:r>
              <a:rPr lang="en-US" sz="2000" dirty="0">
                <a:latin typeface="Calibri"/>
                <a:cs typeface="Calibri"/>
              </a:rPr>
              <a:t> de </a:t>
            </a:r>
            <a:r>
              <a:rPr lang="en-US" sz="2000" dirty="0" err="1">
                <a:latin typeface="Calibri"/>
                <a:cs typeface="Calibri"/>
              </a:rPr>
              <a:t>ciclos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anidados</a:t>
            </a:r>
            <a:r>
              <a:rPr lang="en-US" sz="2000" dirty="0">
                <a:latin typeface="Calibri"/>
                <a:cs typeface="Calibri"/>
              </a:rPr>
              <a:t>.</a:t>
            </a:r>
          </a:p>
          <a:p>
            <a:pPr marL="0" indent="0" algn="just">
              <a:buNone/>
            </a:pPr>
            <a:endParaRPr lang="en-US" sz="2000" dirty="0">
              <a:latin typeface="Calibri"/>
              <a:cs typeface="Calibri"/>
            </a:endParaRPr>
          </a:p>
        </p:txBody>
      </p:sp>
      <p:pic>
        <p:nvPicPr>
          <p:cNvPr id="8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554" y="1852646"/>
            <a:ext cx="528129" cy="528129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13" name="Conector angular 12">
            <a:extLst>
              <a:ext uri="{FF2B5EF4-FFF2-40B4-BE49-F238E27FC236}">
                <a16:creationId xmlns:a16="http://schemas.microsoft.com/office/drawing/2014/main" id="{E6064D2C-1087-3043-B169-EF887C0EAE56}"/>
              </a:ext>
            </a:extLst>
          </p:cNvPr>
          <p:cNvCxnSpPr>
            <a:cxnSpLocks/>
            <a:stCxn id="12" idx="2"/>
            <a:endCxn id="16" idx="1"/>
          </p:cNvCxnSpPr>
          <p:nvPr/>
        </p:nvCxnSpPr>
        <p:spPr>
          <a:xfrm rot="10800000" flipV="1">
            <a:off x="3051313" y="3058079"/>
            <a:ext cx="1027154" cy="2377527"/>
          </a:xfrm>
          <a:prstGeom prst="bentConnector3">
            <a:avLst>
              <a:gd name="adj1" fmla="val 243749"/>
            </a:avLst>
          </a:prstGeom>
          <a:ln w="25400">
            <a:solidFill>
              <a:srgbClr val="E87516"/>
            </a:solidFill>
            <a:headEnd type="oval"/>
            <a:tailEnd type="arrow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ector angular 27">
            <a:extLst>
              <a:ext uri="{FF2B5EF4-FFF2-40B4-BE49-F238E27FC236}">
                <a16:creationId xmlns:a16="http://schemas.microsoft.com/office/drawing/2014/main" id="{866A9863-8183-8946-9E5E-445A2440757F}"/>
              </a:ext>
            </a:extLst>
          </p:cNvPr>
          <p:cNvCxnSpPr>
            <a:cxnSpLocks/>
            <a:stCxn id="16" idx="3"/>
            <a:endCxn id="12" idx="6"/>
          </p:cNvCxnSpPr>
          <p:nvPr/>
        </p:nvCxnSpPr>
        <p:spPr>
          <a:xfrm flipH="1" flipV="1">
            <a:off x="4694484" y="3058080"/>
            <a:ext cx="1199420" cy="2377527"/>
          </a:xfrm>
          <a:prstGeom prst="bentConnector3">
            <a:avLst>
              <a:gd name="adj1" fmla="val -117227"/>
            </a:avLst>
          </a:prstGeom>
          <a:ln w="25400">
            <a:solidFill>
              <a:srgbClr val="E87516"/>
            </a:solidFill>
            <a:headEnd type="oval"/>
            <a:tailEnd type="arrow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CuadroTexto 44">
            <a:extLst>
              <a:ext uri="{FF2B5EF4-FFF2-40B4-BE49-F238E27FC236}">
                <a16:creationId xmlns:a16="http://schemas.microsoft.com/office/drawing/2014/main" id="{4DA94672-8877-5749-A44D-BD7F53D9D559}"/>
              </a:ext>
            </a:extLst>
          </p:cNvPr>
          <p:cNvSpPr txBox="1"/>
          <p:nvPr/>
        </p:nvSpPr>
        <p:spPr>
          <a:xfrm>
            <a:off x="3525272" y="3578465"/>
            <a:ext cx="20503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2800" i="1" dirty="0">
                <a:latin typeface="Calibri" panose="020F0502020204030204" pitchFamily="34" charset="0"/>
                <a:cs typeface="Calibri" panose="020F0502020204030204" pitchFamily="34" charset="0"/>
              </a:rPr>
              <a:t>ciclo externo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7CEE3701-8695-0844-8918-B7FE8808273B}"/>
              </a:ext>
            </a:extLst>
          </p:cNvPr>
          <p:cNvSpPr txBox="1"/>
          <p:nvPr/>
        </p:nvSpPr>
        <p:spPr>
          <a:xfrm>
            <a:off x="3455465" y="5248897"/>
            <a:ext cx="19888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2800" i="1" dirty="0">
                <a:latin typeface="Calibri" panose="020F0502020204030204" pitchFamily="34" charset="0"/>
                <a:cs typeface="Calibri" panose="020F0502020204030204" pitchFamily="34" charset="0"/>
              </a:rPr>
              <a:t>ciclo interno</a:t>
            </a:r>
          </a:p>
        </p:txBody>
      </p:sp>
      <p:sp>
        <p:nvSpPr>
          <p:cNvPr id="68" name="Arco 67">
            <a:extLst>
              <a:ext uri="{FF2B5EF4-FFF2-40B4-BE49-F238E27FC236}">
                <a16:creationId xmlns:a16="http://schemas.microsoft.com/office/drawing/2014/main" id="{DD7D4609-D511-2949-AB9D-6A3B5958660B}"/>
              </a:ext>
            </a:extLst>
          </p:cNvPr>
          <p:cNvSpPr/>
          <p:nvPr/>
        </p:nvSpPr>
        <p:spPr>
          <a:xfrm>
            <a:off x="3422750" y="4501153"/>
            <a:ext cx="2152827" cy="2074341"/>
          </a:xfrm>
          <a:prstGeom prst="arc">
            <a:avLst>
              <a:gd name="adj1" fmla="val 17151699"/>
              <a:gd name="adj2" fmla="val 15072848"/>
            </a:avLst>
          </a:prstGeom>
          <a:ln w="38100">
            <a:headEnd type="none"/>
            <a:tailEnd type="arrow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D8330707-2CF5-594E-BCEA-D880C8825A5A}"/>
              </a:ext>
            </a:extLst>
          </p:cNvPr>
          <p:cNvGrpSpPr/>
          <p:nvPr/>
        </p:nvGrpSpPr>
        <p:grpSpPr>
          <a:xfrm>
            <a:off x="5706192" y="5681512"/>
            <a:ext cx="2818972" cy="1090060"/>
            <a:chOff x="5706192" y="5681512"/>
            <a:chExt cx="2818972" cy="1090060"/>
          </a:xfrm>
        </p:grpSpPr>
        <p:sp>
          <p:nvSpPr>
            <p:cNvPr id="17" name="Freeform 23">
              <a:extLst>
                <a:ext uri="{FF2B5EF4-FFF2-40B4-BE49-F238E27FC236}">
                  <a16:creationId xmlns:a16="http://schemas.microsoft.com/office/drawing/2014/main" id="{BFB5AA16-5783-C14A-955E-C63A69EACFA0}"/>
                </a:ext>
              </a:extLst>
            </p:cNvPr>
            <p:cNvSpPr/>
            <p:nvPr/>
          </p:nvSpPr>
          <p:spPr>
            <a:xfrm rot="15780823">
              <a:off x="5700873" y="5686831"/>
              <a:ext cx="368676" cy="358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560"/>
                  </a:moveTo>
                  <a:lnTo>
                    <a:pt x="21600" y="0"/>
                  </a:lnTo>
                  <a:lnTo>
                    <a:pt x="7770" y="21600"/>
                  </a:lnTo>
                  <a:lnTo>
                    <a:pt x="0" y="14560"/>
                  </a:lnTo>
                  <a:close/>
                </a:path>
              </a:pathLst>
            </a:custGeom>
            <a:solidFill>
              <a:srgbClr val="267CF2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algn="ctr"/>
              <a:endParaRPr/>
            </a:p>
          </p:txBody>
        </p:sp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DF493C48-0D9E-BF4B-8E38-0D01B6DB9972}"/>
                </a:ext>
              </a:extLst>
            </p:cNvPr>
            <p:cNvSpPr txBox="1"/>
            <p:nvPr/>
          </p:nvSpPr>
          <p:spPr>
            <a:xfrm>
              <a:off x="5947014" y="5817467"/>
              <a:ext cx="2578150" cy="954105"/>
            </a:xfrm>
            <a:prstGeom prst="rect">
              <a:avLst/>
            </a:prstGeom>
            <a:solidFill>
              <a:srgbClr val="30B9F8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algn="ctr"/>
              <a:r>
                <a:rPr lang="es-E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Es el ciclo que se encuentra dentro de otro ciclo. Se ejecuta PARA CADA UNA de las iteraciones del ciclo externo</a:t>
              </a:r>
            </a:p>
          </p:txBody>
        </p:sp>
      </p:grpSp>
      <p:sp>
        <p:nvSpPr>
          <p:cNvPr id="12" name="Elipse 11">
            <a:extLst>
              <a:ext uri="{FF2B5EF4-FFF2-40B4-BE49-F238E27FC236}">
                <a16:creationId xmlns:a16="http://schemas.microsoft.com/office/drawing/2014/main" id="{13093D01-836C-0C45-9DBE-E3690988E1E1}"/>
              </a:ext>
            </a:extLst>
          </p:cNvPr>
          <p:cNvSpPr/>
          <p:nvPr/>
        </p:nvSpPr>
        <p:spPr>
          <a:xfrm>
            <a:off x="4078467" y="2750071"/>
            <a:ext cx="616017" cy="616017"/>
          </a:xfrm>
          <a:prstGeom prst="ellipse">
            <a:avLst/>
          </a:prstGeom>
          <a:solidFill>
            <a:srgbClr val="E875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b="1" dirty="0">
                <a:latin typeface="Helvetica" pitchFamily="2" charset="0"/>
              </a:rPr>
              <a:t>1</a:t>
            </a:r>
            <a:endParaRPr lang="es-CL" b="1" dirty="0">
              <a:latin typeface="Helvetica" pitchFamily="2" charset="0"/>
            </a:endParaRP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27CDE114-EB5E-CE48-8801-C0DE2912239D}"/>
              </a:ext>
            </a:extLst>
          </p:cNvPr>
          <p:cNvSpPr/>
          <p:nvPr/>
        </p:nvSpPr>
        <p:spPr>
          <a:xfrm>
            <a:off x="5652267" y="5124093"/>
            <a:ext cx="616017" cy="616017"/>
          </a:xfrm>
          <a:prstGeom prst="ellipse">
            <a:avLst/>
          </a:prstGeom>
          <a:solidFill>
            <a:srgbClr val="E875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b="1" dirty="0">
                <a:latin typeface="Helvetica" pitchFamily="2" charset="0"/>
              </a:rPr>
              <a:t>1</a:t>
            </a:r>
            <a:endParaRPr lang="es-CL" b="1" dirty="0">
              <a:latin typeface="Helvetica" pitchFamily="2" charset="0"/>
            </a:endParaRP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4F9E5829-1196-3E45-82CC-C81009EF3792}"/>
              </a:ext>
            </a:extLst>
          </p:cNvPr>
          <p:cNvSpPr/>
          <p:nvPr/>
        </p:nvSpPr>
        <p:spPr>
          <a:xfrm>
            <a:off x="4161350" y="4231157"/>
            <a:ext cx="616017" cy="616017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b="1" dirty="0">
                <a:latin typeface="Helvetica" pitchFamily="2" charset="0"/>
              </a:rPr>
              <a:t>2</a:t>
            </a:r>
            <a:endParaRPr lang="es-CL" b="1" dirty="0">
              <a:latin typeface="Helvetica" pitchFamily="2" charset="0"/>
            </a:endParaRP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133370F2-F2DC-EB45-BA55-8F53098A6967}"/>
              </a:ext>
            </a:extLst>
          </p:cNvPr>
          <p:cNvSpPr/>
          <p:nvPr/>
        </p:nvSpPr>
        <p:spPr>
          <a:xfrm>
            <a:off x="4078466" y="2750070"/>
            <a:ext cx="616017" cy="616017"/>
          </a:xfrm>
          <a:prstGeom prst="ellipse">
            <a:avLst/>
          </a:prstGeom>
          <a:noFill/>
          <a:ln>
            <a:solidFill>
              <a:srgbClr val="E8751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31AB7A60-4604-1F4F-A2BF-D8226268D45D}"/>
              </a:ext>
            </a:extLst>
          </p:cNvPr>
          <p:cNvSpPr/>
          <p:nvPr/>
        </p:nvSpPr>
        <p:spPr>
          <a:xfrm>
            <a:off x="4161350" y="4229555"/>
            <a:ext cx="616017" cy="616017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86832058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0023 L -0.30764 -3.33333E-6 C -0.30608 0.09792 -0.30712 0.2757 -0.30764 0.34468 L -0.14775 0.34468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82" y="17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repeatCount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path" presetSubtype="0" repeatCount="400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4.44444E-6 C 0.06579 4.44444E-6 0.11961 0.06689 0.11961 0.15023 C 0.11961 0.23356 0.06579 0.30254 4.72222E-6 0.30254 C -0.06598 0.30254 -0.11945 0.23356 -0.11945 0.15023 C -0.11945 0.06689 -0.06598 4.44444E-6 4.72222E-6 4.44444E-6 Z " pathEditMode="relative" rAng="0" ptsTypes="AAAAA">
                                      <p:cBhvr>
                                        <p:cTn id="15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0"/>
                            </p:stCondLst>
                            <p:childTnLst>
                              <p:par>
                                <p:cTn id="17" presetID="5" presetClass="entr" presetSubtype="10" repeatCount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repeatCount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85185E-6 L 0.14652 -0.00116 C 0.14704 -0.08079 0.14618 -0.26134 0.14618 -0.34584 C 0.06961 -0.34607 -0.03021 -0.34815 -0.16962 -0.3463 " pathEditMode="relative" rAng="0" ptsTypes="AAAA">
                                      <p:cBhvr>
                                        <p:cTn id="2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6" y="-17361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5" presetClass="exit" presetSubtype="10" repeatCount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21" grpId="0" animBg="1"/>
      <p:bldP spid="21" grpId="1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D57C4F95-42BA-4546-A77E-809DB89BF37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85526A-EC9C-A363-92A2-DD65298707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88982B8-EC66-C341-B91A-664AAC80E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ES_tradnl" dirty="0" err="1"/>
              <a:t>Loop</a:t>
            </a:r>
            <a:endParaRPr lang="es-ES_tradnl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EAB7949-FD10-904B-B166-07EDC184E4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78" b="1284"/>
          <a:stretch/>
        </p:blipFill>
        <p:spPr bwMode="auto">
          <a:xfrm>
            <a:off x="1727948" y="1151470"/>
            <a:ext cx="5688103" cy="5337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058412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957562" y="2955317"/>
            <a:ext cx="4811212" cy="1940620"/>
          </a:xfrm>
          <a:prstGeom prst="roundRect">
            <a:avLst>
              <a:gd name="adj" fmla="val 8670"/>
            </a:avLst>
          </a:prstGeom>
          <a:solidFill>
            <a:srgbClr val="00B05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292740" y="3429265"/>
            <a:ext cx="4105056" cy="126383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6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0C0FB08-5A22-C6C5-3ABF-DD2B645FD7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Ciclos anidados</a:t>
            </a:r>
          </a:p>
        </p:txBody>
      </p:sp>
      <p:sp>
        <p:nvSpPr>
          <p:cNvPr id="6" name="Rectangle 5"/>
          <p:cNvSpPr/>
          <p:nvPr/>
        </p:nvSpPr>
        <p:spPr>
          <a:xfrm>
            <a:off x="6072834" y="3602461"/>
            <a:ext cx="21661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i="1" dirty="0">
                <a:latin typeface="Gill Sans MT" panose="020B0502020104020203" pitchFamily="34" charset="77"/>
              </a:rPr>
              <a:t>se ejecuta n</a:t>
            </a:r>
            <a:r>
              <a:rPr lang="es-CL" sz="1200" dirty="0">
                <a:latin typeface="Gill Sans MT" panose="020B0502020104020203" pitchFamily="34" charset="77"/>
              </a:rPr>
              <a:t>×</a:t>
            </a:r>
            <a:r>
              <a:rPr lang="es-CL" i="1" dirty="0">
                <a:latin typeface="Gill Sans MT" panose="020B0502020104020203" pitchFamily="34" charset="77"/>
              </a:rPr>
              <a:t>m veces, si son independientes</a:t>
            </a:r>
            <a:endParaRPr lang="en-US" i="1" dirty="0">
              <a:latin typeface="Gill Sans MT" panose="020B0502020104020203" pitchFamily="34" charset="77"/>
            </a:endParaRPr>
          </a:p>
        </p:txBody>
      </p:sp>
      <p:sp>
        <p:nvSpPr>
          <p:cNvPr id="7" name="Right Triangle 6"/>
          <p:cNvSpPr/>
          <p:nvPr/>
        </p:nvSpPr>
        <p:spPr>
          <a:xfrm rot="13500000">
            <a:off x="1038329" y="3164615"/>
            <a:ext cx="204764" cy="225240"/>
          </a:xfrm>
          <a:prstGeom prst="rtTriangle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Right Triangle 7"/>
          <p:cNvSpPr/>
          <p:nvPr/>
        </p:nvSpPr>
        <p:spPr>
          <a:xfrm rot="13500000">
            <a:off x="1342388" y="3617763"/>
            <a:ext cx="204764" cy="225240"/>
          </a:xfrm>
          <a:prstGeom prst="rtTriangle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1E246986-80F6-3543-9D9D-E4EEAB482C26}"/>
              </a:ext>
            </a:extLst>
          </p:cNvPr>
          <p:cNvSpPr/>
          <p:nvPr/>
        </p:nvSpPr>
        <p:spPr>
          <a:xfrm>
            <a:off x="1596800" y="3536905"/>
            <a:ext cx="37048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s-CL" dirty="0">
                <a:latin typeface="Calibri"/>
                <a:cs typeface="Calibri"/>
              </a:rPr>
              <a:t>ciclo interno </a:t>
            </a:r>
            <a:r>
              <a:rPr lang="es-CL" dirty="0">
                <a:solidFill>
                  <a:srgbClr val="0000FF"/>
                </a:solidFill>
                <a:latin typeface="Calibri"/>
                <a:cs typeface="Calibri"/>
              </a:rPr>
              <a:t>(se ejecuta m veces):</a:t>
            </a:r>
          </a:p>
          <a:p>
            <a:pPr marL="0" indent="0">
              <a:buNone/>
            </a:pPr>
            <a:r>
              <a:rPr lang="es-CL" dirty="0">
                <a:latin typeface="Calibri"/>
                <a:cs typeface="Calibri"/>
              </a:rPr>
              <a:t>        instrucciones de ciclo interno</a:t>
            </a:r>
          </a:p>
        </p:txBody>
      </p:sp>
      <p:sp>
        <p:nvSpPr>
          <p:cNvPr id="12" name="Cerrar llave 11">
            <a:extLst>
              <a:ext uri="{FF2B5EF4-FFF2-40B4-BE49-F238E27FC236}">
                <a16:creationId xmlns:a16="http://schemas.microsoft.com/office/drawing/2014/main" id="{BAEBE293-4004-A742-AC41-5C76F54F9E3D}"/>
              </a:ext>
            </a:extLst>
          </p:cNvPr>
          <p:cNvSpPr/>
          <p:nvPr/>
        </p:nvSpPr>
        <p:spPr>
          <a:xfrm>
            <a:off x="5770017" y="2986530"/>
            <a:ext cx="302817" cy="1846981"/>
          </a:xfrm>
          <a:prstGeom prst="rightBrace">
            <a:avLst>
              <a:gd name="adj1" fmla="val 32735"/>
              <a:gd name="adj2" fmla="val 50529"/>
            </a:avLst>
          </a:prstGeom>
          <a:noFill/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4" name="Marcador de texto 2">
            <a:extLst>
              <a:ext uri="{FF2B5EF4-FFF2-40B4-BE49-F238E27FC236}">
                <a16:creationId xmlns:a16="http://schemas.microsoft.com/office/drawing/2014/main" id="{015572C4-2836-7647-9CA4-857DC3FE12F0}"/>
              </a:ext>
            </a:extLst>
          </p:cNvPr>
          <p:cNvSpPr txBox="1">
            <a:spLocks/>
          </p:cNvSpPr>
          <p:nvPr/>
        </p:nvSpPr>
        <p:spPr bwMode="auto">
          <a:xfrm>
            <a:off x="1353329" y="1943943"/>
            <a:ext cx="74199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  <a:noAutofit/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Font typeface="Wingdings 3" charset="0"/>
              <a:buNone/>
            </a:pPr>
            <a:r>
              <a:rPr lang="es-CL" kern="0" dirty="0">
                <a:latin typeface="Calibri"/>
                <a:cs typeface="Calibri"/>
              </a:rPr>
              <a:t>Estructura:</a:t>
            </a:r>
          </a:p>
          <a:p>
            <a:pPr marL="0" indent="0">
              <a:buFont typeface="Wingdings 3" charset="0"/>
              <a:buNone/>
            </a:pPr>
            <a:endParaRPr lang="es-CL" kern="0" dirty="0">
              <a:latin typeface="Calibri"/>
              <a:cs typeface="Calibri"/>
            </a:endParaRPr>
          </a:p>
          <a:p>
            <a:pPr marL="0" indent="0">
              <a:buFont typeface="Wingdings 3" charset="0"/>
              <a:buNone/>
            </a:pPr>
            <a:endParaRPr lang="es-CL" kern="0" dirty="0">
              <a:latin typeface="Calibri"/>
              <a:cs typeface="Calibri"/>
            </a:endParaRPr>
          </a:p>
          <a:p>
            <a:pPr marL="0" indent="0">
              <a:buFont typeface="Wingdings 3" charset="0"/>
              <a:buNone/>
            </a:pPr>
            <a:r>
              <a:rPr lang="es-CL" kern="0" dirty="0">
                <a:solidFill>
                  <a:schemeClr val="bg1"/>
                </a:solidFill>
                <a:latin typeface="Calibri"/>
                <a:cs typeface="Calibri"/>
              </a:rPr>
              <a:t>ciclo externo (se ejecuta n veces):</a:t>
            </a:r>
          </a:p>
          <a:p>
            <a:pPr marL="0" indent="0">
              <a:buFont typeface="Wingdings 3" charset="0"/>
              <a:buNone/>
            </a:pPr>
            <a:r>
              <a:rPr lang="es-CL" kern="0" dirty="0">
                <a:latin typeface="Calibri"/>
                <a:cs typeface="Calibri"/>
              </a:rPr>
              <a:t>     </a:t>
            </a:r>
          </a:p>
        </p:txBody>
      </p:sp>
      <p:pic>
        <p:nvPicPr>
          <p:cNvPr id="16" name="Picture 5" descr="Picture 5">
            <a:extLst>
              <a:ext uri="{FF2B5EF4-FFF2-40B4-BE49-F238E27FC236}">
                <a16:creationId xmlns:a16="http://schemas.microsoft.com/office/drawing/2014/main" id="{CFC986A5-CFD2-934D-B117-16195DB639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554" y="1852646"/>
            <a:ext cx="528129" cy="52812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36816393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 lang="es-CL"/>
              <a:pPr/>
              <a:t>7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6749301-018D-B63F-A58A-E5BD8F9CAD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152" name="Title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ES_tradnl" dirty="0"/>
              <a:t>Un ciclo anidado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273215" y="1846739"/>
            <a:ext cx="5963607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¿Qué aparece en pantalla al ejecutar este</a:t>
            </a:r>
            <a:r>
              <a:rPr kumimoji="0" lang="es-ES" sz="20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es-E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algoritmo?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1357590" y="2375988"/>
            <a:ext cx="3672849" cy="2031323"/>
          </a:xfrm>
          <a:prstGeom prst="rect">
            <a:avLst/>
          </a:prstGeom>
          <a:noFill/>
          <a:ln w="12700" cap="flat">
            <a:solidFill>
              <a:srgbClr val="30B9F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1</a:t>
            </a:r>
          </a:p>
          <a:p>
            <a:r>
              <a:rPr lang="en-US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while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&lt;5: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j = 1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while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j&lt;5: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","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,j)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j = j+1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i+1</a:t>
            </a:r>
            <a:endParaRPr kumimoji="0" lang="es-ES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panose="020B0609020204030204" pitchFamily="49" charset="0"/>
              <a:cs typeface="Consolas" panose="020B0609020204030204" pitchFamily="49" charset="0"/>
              <a:sym typeface="Calibri"/>
            </a:endParaRPr>
          </a:p>
        </p:txBody>
      </p:sp>
      <p:pic>
        <p:nvPicPr>
          <p:cNvPr id="8" name="Picture 7" descr="brainstorm (1)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584" y="1698476"/>
            <a:ext cx="627358" cy="627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16126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 lang="es-CL"/>
              <a:pPr/>
              <a:t>8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EF27A66-CE3C-B10B-B82F-CE0D9E68C3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152" name="Title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ES_tradnl" dirty="0"/>
              <a:t>Ciclo Interno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4425598" y="1814573"/>
            <a:ext cx="3436095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Ciclo interno (comienza</a:t>
            </a:r>
            <a:r>
              <a:rPr kumimoji="0" lang="es-ES" sz="20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con j=1)</a:t>
            </a:r>
            <a:r>
              <a:rPr kumimoji="0" lang="es-E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sp>
        <p:nvSpPr>
          <p:cNvPr id="25" name="CuadroTexto 24"/>
          <p:cNvSpPr txBox="1"/>
          <p:nvPr/>
        </p:nvSpPr>
        <p:spPr>
          <a:xfrm>
            <a:off x="4602822" y="3626836"/>
            <a:ext cx="2835668" cy="16312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Solo una vez que terminan </a:t>
            </a:r>
            <a:r>
              <a:rPr kumimoji="0" lang="es-ES" sz="2000" b="1" i="0" u="none" strike="noStrike" cap="none" spc="0" normalizeH="0" baseline="0" dirty="0">
                <a:ln>
                  <a:noFill/>
                </a:ln>
                <a:solidFill>
                  <a:srgbClr val="0733FF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todas las iteraciones del ciclo interno</a:t>
            </a:r>
            <a:r>
              <a:rPr kumimoji="0" lang="es-E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 se evalúa si se realiza una siguiente iteración del ciclo externo.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4484171" y="2310750"/>
            <a:ext cx="2792139" cy="861772"/>
          </a:xfrm>
          <a:prstGeom prst="rect">
            <a:avLst/>
          </a:prstGeom>
          <a:solidFill>
            <a:srgbClr val="C8E8F9"/>
          </a:solidFill>
          <a:ln w="22225" cap="rnd">
            <a:solidFill>
              <a:schemeClr val="accent1">
                <a:lumMod val="60000"/>
                <a:lumOff val="40000"/>
              </a:schemeClr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</a:lstStyle>
          <a:p>
            <a:r>
              <a:rPr lang="en-US" sz="160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while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j&lt;5: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","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,j)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j = j+1</a:t>
            </a:r>
            <a:endParaRPr lang="es-E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12" name="Picture 11" descr="danger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710" y="3534368"/>
            <a:ext cx="438461" cy="438461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565110" y="2026495"/>
            <a:ext cx="2895122" cy="2862322"/>
          </a:xfrm>
          <a:prstGeom prst="rect">
            <a:avLst/>
          </a:prstGeom>
          <a:solidFill>
            <a:schemeClr val="bg1"/>
          </a:solidFill>
          <a:ln>
            <a:solidFill>
              <a:srgbClr val="3366FF"/>
            </a:solidFill>
          </a:ln>
        </p:spPr>
        <p:txBody>
          <a:bodyPr wrap="square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1</a:t>
            </a:r>
          </a:p>
          <a:p>
            <a:r>
              <a:rPr lang="en-US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while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&lt;5: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j = 1</a:t>
            </a: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i+1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869089" y="2971665"/>
            <a:ext cx="2384250" cy="144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2225" cap="rnd">
            <a:solidFill>
              <a:schemeClr val="accent1">
                <a:lumMod val="60000"/>
                <a:lumOff val="40000"/>
              </a:schemeClr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869089" y="3174291"/>
            <a:ext cx="28951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while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j&lt;5: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","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,j)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j = j+1</a:t>
            </a:r>
            <a:endParaRPr lang="es-E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3115310" y="2026495"/>
            <a:ext cx="1261006" cy="938047"/>
          </a:xfrm>
          <a:custGeom>
            <a:avLst/>
            <a:gdLst>
              <a:gd name="connsiteX0" fmla="*/ 0 w 1080931"/>
              <a:gd name="connsiteY0" fmla="*/ 932188 h 932188"/>
              <a:gd name="connsiteX1" fmla="*/ 270233 w 1080931"/>
              <a:gd name="connsiteY1" fmla="*/ 621459 h 932188"/>
              <a:gd name="connsiteX2" fmla="*/ 594512 w 1080931"/>
              <a:gd name="connsiteY2" fmla="*/ 824108 h 932188"/>
              <a:gd name="connsiteX3" fmla="*/ 662070 w 1080931"/>
              <a:gd name="connsiteY3" fmla="*/ 162120 h 932188"/>
              <a:gd name="connsiteX4" fmla="*/ 1080931 w 1080931"/>
              <a:gd name="connsiteY4" fmla="*/ 0 h 9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931" h="932188">
                <a:moveTo>
                  <a:pt x="0" y="932188"/>
                </a:moveTo>
                <a:cubicBezTo>
                  <a:pt x="85574" y="785830"/>
                  <a:pt x="171148" y="639472"/>
                  <a:pt x="270233" y="621459"/>
                </a:cubicBezTo>
                <a:cubicBezTo>
                  <a:pt x="369318" y="603446"/>
                  <a:pt x="529206" y="900664"/>
                  <a:pt x="594512" y="824108"/>
                </a:cubicBezTo>
                <a:cubicBezTo>
                  <a:pt x="659818" y="747552"/>
                  <a:pt x="581000" y="299471"/>
                  <a:pt x="662070" y="162120"/>
                </a:cubicBezTo>
                <a:cubicBezTo>
                  <a:pt x="743140" y="24769"/>
                  <a:pt x="1080931" y="0"/>
                  <a:pt x="1080931" y="0"/>
                </a:cubicBezTo>
              </a:path>
            </a:pathLst>
          </a:custGeom>
          <a:ln w="38100" cmpd="sng">
            <a:solidFill>
              <a:srgbClr val="30B9F8"/>
            </a:solidFill>
            <a:headEnd type="oval"/>
            <a:tailEnd type="triangle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6583200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7"/>
          <p:cNvSpPr/>
          <p:nvPr/>
        </p:nvSpPr>
        <p:spPr>
          <a:xfrm>
            <a:off x="565110" y="2026495"/>
            <a:ext cx="2913814" cy="286232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3366FF"/>
            </a:solidFill>
          </a:ln>
        </p:spPr>
        <p:txBody>
          <a:bodyPr wrap="square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1</a:t>
            </a:r>
          </a:p>
          <a:p>
            <a:r>
              <a:rPr lang="en-US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while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&lt;5: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j = 1</a:t>
            </a: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i+1</a:t>
            </a:r>
          </a:p>
        </p:txBody>
      </p:sp>
      <p:sp>
        <p:nvSpPr>
          <p:cNvPr id="20" name="Rectángulo 13"/>
          <p:cNvSpPr/>
          <p:nvPr/>
        </p:nvSpPr>
        <p:spPr>
          <a:xfrm>
            <a:off x="869088" y="2971665"/>
            <a:ext cx="2473551" cy="144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2225" cap="rnd">
            <a:solidFill>
              <a:schemeClr val="accent1">
                <a:lumMod val="60000"/>
                <a:lumOff val="40000"/>
              </a:schemeClr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 lang="es-CL"/>
              <a:pPr/>
              <a:t>9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0B875A3-057B-2FA9-4446-F28312E658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152" name="Title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ES_tradnl" dirty="0"/>
              <a:t>Un ciclo anidado</a:t>
            </a:r>
          </a:p>
        </p:txBody>
      </p:sp>
      <p:sp>
        <p:nvSpPr>
          <p:cNvPr id="21" name="Rectángulo 14"/>
          <p:cNvSpPr/>
          <p:nvPr/>
        </p:nvSpPr>
        <p:spPr>
          <a:xfrm>
            <a:off x="869089" y="3174291"/>
            <a:ext cx="24735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while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j&lt;5: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","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,j)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j = j+1</a:t>
            </a:r>
            <a:endParaRPr lang="es-E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2408257" y="1810877"/>
            <a:ext cx="1425260" cy="685677"/>
          </a:xfrm>
          <a:custGeom>
            <a:avLst/>
            <a:gdLst>
              <a:gd name="connsiteX0" fmla="*/ 0 w 1080931"/>
              <a:gd name="connsiteY0" fmla="*/ 932188 h 932188"/>
              <a:gd name="connsiteX1" fmla="*/ 270233 w 1080931"/>
              <a:gd name="connsiteY1" fmla="*/ 621459 h 932188"/>
              <a:gd name="connsiteX2" fmla="*/ 594512 w 1080931"/>
              <a:gd name="connsiteY2" fmla="*/ 824108 h 932188"/>
              <a:gd name="connsiteX3" fmla="*/ 662070 w 1080931"/>
              <a:gd name="connsiteY3" fmla="*/ 162120 h 932188"/>
              <a:gd name="connsiteX4" fmla="*/ 1080931 w 1080931"/>
              <a:gd name="connsiteY4" fmla="*/ 0 h 9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931" h="932188">
                <a:moveTo>
                  <a:pt x="0" y="932188"/>
                </a:moveTo>
                <a:cubicBezTo>
                  <a:pt x="85574" y="785830"/>
                  <a:pt x="171148" y="639472"/>
                  <a:pt x="270233" y="621459"/>
                </a:cubicBezTo>
                <a:cubicBezTo>
                  <a:pt x="369318" y="603446"/>
                  <a:pt x="529206" y="900664"/>
                  <a:pt x="594512" y="824108"/>
                </a:cubicBezTo>
                <a:cubicBezTo>
                  <a:pt x="659818" y="747552"/>
                  <a:pt x="581000" y="299471"/>
                  <a:pt x="662070" y="162120"/>
                </a:cubicBezTo>
                <a:cubicBezTo>
                  <a:pt x="743140" y="24769"/>
                  <a:pt x="1080931" y="0"/>
                  <a:pt x="1080931" y="0"/>
                </a:cubicBezTo>
              </a:path>
            </a:pathLst>
          </a:custGeom>
          <a:ln w="38100" cmpd="sng">
            <a:solidFill>
              <a:schemeClr val="accent1">
                <a:lumMod val="75000"/>
              </a:schemeClr>
            </a:solidFill>
            <a:headEnd type="oval"/>
            <a:tailEnd type="triangle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3876730" y="1584325"/>
            <a:ext cx="3553941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Ciclo externo (se ejecuta 4 veces)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4627313" y="2179443"/>
            <a:ext cx="3613247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Ciclo interno (se ejecuta 4 veces)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4809072" y="4298015"/>
            <a:ext cx="2828206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Instrucciones ciclo interno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(se ejecuta 16 veces)</a:t>
            </a:r>
          </a:p>
        </p:txBody>
      </p:sp>
      <p:sp>
        <p:nvSpPr>
          <p:cNvPr id="19" name="Freeform 14"/>
          <p:cNvSpPr/>
          <p:nvPr/>
        </p:nvSpPr>
        <p:spPr>
          <a:xfrm flipV="1">
            <a:off x="2849864" y="4308175"/>
            <a:ext cx="1898248" cy="253718"/>
          </a:xfrm>
          <a:custGeom>
            <a:avLst/>
            <a:gdLst>
              <a:gd name="connsiteX0" fmla="*/ 0 w 1080931"/>
              <a:gd name="connsiteY0" fmla="*/ 932188 h 932188"/>
              <a:gd name="connsiteX1" fmla="*/ 270233 w 1080931"/>
              <a:gd name="connsiteY1" fmla="*/ 621459 h 932188"/>
              <a:gd name="connsiteX2" fmla="*/ 594512 w 1080931"/>
              <a:gd name="connsiteY2" fmla="*/ 824108 h 932188"/>
              <a:gd name="connsiteX3" fmla="*/ 662070 w 1080931"/>
              <a:gd name="connsiteY3" fmla="*/ 162120 h 932188"/>
              <a:gd name="connsiteX4" fmla="*/ 1080931 w 1080931"/>
              <a:gd name="connsiteY4" fmla="*/ 0 h 9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931" h="932188">
                <a:moveTo>
                  <a:pt x="0" y="932188"/>
                </a:moveTo>
                <a:cubicBezTo>
                  <a:pt x="85574" y="785830"/>
                  <a:pt x="171148" y="639472"/>
                  <a:pt x="270233" y="621459"/>
                </a:cubicBezTo>
                <a:cubicBezTo>
                  <a:pt x="369318" y="603446"/>
                  <a:pt x="529206" y="900664"/>
                  <a:pt x="594512" y="824108"/>
                </a:cubicBezTo>
                <a:cubicBezTo>
                  <a:pt x="659818" y="747552"/>
                  <a:pt x="581000" y="299471"/>
                  <a:pt x="662070" y="162120"/>
                </a:cubicBezTo>
                <a:cubicBezTo>
                  <a:pt x="743140" y="24769"/>
                  <a:pt x="1080931" y="0"/>
                  <a:pt x="1080931" y="0"/>
                </a:cubicBezTo>
              </a:path>
            </a:pathLst>
          </a:custGeom>
          <a:ln w="38100" cmpd="sng">
            <a:solidFill>
              <a:schemeClr val="accent1">
                <a:lumMod val="75000"/>
              </a:schemeClr>
            </a:solidFill>
            <a:headEnd type="oval"/>
            <a:tailEnd type="triangle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3328610" y="2394904"/>
            <a:ext cx="1243390" cy="624407"/>
          </a:xfrm>
          <a:custGeom>
            <a:avLst/>
            <a:gdLst>
              <a:gd name="connsiteX0" fmla="*/ 0 w 1080931"/>
              <a:gd name="connsiteY0" fmla="*/ 932188 h 932188"/>
              <a:gd name="connsiteX1" fmla="*/ 270233 w 1080931"/>
              <a:gd name="connsiteY1" fmla="*/ 621459 h 932188"/>
              <a:gd name="connsiteX2" fmla="*/ 594512 w 1080931"/>
              <a:gd name="connsiteY2" fmla="*/ 824108 h 932188"/>
              <a:gd name="connsiteX3" fmla="*/ 662070 w 1080931"/>
              <a:gd name="connsiteY3" fmla="*/ 162120 h 932188"/>
              <a:gd name="connsiteX4" fmla="*/ 1080931 w 1080931"/>
              <a:gd name="connsiteY4" fmla="*/ 0 h 9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931" h="932188">
                <a:moveTo>
                  <a:pt x="0" y="932188"/>
                </a:moveTo>
                <a:cubicBezTo>
                  <a:pt x="85574" y="785830"/>
                  <a:pt x="171148" y="639472"/>
                  <a:pt x="270233" y="621459"/>
                </a:cubicBezTo>
                <a:cubicBezTo>
                  <a:pt x="369318" y="603446"/>
                  <a:pt x="529206" y="900664"/>
                  <a:pt x="594512" y="824108"/>
                </a:cubicBezTo>
                <a:cubicBezTo>
                  <a:pt x="659818" y="747552"/>
                  <a:pt x="581000" y="299471"/>
                  <a:pt x="662070" y="162120"/>
                </a:cubicBezTo>
                <a:cubicBezTo>
                  <a:pt x="743140" y="24769"/>
                  <a:pt x="1080931" y="0"/>
                  <a:pt x="1080931" y="0"/>
                </a:cubicBezTo>
              </a:path>
            </a:pathLst>
          </a:custGeom>
          <a:ln w="38100" cmpd="sng">
            <a:solidFill>
              <a:schemeClr val="accent1">
                <a:lumMod val="75000"/>
              </a:schemeClr>
            </a:solidFill>
            <a:headEnd type="oval"/>
            <a:tailEnd type="triangle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33064744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10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76FB508-56DC-DD0C-82E1-D7C9F2E5A3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>
            <a:normAutofit/>
          </a:bodyPr>
          <a:lstStyle/>
          <a:p>
            <a:r>
              <a:rPr lang="es-CL" dirty="0"/>
              <a:t>Un ciclo anidado</a:t>
            </a:r>
          </a:p>
        </p:txBody>
      </p:sp>
      <p:sp>
        <p:nvSpPr>
          <p:cNvPr id="5" name="Rectángulo 4"/>
          <p:cNvSpPr/>
          <p:nvPr/>
        </p:nvSpPr>
        <p:spPr>
          <a:xfrm>
            <a:off x="3380712" y="1486666"/>
            <a:ext cx="1273214" cy="307775"/>
          </a:xfrm>
          <a:prstGeom prst="rect">
            <a:avLst/>
          </a:prstGeom>
          <a:solidFill>
            <a:srgbClr val="ADDCF5"/>
          </a:solidFill>
          <a:ln>
            <a:solidFill>
              <a:schemeClr val="accent6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L" sz="14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ea typeface="Calibri"/>
                <a:cs typeface="Consolas" panose="020B0609020204030204" pitchFamily="49" charset="0"/>
                <a:sym typeface="Calibri"/>
              </a:rPr>
              <a:t>while</a:t>
            </a:r>
            <a:r>
              <a:rPr kumimoji="0" lang="es-CL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ea typeface="Calibri"/>
                <a:cs typeface="Consolas" panose="020B0609020204030204" pitchFamily="49" charset="0"/>
                <a:sym typeface="Calibri"/>
              </a:rPr>
              <a:t> i &lt; 5:</a:t>
            </a:r>
          </a:p>
        </p:txBody>
      </p:sp>
      <p:sp>
        <p:nvSpPr>
          <p:cNvPr id="7" name="Rectángulo 6"/>
          <p:cNvSpPr/>
          <p:nvPr/>
        </p:nvSpPr>
        <p:spPr>
          <a:xfrm>
            <a:off x="3380712" y="2125262"/>
            <a:ext cx="1273214" cy="307775"/>
          </a:xfrm>
          <a:prstGeom prst="rect">
            <a:avLst/>
          </a:prstGeom>
          <a:solidFill>
            <a:srgbClr val="FFFF00"/>
          </a:solidFill>
          <a:ln>
            <a:solidFill>
              <a:schemeClr val="accent2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L" sz="14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ea typeface="Calibri"/>
                <a:cs typeface="Consolas" panose="020B0609020204030204" pitchFamily="49" charset="0"/>
                <a:sym typeface="Calibri"/>
              </a:rPr>
              <a:t>while</a:t>
            </a:r>
            <a:r>
              <a:rPr kumimoji="0" lang="es-CL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ea typeface="Calibri"/>
                <a:cs typeface="Consolas" panose="020B0609020204030204" pitchFamily="49" charset="0"/>
                <a:sym typeface="Calibri"/>
              </a:rPr>
              <a:t> j &lt; 5: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5903993" y="1486666"/>
            <a:ext cx="68864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L" sz="1400" b="1" i="0" u="none" strike="noStrike" cap="none" spc="0" normalizeH="0" baseline="0" dirty="0">
                <a:ln>
                  <a:noFill/>
                </a:ln>
                <a:solidFill>
                  <a:srgbClr val="0000FF"/>
                </a:solidFill>
                <a:effectLst/>
                <a:uFillTx/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i == 1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5903993" y="1808455"/>
            <a:ext cx="1185579" cy="954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r>
              <a:rPr lang="es-CL" sz="14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 == 1: 1,1</a:t>
            </a:r>
            <a:br>
              <a:rPr lang="es-CL" sz="14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s-CL" sz="14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 == 2: 1,2</a:t>
            </a:r>
            <a:br>
              <a:rPr lang="es-CL" sz="14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s-CL" sz="14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 == 3: 1,3</a:t>
            </a:r>
            <a:br>
              <a:rPr lang="es-CL" sz="14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s-CL" sz="14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 == 4: 1,4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5908955" y="2776574"/>
            <a:ext cx="68864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L" sz="1400" b="1" i="0" u="none" strike="noStrike" cap="none" spc="0" normalizeH="0" baseline="0" dirty="0">
                <a:ln>
                  <a:noFill/>
                </a:ln>
                <a:solidFill>
                  <a:srgbClr val="0000FF"/>
                </a:solidFill>
                <a:effectLst/>
                <a:uFillTx/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i == 2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5908955" y="3098363"/>
            <a:ext cx="1185579" cy="954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r>
              <a:rPr lang="es-CL" sz="14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 == 1: 2,1</a:t>
            </a:r>
            <a:br>
              <a:rPr lang="es-CL" sz="14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s-CL" sz="14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 == 2: 2,2</a:t>
            </a:r>
            <a:br>
              <a:rPr lang="es-CL" sz="14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s-CL" sz="14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 == 3: 2,3</a:t>
            </a:r>
            <a:br>
              <a:rPr lang="es-CL" sz="14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s-CL" sz="14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 == 4: 2,4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5908955" y="4066482"/>
            <a:ext cx="68864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L" sz="1400" b="1" i="0" u="none" strike="noStrike" cap="none" spc="0" normalizeH="0" baseline="0" dirty="0">
                <a:ln>
                  <a:noFill/>
                </a:ln>
                <a:solidFill>
                  <a:srgbClr val="0000FF"/>
                </a:solidFill>
                <a:effectLst/>
                <a:uFillTx/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i == 3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5908955" y="4388271"/>
            <a:ext cx="1185579" cy="954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r>
              <a:rPr lang="es-CL" sz="14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 == 1: 3,1</a:t>
            </a:r>
            <a:br>
              <a:rPr lang="es-CL" sz="14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s-CL" sz="14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 == 2: 3,2</a:t>
            </a:r>
            <a:br>
              <a:rPr lang="es-CL" sz="14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s-CL" sz="14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 == 3: 3,3</a:t>
            </a:r>
            <a:br>
              <a:rPr lang="es-CL" sz="14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s-CL" sz="14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 == 4: 3,4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5903993" y="5356390"/>
            <a:ext cx="68864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L" sz="1400" b="1" i="0" u="none" strike="noStrike" cap="none" spc="0" normalizeH="0" baseline="0" dirty="0">
                <a:ln>
                  <a:noFill/>
                </a:ln>
                <a:solidFill>
                  <a:srgbClr val="0000FF"/>
                </a:solidFill>
                <a:effectLst/>
                <a:uFillTx/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i == 4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5903993" y="5678176"/>
            <a:ext cx="1185579" cy="954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r>
              <a:rPr lang="es-CL" sz="14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 == 1: 4,1</a:t>
            </a:r>
            <a:br>
              <a:rPr lang="es-CL" sz="14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s-CL" sz="14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 == 2: 4,2</a:t>
            </a:r>
            <a:br>
              <a:rPr lang="es-CL" sz="14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s-CL" sz="14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 == 3: 4,3</a:t>
            </a:r>
            <a:br>
              <a:rPr lang="es-CL" sz="14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s-CL" sz="14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 == 4: 4,4</a:t>
            </a:r>
          </a:p>
        </p:txBody>
      </p:sp>
      <p:cxnSp>
        <p:nvCxnSpPr>
          <p:cNvPr id="16" name="Conector recto de flecha 15"/>
          <p:cNvCxnSpPr>
            <a:stCxn id="5" idx="3"/>
            <a:endCxn id="6" idx="1"/>
          </p:cNvCxnSpPr>
          <p:nvPr/>
        </p:nvCxnSpPr>
        <p:spPr>
          <a:xfrm>
            <a:off x="4653926" y="1640554"/>
            <a:ext cx="1250067" cy="0"/>
          </a:xfrm>
          <a:prstGeom prst="straightConnector1">
            <a:avLst/>
          </a:prstGeom>
          <a:noFill/>
          <a:ln w="25400" cap="flat">
            <a:solidFill>
              <a:schemeClr val="accent6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8" name="Conector angular 17"/>
          <p:cNvCxnSpPr>
            <a:endCxn id="10" idx="1"/>
          </p:cNvCxnSpPr>
          <p:nvPr/>
        </p:nvCxnSpPr>
        <p:spPr>
          <a:xfrm rot="16200000" flipH="1">
            <a:off x="4917505" y="1939011"/>
            <a:ext cx="1295031" cy="687869"/>
          </a:xfrm>
          <a:prstGeom prst="bentConnector2">
            <a:avLst/>
          </a:prstGeom>
          <a:noFill/>
          <a:ln w="25400" cap="flat">
            <a:solidFill>
              <a:schemeClr val="accent6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0" name="Conector angular 19"/>
          <p:cNvCxnSpPr/>
          <p:nvPr/>
        </p:nvCxnSpPr>
        <p:spPr>
          <a:xfrm rot="16200000" flipH="1">
            <a:off x="4917505" y="3213515"/>
            <a:ext cx="1295031" cy="687869"/>
          </a:xfrm>
          <a:prstGeom prst="bentConnector2">
            <a:avLst/>
          </a:prstGeom>
          <a:noFill/>
          <a:ln w="25400" cap="flat">
            <a:solidFill>
              <a:schemeClr val="accent6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1" name="Conector angular 20"/>
          <p:cNvCxnSpPr/>
          <p:nvPr/>
        </p:nvCxnSpPr>
        <p:spPr>
          <a:xfrm rot="16200000" flipH="1">
            <a:off x="4917505" y="4500939"/>
            <a:ext cx="1295031" cy="687869"/>
          </a:xfrm>
          <a:prstGeom prst="bentConnector2">
            <a:avLst/>
          </a:prstGeom>
          <a:noFill/>
          <a:ln w="25400" cap="flat">
            <a:solidFill>
              <a:schemeClr val="accent6"/>
            </a:solidFill>
            <a:prstDash val="solid"/>
            <a:round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2" name="Conector recto 21"/>
          <p:cNvCxnSpPr>
            <a:cxnSpLocks/>
          </p:cNvCxnSpPr>
          <p:nvPr/>
        </p:nvCxnSpPr>
        <p:spPr>
          <a:xfrm>
            <a:off x="4653926" y="2281522"/>
            <a:ext cx="1088021" cy="6357"/>
          </a:xfrm>
          <a:prstGeom prst="line">
            <a:avLst/>
          </a:prstGeom>
          <a:noFill/>
          <a:ln w="19050" cap="flat">
            <a:solidFill>
              <a:srgbClr val="30B9F8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6" name="Abrir llave 25"/>
          <p:cNvSpPr/>
          <p:nvPr/>
        </p:nvSpPr>
        <p:spPr>
          <a:xfrm>
            <a:off x="5745668" y="1807648"/>
            <a:ext cx="162046" cy="954105"/>
          </a:xfrm>
          <a:prstGeom prst="leftBrace">
            <a:avLst/>
          </a:prstGeom>
          <a:noFill/>
          <a:ln w="1905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L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29" name="Abrir llave 28"/>
          <p:cNvSpPr/>
          <p:nvPr/>
        </p:nvSpPr>
        <p:spPr>
          <a:xfrm>
            <a:off x="5745668" y="3176573"/>
            <a:ext cx="162046" cy="954105"/>
          </a:xfrm>
          <a:prstGeom prst="leftBrace">
            <a:avLst/>
          </a:prstGeom>
          <a:noFill/>
          <a:ln w="1905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L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cxnSp>
        <p:nvCxnSpPr>
          <p:cNvPr id="30" name="Conector angular 29"/>
          <p:cNvCxnSpPr>
            <a:endCxn id="29" idx="1"/>
          </p:cNvCxnSpPr>
          <p:nvPr/>
        </p:nvCxnSpPr>
        <p:spPr>
          <a:xfrm rot="16200000" flipH="1">
            <a:off x="4868765" y="2776723"/>
            <a:ext cx="1368120" cy="385686"/>
          </a:xfrm>
          <a:prstGeom prst="bentConnector2">
            <a:avLst/>
          </a:prstGeom>
          <a:noFill/>
          <a:ln w="19050" cap="flat">
            <a:solidFill>
              <a:srgbClr val="30B9F8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2" name="Abrir llave 31"/>
          <p:cNvSpPr/>
          <p:nvPr/>
        </p:nvSpPr>
        <p:spPr>
          <a:xfrm>
            <a:off x="5745668" y="4466478"/>
            <a:ext cx="162046" cy="954105"/>
          </a:xfrm>
          <a:prstGeom prst="leftBrace">
            <a:avLst/>
          </a:prstGeom>
          <a:noFill/>
          <a:ln w="1905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L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cxnSp>
        <p:nvCxnSpPr>
          <p:cNvPr id="33" name="Conector angular 32"/>
          <p:cNvCxnSpPr>
            <a:endCxn id="32" idx="1"/>
          </p:cNvCxnSpPr>
          <p:nvPr/>
        </p:nvCxnSpPr>
        <p:spPr>
          <a:xfrm rot="16200000" flipH="1">
            <a:off x="4868765" y="4066628"/>
            <a:ext cx="1368120" cy="385686"/>
          </a:xfrm>
          <a:prstGeom prst="bentConnector2">
            <a:avLst/>
          </a:prstGeom>
          <a:noFill/>
          <a:ln w="19050" cap="flat">
            <a:solidFill>
              <a:srgbClr val="30B9F8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4" name="Abrir llave 33"/>
          <p:cNvSpPr/>
          <p:nvPr/>
        </p:nvSpPr>
        <p:spPr>
          <a:xfrm>
            <a:off x="5745668" y="5738367"/>
            <a:ext cx="162046" cy="954105"/>
          </a:xfrm>
          <a:prstGeom prst="leftBrace">
            <a:avLst/>
          </a:prstGeom>
          <a:noFill/>
          <a:ln w="1905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L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cxnSp>
        <p:nvCxnSpPr>
          <p:cNvPr id="35" name="Conector angular 34"/>
          <p:cNvCxnSpPr>
            <a:cxnSpLocks/>
            <a:endCxn id="34" idx="1"/>
          </p:cNvCxnSpPr>
          <p:nvPr/>
        </p:nvCxnSpPr>
        <p:spPr>
          <a:xfrm rot="16200000" flipH="1">
            <a:off x="4916882" y="5386634"/>
            <a:ext cx="1271888" cy="385684"/>
          </a:xfrm>
          <a:prstGeom prst="bentConnector2">
            <a:avLst/>
          </a:prstGeom>
          <a:noFill/>
          <a:ln w="19050" cap="flat">
            <a:solidFill>
              <a:srgbClr val="30B9F8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1" name="CuadroTexto 30">
            <a:extLst>
              <a:ext uri="{FF2B5EF4-FFF2-40B4-BE49-F238E27FC236}">
                <a16:creationId xmlns:a16="http://schemas.microsoft.com/office/drawing/2014/main" id="{2E6191FF-5A0C-8148-8B78-12F256F27AAA}"/>
              </a:ext>
            </a:extLst>
          </p:cNvPr>
          <p:cNvSpPr txBox="1"/>
          <p:nvPr/>
        </p:nvSpPr>
        <p:spPr>
          <a:xfrm>
            <a:off x="279680" y="1486666"/>
            <a:ext cx="2955994" cy="2031323"/>
          </a:xfrm>
          <a:prstGeom prst="rect">
            <a:avLst/>
          </a:prstGeom>
          <a:noFill/>
          <a:ln w="12700" cap="flat">
            <a:solidFill>
              <a:srgbClr val="30B9F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1</a:t>
            </a:r>
          </a:p>
          <a:p>
            <a:r>
              <a:rPr lang="en-US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while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&lt;5: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j = 1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while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j&lt;5: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","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,j)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j = j+1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i+1</a:t>
            </a:r>
            <a:endParaRPr kumimoji="0" lang="es-ES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panose="020B0609020204030204" pitchFamily="49" charset="0"/>
              <a:cs typeface="Consolas" panose="020B0609020204030204" pitchFamily="49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7220530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26" grpId="0" animBg="1"/>
      <p:bldP spid="29" grpId="0" animBg="1"/>
      <p:bldP spid="32" grpId="0" animBg="1"/>
      <p:bldP spid="3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unded Rectangle 9">
            <a:extLst>
              <a:ext uri="{FF2B5EF4-FFF2-40B4-BE49-F238E27FC236}">
                <a16:creationId xmlns:a16="http://schemas.microsoft.com/office/drawing/2014/main" id="{B252F6DA-77FA-F407-A25E-07EDE27AC15C}"/>
              </a:ext>
            </a:extLst>
          </p:cNvPr>
          <p:cNvSpPr/>
          <p:nvPr/>
        </p:nvSpPr>
        <p:spPr>
          <a:xfrm>
            <a:off x="957562" y="1932321"/>
            <a:ext cx="4811212" cy="1755846"/>
          </a:xfrm>
          <a:prstGeom prst="roundRect">
            <a:avLst>
              <a:gd name="adj" fmla="val 8670"/>
            </a:avLst>
          </a:prstGeom>
          <a:solidFill>
            <a:srgbClr val="00B05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Right Triangle 6">
            <a:extLst>
              <a:ext uri="{FF2B5EF4-FFF2-40B4-BE49-F238E27FC236}">
                <a16:creationId xmlns:a16="http://schemas.microsoft.com/office/drawing/2014/main" id="{D26F51F6-6120-EA2A-CE06-AD996CA832F2}"/>
              </a:ext>
            </a:extLst>
          </p:cNvPr>
          <p:cNvSpPr/>
          <p:nvPr/>
        </p:nvSpPr>
        <p:spPr>
          <a:xfrm rot="13500000">
            <a:off x="1038329" y="2165437"/>
            <a:ext cx="204764" cy="225240"/>
          </a:xfrm>
          <a:prstGeom prst="rtTriangle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11</a:t>
            </a:fld>
            <a:endParaRPr lang="es-CL"/>
          </a:p>
        </p:txBody>
      </p:sp>
      <p:sp>
        <p:nvSpPr>
          <p:cNvPr id="32" name="Marcador de pie de página 31">
            <a:extLst>
              <a:ext uri="{FF2B5EF4-FFF2-40B4-BE49-F238E27FC236}">
                <a16:creationId xmlns:a16="http://schemas.microsoft.com/office/drawing/2014/main" id="{00B7E784-7286-9657-49E3-4EEEC38D7B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Ciclos Anidados</a:t>
            </a:r>
          </a:p>
        </p:txBody>
      </p:sp>
      <p:sp>
        <p:nvSpPr>
          <p:cNvPr id="6" name="CuadroTexto 15"/>
          <p:cNvSpPr txBox="1"/>
          <p:nvPr/>
        </p:nvSpPr>
        <p:spPr>
          <a:xfrm>
            <a:off x="1289005" y="4680062"/>
            <a:ext cx="3672849" cy="1846657"/>
          </a:xfrm>
          <a:prstGeom prst="rect">
            <a:avLst/>
          </a:prstGeom>
          <a:noFill/>
          <a:ln w="12700" cap="flat">
            <a:solidFill>
              <a:srgbClr val="30B9F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= 1</a:t>
            </a:r>
          </a:p>
          <a:p>
            <a:r>
              <a:rPr lang="en-US" sz="160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while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&lt;5: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j = 1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while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j&lt;=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60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","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,j)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j = j+1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= i+1</a:t>
            </a:r>
            <a:endParaRPr kumimoji="0" lang="es-ES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panose="020B0609020204030204" pitchFamily="49" charset="0"/>
              <a:cs typeface="Consolas" panose="020B0609020204030204" pitchFamily="49" charset="0"/>
              <a:sym typeface="Calibri"/>
            </a:endParaRP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922208BD-EFA4-154E-A089-497F34D207D8}"/>
              </a:ext>
            </a:extLst>
          </p:cNvPr>
          <p:cNvGrpSpPr/>
          <p:nvPr/>
        </p:nvGrpSpPr>
        <p:grpSpPr>
          <a:xfrm>
            <a:off x="5173460" y="3960731"/>
            <a:ext cx="1005840" cy="2798671"/>
            <a:chOff x="5925986" y="4387132"/>
            <a:chExt cx="1005840" cy="2798671"/>
          </a:xfrm>
        </p:grpSpPr>
        <p:sp>
          <p:nvSpPr>
            <p:cNvPr id="18" name="Rectángulo redondeado 17">
              <a:extLst>
                <a:ext uri="{FF2B5EF4-FFF2-40B4-BE49-F238E27FC236}">
                  <a16:creationId xmlns:a16="http://schemas.microsoft.com/office/drawing/2014/main" id="{8D266270-40E8-984F-B646-9F663DB08BC0}"/>
                </a:ext>
              </a:extLst>
            </p:cNvPr>
            <p:cNvSpPr/>
            <p:nvPr/>
          </p:nvSpPr>
          <p:spPr>
            <a:xfrm>
              <a:off x="5925986" y="4594301"/>
              <a:ext cx="1005840" cy="2347646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143668" y="4723593"/>
              <a:ext cx="589262" cy="24622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342900" indent="-342900" hangingPunct="1"/>
              <a:r>
                <a:rPr kumimoji="0" lang="es-ES_tradnl" sz="1400" u="none" strike="noStrike" cap="none" spc="0" normalizeH="0" baseline="0" dirty="0">
                  <a:ln>
                    <a:noFill/>
                  </a:ln>
                  <a:effectLst/>
                  <a:uFillTx/>
                  <a:latin typeface="Consolas" panose="020B0609020204030204" pitchFamily="49" charset="0"/>
                  <a:cs typeface="Consolas" panose="020B0609020204030204" pitchFamily="49" charset="0"/>
                  <a:sym typeface="Calibri"/>
                </a:rPr>
                <a:t>1 , </a:t>
              </a:r>
              <a:r>
                <a:rPr lang="es-ES_tradnl" sz="1400" dirty="0">
                  <a:latin typeface="Consolas" panose="020B0609020204030204" pitchFamily="49" charset="0"/>
                  <a:cs typeface="Consolas" panose="020B0609020204030204" pitchFamily="49" charset="0"/>
                </a:rPr>
                <a:t>1</a:t>
              </a:r>
            </a:p>
            <a:p>
              <a:pPr marL="342900" indent="-342900" hangingPunct="1"/>
              <a:r>
                <a:rPr lang="es-ES_tradnl" sz="1400" dirty="0">
                  <a:latin typeface="Consolas" panose="020B0609020204030204" pitchFamily="49" charset="0"/>
                  <a:cs typeface="Consolas" panose="020B0609020204030204" pitchFamily="49" charset="0"/>
                </a:rPr>
                <a:t>2 , 1</a:t>
              </a:r>
            </a:p>
            <a:p>
              <a:pPr marL="342900" indent="-342900" hangingPunct="1"/>
              <a:r>
                <a:rPr lang="es-ES_tradnl" sz="1400" dirty="0">
                  <a:latin typeface="Consolas" panose="020B0609020204030204" pitchFamily="49" charset="0"/>
                  <a:cs typeface="Consolas" panose="020B0609020204030204" pitchFamily="49" charset="0"/>
                </a:rPr>
                <a:t>2 , 2</a:t>
              </a:r>
            </a:p>
            <a:p>
              <a:pPr marL="342900" indent="-342900" hangingPunct="1"/>
              <a:r>
                <a:rPr lang="es-ES_tradnl" sz="1400" dirty="0">
                  <a:latin typeface="Consolas" panose="020B0609020204030204" pitchFamily="49" charset="0"/>
                  <a:cs typeface="Consolas" panose="020B0609020204030204" pitchFamily="49" charset="0"/>
                </a:rPr>
                <a:t>3 , 1</a:t>
              </a:r>
            </a:p>
            <a:p>
              <a:pPr marL="342900" indent="-342900" hangingPunct="1"/>
              <a:r>
                <a:rPr lang="es-ES_tradnl" sz="1400" dirty="0">
                  <a:latin typeface="Consolas" panose="020B0609020204030204" pitchFamily="49" charset="0"/>
                  <a:cs typeface="Consolas" panose="020B0609020204030204" pitchFamily="49" charset="0"/>
                </a:rPr>
                <a:t>3 , 2</a:t>
              </a:r>
            </a:p>
            <a:p>
              <a:pPr marL="342900" indent="-342900" hangingPunct="1"/>
              <a:r>
                <a:rPr lang="es-ES_tradnl" sz="1400" dirty="0">
                  <a:latin typeface="Consolas" panose="020B0609020204030204" pitchFamily="49" charset="0"/>
                  <a:cs typeface="Consolas" panose="020B0609020204030204" pitchFamily="49" charset="0"/>
                </a:rPr>
                <a:t>3 , 3</a:t>
              </a:r>
            </a:p>
            <a:p>
              <a:pPr marL="342900" indent="-342900" hangingPunct="1"/>
              <a:r>
                <a:rPr lang="es-ES_tradnl" sz="1400" dirty="0">
                  <a:latin typeface="Consolas" panose="020B0609020204030204" pitchFamily="49" charset="0"/>
                  <a:cs typeface="Consolas" panose="020B0609020204030204" pitchFamily="49" charset="0"/>
                </a:rPr>
                <a:t>4 , 1</a:t>
              </a:r>
            </a:p>
            <a:p>
              <a:pPr lvl="0" hangingPunct="1">
                <a:defRPr/>
              </a:pPr>
              <a:r>
                <a:rPr lang="es-ES_tradnl" sz="1400" dirty="0">
                  <a:latin typeface="Consolas" panose="020B0609020204030204" pitchFamily="49" charset="0"/>
                  <a:cs typeface="Consolas" panose="020B0609020204030204" pitchFamily="49" charset="0"/>
                </a:rPr>
                <a:t>4 , 2</a:t>
              </a:r>
            </a:p>
            <a:p>
              <a:pPr lvl="0" hangingPunct="1">
                <a:defRPr/>
              </a:pPr>
              <a:r>
                <a:rPr lang="es-ES_tradnl" sz="1400" dirty="0">
                  <a:latin typeface="Consolas" panose="020B0609020204030204" pitchFamily="49" charset="0"/>
                  <a:cs typeface="Consolas" panose="020B0609020204030204" pitchFamily="49" charset="0"/>
                </a:rPr>
                <a:t>4 , 3</a:t>
              </a:r>
            </a:p>
            <a:p>
              <a:pPr lvl="0" hangingPunct="1">
                <a:defRPr/>
              </a:pPr>
              <a:r>
                <a:rPr lang="es-ES_tradnl" sz="1400" dirty="0">
                  <a:latin typeface="Consolas" panose="020B0609020204030204" pitchFamily="49" charset="0"/>
                  <a:cs typeface="Consolas" panose="020B0609020204030204" pitchFamily="49" charset="0"/>
                </a:rPr>
                <a:t>4 , 4</a:t>
              </a:r>
            </a:p>
            <a:p>
              <a:pPr marL="342900" lvl="0" indent="-342900" hangingPunct="1">
                <a:buAutoNum type="arabicPlain" startAt="4"/>
                <a:defRPr/>
              </a:pPr>
              <a:endParaRPr lang="es-ES_tradnl" sz="1400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034449" y="4387132"/>
              <a:ext cx="776814" cy="36933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u="sng" strike="noStrike" cap="none" spc="0" normalizeH="0" baseline="0" dirty="0" err="1">
                  <a:ln>
                    <a:noFill/>
                  </a:ln>
                  <a:solidFill>
                    <a:srgbClr val="FF0000"/>
                  </a:solidFill>
                  <a:effectLst/>
                  <a:uFillTx/>
                  <a:latin typeface="Myriad Pro Cond" panose="020B0506030403020204" pitchFamily="34" charset="0"/>
                  <a:ea typeface="Calibri"/>
                  <a:cs typeface="Chalkboard"/>
                  <a:sym typeface="Calibri"/>
                </a:rPr>
                <a:t>respuesta</a:t>
              </a:r>
              <a:endParaRPr kumimoji="0" lang="en-US" sz="1800" u="sng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Myriad Pro Cond" panose="020B0506030403020204" pitchFamily="34" charset="0"/>
                <a:ea typeface="Calibri"/>
                <a:cs typeface="Chalkboard"/>
                <a:sym typeface="Calibri"/>
              </a:endParaRPr>
            </a:p>
          </p:txBody>
        </p:sp>
      </p:grpSp>
      <p:sp>
        <p:nvSpPr>
          <p:cNvPr id="15" name="Cerrar llave 14">
            <a:extLst>
              <a:ext uri="{FF2B5EF4-FFF2-40B4-BE49-F238E27FC236}">
                <a16:creationId xmlns:a16="http://schemas.microsoft.com/office/drawing/2014/main" id="{C473E61A-5359-0F47-B17B-35ADAFE3A93F}"/>
              </a:ext>
            </a:extLst>
          </p:cNvPr>
          <p:cNvSpPr/>
          <p:nvPr/>
        </p:nvSpPr>
        <p:spPr>
          <a:xfrm>
            <a:off x="5701856" y="1893350"/>
            <a:ext cx="302817" cy="1846981"/>
          </a:xfrm>
          <a:prstGeom prst="rightBrace">
            <a:avLst>
              <a:gd name="adj1" fmla="val 32735"/>
              <a:gd name="adj2" fmla="val 50529"/>
            </a:avLst>
          </a:prstGeom>
          <a:noFill/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DD0F3F31-1C32-2B42-8E54-11CE405F4BAB}"/>
              </a:ext>
            </a:extLst>
          </p:cNvPr>
          <p:cNvSpPr/>
          <p:nvPr/>
        </p:nvSpPr>
        <p:spPr>
          <a:xfrm>
            <a:off x="6077286" y="2431830"/>
            <a:ext cx="25396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i="1" dirty="0">
                <a:latin typeface="Gill Sans MT" panose="020B0502020104020203" pitchFamily="34" charset="77"/>
                <a:cs typeface="Arial" panose="020B0604020202020204" pitchFamily="34" charset="0"/>
              </a:rPr>
              <a:t>se ejecuta F(a)+F(b)+</a:t>
            </a:r>
            <a:r>
              <a:rPr lang="mr-IN" i="1" dirty="0">
                <a:latin typeface="Gill Sans MT" panose="020B0502020104020203" pitchFamily="34" charset="77"/>
                <a:cs typeface="Calibri"/>
              </a:rPr>
              <a:t>…</a:t>
            </a:r>
            <a:r>
              <a:rPr lang="en-US" i="1" dirty="0">
                <a:latin typeface="Gill Sans MT" panose="020B0502020104020203" pitchFamily="34" charset="77"/>
                <a:cs typeface="Arial" panose="020B0604020202020204" pitchFamily="34" charset="0"/>
              </a:rPr>
              <a:t>+F(n)</a:t>
            </a:r>
            <a:r>
              <a:rPr lang="es-CL" i="1" dirty="0">
                <a:latin typeface="Gill Sans MT" panose="020B0502020104020203" pitchFamily="34" charset="77"/>
                <a:cs typeface="Arial" panose="020B0604020202020204" pitchFamily="34" charset="0"/>
              </a:rPr>
              <a:t> veces, ya que n depende del ciclo externo</a:t>
            </a:r>
            <a:endParaRPr lang="es-CL" dirty="0"/>
          </a:p>
        </p:txBody>
      </p:sp>
      <p:sp>
        <p:nvSpPr>
          <p:cNvPr id="23" name="Rounded Rectangle 8">
            <a:extLst>
              <a:ext uri="{FF2B5EF4-FFF2-40B4-BE49-F238E27FC236}">
                <a16:creationId xmlns:a16="http://schemas.microsoft.com/office/drawing/2014/main" id="{BE283A4B-9C99-FEB7-91EB-A9B7B88DF953}"/>
              </a:ext>
            </a:extLst>
          </p:cNvPr>
          <p:cNvSpPr/>
          <p:nvPr/>
        </p:nvSpPr>
        <p:spPr>
          <a:xfrm>
            <a:off x="1310640" y="2517998"/>
            <a:ext cx="4105056" cy="98937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Rectangle 5">
            <a:extLst>
              <a:ext uri="{FF2B5EF4-FFF2-40B4-BE49-F238E27FC236}">
                <a16:creationId xmlns:a16="http://schemas.microsoft.com/office/drawing/2014/main" id="{9FAB3C90-EE62-AA95-467F-F2C794FB7E46}"/>
              </a:ext>
            </a:extLst>
          </p:cNvPr>
          <p:cNvSpPr/>
          <p:nvPr/>
        </p:nvSpPr>
        <p:spPr>
          <a:xfrm>
            <a:off x="6072834" y="3602461"/>
            <a:ext cx="21661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i="1" dirty="0">
                <a:latin typeface="Gill Sans MT" panose="020B0502020104020203" pitchFamily="34" charset="77"/>
              </a:rPr>
              <a:t>se ejecuta n</a:t>
            </a:r>
            <a:r>
              <a:rPr lang="es-CL" sz="1200" dirty="0">
                <a:latin typeface="Gill Sans MT" panose="020B0502020104020203" pitchFamily="34" charset="77"/>
              </a:rPr>
              <a:t>×</a:t>
            </a:r>
            <a:r>
              <a:rPr lang="es-CL" i="1" dirty="0">
                <a:latin typeface="Gill Sans MT" panose="020B0502020104020203" pitchFamily="34" charset="77"/>
              </a:rPr>
              <a:t>m veces, si son independientes</a:t>
            </a:r>
            <a:endParaRPr lang="en-US" i="1" dirty="0">
              <a:latin typeface="Gill Sans MT" panose="020B0502020104020203" pitchFamily="34" charset="77"/>
            </a:endParaRPr>
          </a:p>
        </p:txBody>
      </p:sp>
      <p:pic>
        <p:nvPicPr>
          <p:cNvPr id="29" name="Picture 5" descr="Picture 5">
            <a:extLst>
              <a:ext uri="{FF2B5EF4-FFF2-40B4-BE49-F238E27FC236}">
                <a16:creationId xmlns:a16="http://schemas.microsoft.com/office/drawing/2014/main" id="{197378B0-7A27-5923-E22E-4957918EE5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554" y="1128232"/>
            <a:ext cx="528129" cy="528129"/>
          </a:xfrm>
          <a:prstGeom prst="rect">
            <a:avLst/>
          </a:prstGeom>
          <a:ln w="12700">
            <a:miter lim="400000"/>
          </a:ln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F367CD8C-746D-CF7E-B098-3F8A3E800932}"/>
              </a:ext>
            </a:extLst>
          </p:cNvPr>
          <p:cNvSpPr txBox="1"/>
          <p:nvPr/>
        </p:nvSpPr>
        <p:spPr>
          <a:xfrm>
            <a:off x="1330313" y="1232427"/>
            <a:ext cx="5207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Wingdings 3" charset="0"/>
              <a:buNone/>
            </a:pPr>
            <a:r>
              <a:rPr lang="es-CL" kern="0" dirty="0">
                <a:latin typeface="Calibri"/>
                <a:cs typeface="Calibri"/>
              </a:rPr>
              <a:t>Estructura:</a:t>
            </a:r>
          </a:p>
          <a:p>
            <a:pPr marL="0" indent="0">
              <a:buFont typeface="Wingdings 3" charset="0"/>
              <a:buNone/>
            </a:pPr>
            <a:endParaRPr lang="es-CL" kern="0" dirty="0">
              <a:latin typeface="Calibri"/>
              <a:cs typeface="Calibri"/>
            </a:endParaRPr>
          </a:p>
          <a:p>
            <a:pPr marL="0" indent="0">
              <a:buFont typeface="Wingdings 3" charset="0"/>
              <a:buNone/>
            </a:pPr>
            <a:endParaRPr lang="es-CL" kern="0" dirty="0">
              <a:latin typeface="Calibri"/>
              <a:cs typeface="Calibri"/>
            </a:endParaRPr>
          </a:p>
          <a:p>
            <a:pPr marL="0" indent="0">
              <a:buFont typeface="Wingdings 3" charset="0"/>
              <a:buNone/>
            </a:pPr>
            <a:r>
              <a:rPr lang="es-CL" kern="0" dirty="0">
                <a:solidFill>
                  <a:schemeClr val="bg1"/>
                </a:solidFill>
                <a:latin typeface="Calibri"/>
                <a:cs typeface="Calibri"/>
              </a:rPr>
              <a:t>ciclo externo (se ejecuta n veces):</a:t>
            </a:r>
          </a:p>
          <a:p>
            <a:pPr marL="0" indent="0">
              <a:buFont typeface="Wingdings 3" charset="0"/>
              <a:buNone/>
            </a:pPr>
            <a:r>
              <a:rPr lang="es-CL" kern="0" dirty="0">
                <a:latin typeface="Calibri"/>
                <a:cs typeface="Calibri"/>
              </a:rPr>
              <a:t>     </a:t>
            </a:r>
          </a:p>
        </p:txBody>
      </p:sp>
      <p:sp>
        <p:nvSpPr>
          <p:cNvPr id="5" name="CuadroTexto 10"/>
          <p:cNvSpPr txBox="1"/>
          <p:nvPr/>
        </p:nvSpPr>
        <p:spPr>
          <a:xfrm>
            <a:off x="1255168" y="3997469"/>
            <a:ext cx="3895461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¿Qué aparece en pantalla al ejecutar este algoritmo?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7ECF67BF-5861-B016-FD88-B91EC03F8A83}"/>
              </a:ext>
            </a:extLst>
          </p:cNvPr>
          <p:cNvSpPr/>
          <p:nvPr/>
        </p:nvSpPr>
        <p:spPr>
          <a:xfrm>
            <a:off x="1596800" y="2734145"/>
            <a:ext cx="37048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s-CL" dirty="0">
                <a:latin typeface="Calibri"/>
                <a:cs typeface="Calibri"/>
              </a:rPr>
              <a:t>ciclo interno (se ejecuta </a:t>
            </a:r>
            <a:r>
              <a:rPr lang="es-CL" i="1" dirty="0">
                <a:latin typeface="Gill Sans MT" panose="020B0502020104020203" pitchFamily="34" charset="77"/>
                <a:cs typeface="Calibri"/>
              </a:rPr>
              <a:t>F(n)</a:t>
            </a:r>
            <a:r>
              <a:rPr lang="es-CL" dirty="0">
                <a:latin typeface="Calibri"/>
                <a:cs typeface="Calibri"/>
              </a:rPr>
              <a:t> veces):</a:t>
            </a:r>
          </a:p>
          <a:p>
            <a:pPr marL="0" indent="0">
              <a:buNone/>
              <a:tabLst>
                <a:tab pos="363538" algn="l"/>
              </a:tabLst>
            </a:pPr>
            <a:r>
              <a:rPr lang="es-CL" dirty="0">
                <a:latin typeface="Calibri"/>
                <a:cs typeface="Calibri"/>
              </a:rPr>
              <a:t>      	instrucciones de ciclo interno </a:t>
            </a:r>
          </a:p>
        </p:txBody>
      </p:sp>
      <p:sp>
        <p:nvSpPr>
          <p:cNvPr id="26" name="Right Triangle 7">
            <a:extLst>
              <a:ext uri="{FF2B5EF4-FFF2-40B4-BE49-F238E27FC236}">
                <a16:creationId xmlns:a16="http://schemas.microsoft.com/office/drawing/2014/main" id="{9F310EDB-B421-A8E0-5F0E-DDB154C16C88}"/>
              </a:ext>
            </a:extLst>
          </p:cNvPr>
          <p:cNvSpPr/>
          <p:nvPr/>
        </p:nvSpPr>
        <p:spPr>
          <a:xfrm rot="13500000">
            <a:off x="1342388" y="2792661"/>
            <a:ext cx="204764" cy="225240"/>
          </a:xfrm>
          <a:prstGeom prst="rtTriangle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99090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Slide Number Placeholder 1"/>
          <p:cNvSpPr txBox="1"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 lang="es-CL"/>
              <a:pPr/>
              <a:t>12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D898249-622D-6BBC-E715-F7F3259D13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726" name="Title 2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/>
              <a:t>Temario</a:t>
            </a:r>
          </a:p>
        </p:txBody>
      </p:sp>
      <p:sp>
        <p:nvSpPr>
          <p:cNvPr id="727" name="Content Placeholder 3"/>
          <p:cNvSpPr txBox="1">
            <a:spLocks noGrp="1"/>
          </p:cNvSpPr>
          <p:nvPr>
            <p:ph type="body" sz="half" idx="4294967295"/>
          </p:nvPr>
        </p:nvSpPr>
        <p:spPr>
          <a:xfrm>
            <a:off x="830263" y="1584325"/>
            <a:ext cx="3871912" cy="2514600"/>
          </a:xfrm>
          <a:prstGeom prst="rect">
            <a:avLst/>
          </a:prstGeom>
        </p:spPr>
        <p:txBody>
          <a:bodyPr/>
          <a:lstStyle/>
          <a:p>
            <a:pPr>
              <a:defRPr sz="2000"/>
            </a:pPr>
            <a:r>
              <a:rPr lang="es-ES_tradnl" dirty="0"/>
              <a:t>Estructuras de control</a:t>
            </a:r>
          </a:p>
          <a:p>
            <a:pPr lvl="1">
              <a:defRPr sz="2000"/>
            </a:pPr>
            <a:r>
              <a:rPr lang="es-ES_tradnl" sz="1600" dirty="0">
                <a:solidFill>
                  <a:schemeClr val="bg1">
                    <a:lumMod val="75000"/>
                  </a:schemeClr>
                </a:solidFill>
              </a:rPr>
              <a:t>lista de números (</a:t>
            </a:r>
            <a:r>
              <a:rPr lang="es-ES_tradnl" sz="1600" dirty="0" err="1">
                <a:solidFill>
                  <a:schemeClr val="bg1">
                    <a:lumMod val="75000"/>
                  </a:schemeClr>
                </a:solidFill>
              </a:rPr>
              <a:t>range</a:t>
            </a:r>
            <a:r>
              <a:rPr lang="es-ES_tradnl" sz="16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lvl="1">
              <a:defRPr sz="2000"/>
            </a:pPr>
            <a:r>
              <a:rPr lang="es-ES_tradnl" sz="1600" dirty="0">
                <a:solidFill>
                  <a:srgbClr val="BFBFBF"/>
                </a:solidFill>
              </a:rPr>
              <a:t>ciclo FOR</a:t>
            </a:r>
          </a:p>
          <a:p>
            <a:pPr lvl="1">
              <a:defRPr sz="2000"/>
            </a:pPr>
            <a:r>
              <a:rPr lang="es-ES_tradnl" sz="1600" dirty="0">
                <a:solidFill>
                  <a:srgbClr val="BFBFBF"/>
                </a:solidFill>
              </a:rPr>
              <a:t>ciclos Anidados</a:t>
            </a:r>
          </a:p>
          <a:p>
            <a:pPr lvl="1">
              <a:defRPr sz="2000"/>
            </a:pPr>
            <a:r>
              <a:rPr lang="es-ES_tradnl" sz="1600" dirty="0"/>
              <a:t>Ejercicios</a:t>
            </a:r>
          </a:p>
          <a:p>
            <a:pPr lvl="1">
              <a:defRPr sz="2000"/>
            </a:pPr>
            <a:endParaRPr lang="es-ES_tradnl" sz="1600" dirty="0"/>
          </a:p>
        </p:txBody>
      </p:sp>
      <p:sp>
        <p:nvSpPr>
          <p:cNvPr id="729" name="Rectangle 8"/>
          <p:cNvSpPr txBox="1"/>
          <p:nvPr/>
        </p:nvSpPr>
        <p:spPr>
          <a:xfrm>
            <a:off x="-1" y="6678265"/>
            <a:ext cx="1495722" cy="19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7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http://www.codingdojo.com/</a:t>
            </a:r>
          </a:p>
        </p:txBody>
      </p:sp>
      <p:grpSp>
        <p:nvGrpSpPr>
          <p:cNvPr id="733" name="Group 10"/>
          <p:cNvGrpSpPr/>
          <p:nvPr/>
        </p:nvGrpSpPr>
        <p:grpSpPr>
          <a:xfrm>
            <a:off x="0" y="4736774"/>
            <a:ext cx="9144000" cy="1812193"/>
            <a:chOff x="0" y="0"/>
            <a:chExt cx="9143999" cy="1812191"/>
          </a:xfrm>
        </p:grpSpPr>
        <p:pic>
          <p:nvPicPr>
            <p:cNvPr id="730" name="Picture 5" descr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748"/>
              <a:ext cx="3222898" cy="18094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1" name="Picture 6" descr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98573" y="0"/>
              <a:ext cx="2724261" cy="18121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2" name="Picture 9" descr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20653" y="3033"/>
              <a:ext cx="3223347" cy="18091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023616187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 lang="es-CL"/>
              <a:pPr/>
              <a:t>13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36A6BDA-287A-08BB-5472-8CAB1B28A7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193" name="Title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ES_tradnl" dirty="0"/>
              <a:t>Para practicar</a:t>
            </a:r>
          </a:p>
        </p:txBody>
      </p:sp>
      <p:sp>
        <p:nvSpPr>
          <p:cNvPr id="12" name="CuadroTexto 1"/>
          <p:cNvSpPr txBox="1"/>
          <p:nvPr/>
        </p:nvSpPr>
        <p:spPr>
          <a:xfrm>
            <a:off x="545192" y="1061521"/>
            <a:ext cx="8199342" cy="53706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457200" indent="-457200">
              <a:buAutoNum type="arabicParenR"/>
            </a:pPr>
            <a:r>
              <a:rPr lang="es-ES_tradnl" sz="1600" dirty="0">
                <a:latin typeface="Calibri"/>
                <a:cs typeface="Calibri"/>
              </a:rPr>
              <a:t>Crea un programa que despliegue el siguiente patrón de números:</a:t>
            </a:r>
          </a:p>
          <a:p>
            <a:r>
              <a:rPr lang="en-US" sz="1600" b="1" dirty="0">
                <a:solidFill>
                  <a:srgbClr val="FF0000"/>
                </a:solidFill>
                <a:latin typeface="Calibri"/>
                <a:cs typeface="Calibri"/>
              </a:rPr>
              <a:t>        1</a:t>
            </a:r>
          </a:p>
          <a:p>
            <a:r>
              <a:rPr lang="en-US" sz="1600" b="1" dirty="0">
                <a:solidFill>
                  <a:srgbClr val="FF0000"/>
                </a:solidFill>
                <a:latin typeface="Calibri"/>
                <a:cs typeface="Calibri"/>
              </a:rPr>
              <a:t>        1    2</a:t>
            </a:r>
          </a:p>
          <a:p>
            <a:r>
              <a:rPr lang="en-US" sz="1600" b="1" dirty="0">
                <a:solidFill>
                  <a:srgbClr val="FF0000"/>
                </a:solidFill>
                <a:latin typeface="Calibri"/>
                <a:cs typeface="Calibri"/>
              </a:rPr>
              <a:t>        1    2    3</a:t>
            </a:r>
          </a:p>
          <a:p>
            <a:r>
              <a:rPr lang="en-US" sz="1600" b="1" dirty="0">
                <a:solidFill>
                  <a:srgbClr val="FF0000"/>
                </a:solidFill>
                <a:latin typeface="Calibri"/>
                <a:cs typeface="Calibri"/>
              </a:rPr>
              <a:t>        1    2    3    4</a:t>
            </a:r>
          </a:p>
          <a:p>
            <a:r>
              <a:rPr lang="en-US" sz="1600" b="1" dirty="0">
                <a:solidFill>
                  <a:srgbClr val="FF0000"/>
                </a:solidFill>
                <a:latin typeface="Calibri"/>
                <a:cs typeface="Calibri"/>
              </a:rPr>
              <a:t>        1    2    3    4    5</a:t>
            </a:r>
          </a:p>
          <a:p>
            <a:r>
              <a:rPr lang="es-ES_tradnl" sz="1600" dirty="0">
                <a:latin typeface="Calibri"/>
                <a:cs typeface="Calibri"/>
              </a:rPr>
              <a:t>     El número de filas lo ingresa el usuario.</a:t>
            </a:r>
          </a:p>
          <a:p>
            <a:endParaRPr lang="es-ES_tradnl" sz="1600" dirty="0">
              <a:latin typeface="Calibri"/>
              <a:cs typeface="Calibri"/>
            </a:endParaRPr>
          </a:p>
          <a:p>
            <a:r>
              <a:rPr lang="es-ES_tradnl" sz="1600" dirty="0">
                <a:latin typeface="Calibri"/>
                <a:cs typeface="Calibri"/>
              </a:rPr>
              <a:t>2) Crea un programa que despliegue el siguiente patrón de números:</a:t>
            </a:r>
          </a:p>
          <a:p>
            <a:r>
              <a:rPr lang="en-US" sz="1600" b="1" dirty="0">
                <a:solidFill>
                  <a:srgbClr val="FF0000"/>
                </a:solidFill>
                <a:latin typeface="Calibri"/>
                <a:cs typeface="Calibri"/>
              </a:rPr>
              <a:t>       	  1</a:t>
            </a:r>
          </a:p>
          <a:p>
            <a:r>
              <a:rPr lang="en-US" sz="1600" b="1" dirty="0">
                <a:solidFill>
                  <a:srgbClr val="FF0000"/>
                </a:solidFill>
                <a:latin typeface="Calibri"/>
                <a:cs typeface="Calibri"/>
              </a:rPr>
              <a:t>	  2    3</a:t>
            </a:r>
          </a:p>
          <a:p>
            <a:r>
              <a:rPr lang="en-US" sz="1600" b="1" dirty="0">
                <a:solidFill>
                  <a:srgbClr val="FF0000"/>
                </a:solidFill>
                <a:latin typeface="Calibri"/>
                <a:cs typeface="Calibri"/>
              </a:rPr>
              <a:t>	  4    5    6</a:t>
            </a:r>
          </a:p>
          <a:p>
            <a:r>
              <a:rPr lang="en-US" sz="1600" b="1" dirty="0">
                <a:solidFill>
                  <a:srgbClr val="FF0000"/>
                </a:solidFill>
                <a:latin typeface="Calibri"/>
                <a:cs typeface="Calibri"/>
              </a:rPr>
              <a:t>	  7    8    9     10</a:t>
            </a:r>
          </a:p>
          <a:p>
            <a:r>
              <a:rPr lang="es-ES_tradnl" sz="1600" dirty="0">
                <a:latin typeface="Calibri"/>
                <a:cs typeface="Calibri"/>
              </a:rPr>
              <a:t>     El número de filas lo ingresa el usuario.</a:t>
            </a:r>
          </a:p>
          <a:p>
            <a:endParaRPr lang="es-ES_tradnl" sz="700" dirty="0">
              <a:latin typeface="Calibri"/>
              <a:cs typeface="Calibri"/>
            </a:endParaRPr>
          </a:p>
          <a:p>
            <a:r>
              <a:rPr lang="es-ES_tradnl" sz="1600" dirty="0">
                <a:latin typeface="Calibri"/>
                <a:cs typeface="Calibri"/>
              </a:rPr>
              <a:t>3)  Crea un programa que despliegue el valor de la siguiente expresión 	</a:t>
            </a:r>
          </a:p>
          <a:p>
            <a:r>
              <a:rPr lang="es-ES" sz="1600" b="1" dirty="0">
                <a:solidFill>
                  <a:srgbClr val="FF0000"/>
                </a:solidFill>
                <a:latin typeface="Calibri"/>
                <a:cs typeface="Calibri"/>
              </a:rPr>
              <a:t>	</a:t>
            </a:r>
          </a:p>
          <a:p>
            <a:r>
              <a:rPr lang="es-ES" sz="1600" b="1" dirty="0">
                <a:solidFill>
                  <a:srgbClr val="FF0000"/>
                </a:solidFill>
                <a:latin typeface="Calibri"/>
                <a:cs typeface="Calibri"/>
              </a:rPr>
              <a:t>	1</a:t>
            </a:r>
            <a:r>
              <a:rPr lang="es-ES" sz="1600" b="1" baseline="30000" dirty="0">
                <a:solidFill>
                  <a:srgbClr val="FF0000"/>
                </a:solidFill>
                <a:latin typeface="Calibri"/>
                <a:cs typeface="Calibri"/>
              </a:rPr>
              <a:t>1</a:t>
            </a:r>
            <a:r>
              <a:rPr lang="es-ES" sz="1600" b="1" dirty="0">
                <a:solidFill>
                  <a:srgbClr val="FF0000"/>
                </a:solidFill>
                <a:latin typeface="Calibri"/>
                <a:cs typeface="Calibri"/>
              </a:rPr>
              <a:t>+(2</a:t>
            </a:r>
            <a:r>
              <a:rPr lang="es-ES" sz="1600" b="1" baseline="30000" dirty="0">
                <a:solidFill>
                  <a:srgbClr val="FF0000"/>
                </a:solidFill>
                <a:latin typeface="Calibri"/>
                <a:cs typeface="Calibri"/>
              </a:rPr>
              <a:t>1</a:t>
            </a:r>
            <a:r>
              <a:rPr lang="es-ES" sz="1600" b="1" dirty="0">
                <a:solidFill>
                  <a:srgbClr val="FF0000"/>
                </a:solidFill>
                <a:latin typeface="Calibri"/>
                <a:cs typeface="Calibri"/>
              </a:rPr>
              <a:t>+2</a:t>
            </a:r>
            <a:r>
              <a:rPr lang="es-ES" sz="1600" b="1" baseline="30000" dirty="0">
                <a:solidFill>
                  <a:srgbClr val="FF0000"/>
                </a:solidFill>
                <a:latin typeface="Calibri"/>
                <a:cs typeface="Calibri"/>
              </a:rPr>
              <a:t>2</a:t>
            </a:r>
            <a:r>
              <a:rPr lang="es-ES" sz="1600" b="1" dirty="0">
                <a:solidFill>
                  <a:srgbClr val="FF0000"/>
                </a:solidFill>
                <a:latin typeface="Calibri"/>
                <a:cs typeface="Calibri"/>
              </a:rPr>
              <a:t>)+(3</a:t>
            </a:r>
            <a:r>
              <a:rPr lang="es-ES" sz="1600" b="1" baseline="30000" dirty="0">
                <a:solidFill>
                  <a:srgbClr val="FF0000"/>
                </a:solidFill>
                <a:latin typeface="Calibri"/>
                <a:cs typeface="Calibri"/>
              </a:rPr>
              <a:t>1</a:t>
            </a:r>
            <a:r>
              <a:rPr lang="es-ES" sz="1600" b="1" dirty="0">
                <a:solidFill>
                  <a:srgbClr val="FF0000"/>
                </a:solidFill>
                <a:latin typeface="Calibri"/>
                <a:cs typeface="Calibri"/>
              </a:rPr>
              <a:t>+3</a:t>
            </a:r>
            <a:r>
              <a:rPr lang="es-ES" sz="1600" b="1" baseline="30000" dirty="0">
                <a:solidFill>
                  <a:srgbClr val="FF0000"/>
                </a:solidFill>
                <a:latin typeface="Calibri"/>
                <a:cs typeface="Calibri"/>
              </a:rPr>
              <a:t>2</a:t>
            </a:r>
            <a:r>
              <a:rPr lang="es-ES" sz="1600" b="1" dirty="0">
                <a:solidFill>
                  <a:srgbClr val="FF0000"/>
                </a:solidFill>
                <a:latin typeface="Calibri"/>
                <a:cs typeface="Calibri"/>
              </a:rPr>
              <a:t>+3</a:t>
            </a:r>
            <a:r>
              <a:rPr lang="es-ES" sz="1600" b="1" baseline="30000" dirty="0">
                <a:solidFill>
                  <a:srgbClr val="FF0000"/>
                </a:solidFill>
                <a:latin typeface="Calibri"/>
                <a:cs typeface="Calibri"/>
              </a:rPr>
              <a:t>3</a:t>
            </a:r>
            <a:r>
              <a:rPr lang="es-ES" sz="1600" b="1" dirty="0">
                <a:solidFill>
                  <a:srgbClr val="FF0000"/>
                </a:solidFill>
                <a:latin typeface="Calibri"/>
                <a:cs typeface="Calibri"/>
              </a:rPr>
              <a:t>)+…+(N</a:t>
            </a:r>
            <a:r>
              <a:rPr lang="es-ES" sz="1600" b="1" baseline="30000" dirty="0">
                <a:solidFill>
                  <a:srgbClr val="FF0000"/>
                </a:solidFill>
                <a:latin typeface="Calibri"/>
                <a:cs typeface="Calibri"/>
              </a:rPr>
              <a:t>1</a:t>
            </a:r>
            <a:r>
              <a:rPr lang="es-ES" sz="1600" b="1" dirty="0">
                <a:solidFill>
                  <a:srgbClr val="FF0000"/>
                </a:solidFill>
                <a:latin typeface="Calibri"/>
                <a:cs typeface="Calibri"/>
              </a:rPr>
              <a:t>+N</a:t>
            </a:r>
            <a:r>
              <a:rPr lang="es-ES" sz="1600" b="1" baseline="30000" dirty="0">
                <a:solidFill>
                  <a:srgbClr val="FF0000"/>
                </a:solidFill>
                <a:latin typeface="Calibri"/>
                <a:cs typeface="Calibri"/>
              </a:rPr>
              <a:t>2</a:t>
            </a:r>
            <a:r>
              <a:rPr lang="es-ES" sz="1600" b="1" dirty="0">
                <a:solidFill>
                  <a:srgbClr val="FF0000"/>
                </a:solidFill>
                <a:latin typeface="Calibri"/>
                <a:cs typeface="Calibri"/>
              </a:rPr>
              <a:t>+…+N</a:t>
            </a:r>
            <a:r>
              <a:rPr lang="es-ES" sz="1600" b="1" baseline="30000" dirty="0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lang="es-ES" sz="1600" b="1" dirty="0">
                <a:solidFill>
                  <a:srgbClr val="FF0000"/>
                </a:solidFill>
                <a:latin typeface="Calibri"/>
                <a:cs typeface="Calibri"/>
              </a:rPr>
              <a:t>)</a:t>
            </a:r>
            <a:r>
              <a:rPr lang="es-ES_tradnl" sz="1600" dirty="0">
                <a:latin typeface="Calibri"/>
                <a:cs typeface="Calibri"/>
              </a:rPr>
              <a:t>, el valor N se solicita al usuario. </a:t>
            </a:r>
            <a:br>
              <a:rPr lang="es-ES_tradnl" sz="1600" dirty="0">
                <a:latin typeface="Calibri"/>
                <a:cs typeface="Calibri"/>
              </a:rPr>
            </a:br>
            <a:r>
              <a:rPr lang="es-ES_tradnl" sz="1600" dirty="0">
                <a:latin typeface="Calibri"/>
                <a:cs typeface="Calibri"/>
              </a:rPr>
              <a:t>     Por ejemplo, si N = 3 se debería desplegar 46.</a:t>
            </a:r>
          </a:p>
          <a:p>
            <a:br>
              <a:rPr lang="es-ES_tradnl" sz="1600" dirty="0">
                <a:latin typeface="Calibri"/>
                <a:cs typeface="Calibri"/>
              </a:rPr>
            </a:br>
            <a:r>
              <a:rPr lang="es-ES_tradnl" sz="1600" dirty="0">
                <a:latin typeface="Calibri"/>
                <a:cs typeface="Calibri"/>
              </a:rPr>
              <a:t>4) Escribe el código que permite resolver la siguiente serie </a:t>
            </a:r>
            <a:r>
              <a:rPr lang="es-ES_tradnl" sz="1600" b="1" dirty="0">
                <a:solidFill>
                  <a:srgbClr val="FF0000"/>
                </a:solidFill>
                <a:latin typeface="Calibri"/>
                <a:cs typeface="Calibri"/>
              </a:rPr>
              <a:t>1!+ 2! + 3! + …+ N!</a:t>
            </a:r>
            <a:r>
              <a:rPr lang="es-ES_tradnl" sz="1600" dirty="0">
                <a:latin typeface="Calibri"/>
                <a:cs typeface="Calibri"/>
              </a:rPr>
              <a:t>, el valor de N se solicita al usuario</a:t>
            </a:r>
            <a:r>
              <a:rPr lang="es-ES_tradnl" sz="1600">
                <a:latin typeface="Calibri"/>
                <a:cs typeface="Calibri"/>
              </a:rPr>
              <a:t>.   </a:t>
            </a:r>
            <a:r>
              <a:rPr lang="es-ES_tradnl" sz="1600" dirty="0">
                <a:latin typeface="Calibri"/>
                <a:cs typeface="Calibri"/>
              </a:rPr>
              <a:t>Por ejemplo, si N = 3 se debería desplegar 9.</a:t>
            </a:r>
          </a:p>
        </p:txBody>
      </p:sp>
    </p:spTree>
    <p:extLst>
      <p:ext uri="{BB962C8B-B14F-4D97-AF65-F5344CB8AC3E}">
        <p14:creationId xmlns:p14="http://schemas.microsoft.com/office/powerpoint/2010/main" val="2943222717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256874" y="3838339"/>
            <a:ext cx="5337270" cy="28084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6874" y="889072"/>
            <a:ext cx="5154535" cy="28938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435445" y="3249392"/>
            <a:ext cx="3732591" cy="3397398"/>
          </a:xfrm>
          <a:prstGeom prst="rect">
            <a:avLst/>
          </a:prstGeom>
          <a:solidFill>
            <a:srgbClr val="CCFFCC"/>
          </a:solidFill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781756" y="889072"/>
            <a:ext cx="5362244" cy="237885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709743" y="2199302"/>
            <a:ext cx="2755005" cy="847321"/>
          </a:xfrm>
          <a:prstGeom prst="rect">
            <a:avLst/>
          </a:prstGeom>
          <a:solidFill>
            <a:schemeClr val="bg1"/>
          </a:solidFill>
          <a:ln w="12700" cap="flat">
            <a:solidFill>
              <a:srgbClr val="30B9F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noAutofit/>
          </a:bodyPr>
          <a:lstStyle/>
          <a:p>
            <a:r>
              <a:rPr lang="nl-N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nl-NL" sz="1600" dirty="0">
                <a:latin typeface="Consolas" panose="020B0609020204030204" pitchFamily="49" charset="0"/>
                <a:cs typeface="Consolas" panose="020B0609020204030204" pitchFamily="49" charset="0"/>
              </a:rPr>
              <a:t> i </a:t>
            </a:r>
            <a:r>
              <a:rPr lang="nl-NL" sz="160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 range</a:t>
            </a:r>
            <a:r>
              <a:rPr lang="nl-NL" sz="1600" dirty="0">
                <a:solidFill>
                  <a:srgbClr val="267CF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nl-NL" sz="1600" dirty="0">
                <a:latin typeface="Consolas" panose="020B0609020204030204" pitchFamily="49" charset="0"/>
                <a:cs typeface="Consolas" panose="020B0609020204030204" pitchFamily="49" charset="0"/>
              </a:rPr>
              <a:t>0,5</a:t>
            </a:r>
            <a:r>
              <a:rPr lang="nl-NL" sz="1600" dirty="0">
                <a:solidFill>
                  <a:srgbClr val="267CF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</a:p>
          <a:p>
            <a:r>
              <a:rPr lang="nl-NL" sz="16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nl-NL" sz="1600" dirty="0">
                <a:solidFill>
                  <a:srgbClr val="267CF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nl-N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nl-NL" sz="1600" dirty="0">
                <a:solidFill>
                  <a:srgbClr val="267CF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nl-NL" sz="1600" dirty="0">
                <a:latin typeface="Consolas" panose="020B0609020204030204" pitchFamily="49" charset="0"/>
                <a:cs typeface="Consolas" panose="020B0609020204030204" pitchFamily="49" charset="0"/>
              </a:rPr>
              <a:t>j </a:t>
            </a:r>
            <a:r>
              <a:rPr lang="nl-NL" sz="160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 range</a:t>
            </a:r>
            <a:r>
              <a:rPr lang="nl-NL" sz="1600" dirty="0">
                <a:solidFill>
                  <a:srgbClr val="267CF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nl-NL" sz="1600" dirty="0">
                <a:latin typeface="Consolas" panose="020B0609020204030204" pitchFamily="49" charset="0"/>
                <a:cs typeface="Consolas" panose="020B0609020204030204" pitchFamily="49" charset="0"/>
              </a:rPr>
              <a:t>0,i</a:t>
            </a:r>
            <a:r>
              <a:rPr lang="nl-NL" sz="1600" dirty="0">
                <a:solidFill>
                  <a:srgbClr val="267CF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</a:p>
          <a:p>
            <a:r>
              <a:rPr lang="nl-NL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nl-NL" sz="160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nl-N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nl-N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i,</a:t>
            </a:r>
            <a:r>
              <a:rPr lang="nl-N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","</a:t>
            </a:r>
            <a:r>
              <a:rPr lang="nl-N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,j</a:t>
            </a:r>
            <a:r>
              <a:rPr lang="nl-NL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kumimoji="0" lang="es-ES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panose="020B0609020204030204" pitchFamily="49" charset="0"/>
              <a:cs typeface="Consolas" panose="020B0609020204030204" pitchFamily="49" charset="0"/>
              <a:sym typeface="Calibri"/>
            </a:endParaRPr>
          </a:p>
        </p:txBody>
      </p:sp>
      <p:sp>
        <p:nvSpPr>
          <p:cNvPr id="10" name="CuadroTexto 3"/>
          <p:cNvSpPr txBox="1"/>
          <p:nvPr/>
        </p:nvSpPr>
        <p:spPr>
          <a:xfrm>
            <a:off x="735419" y="920350"/>
            <a:ext cx="2547255" cy="1200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s-ES" dirty="0">
                <a:latin typeface="Calibri"/>
                <a:cs typeface="Calibri"/>
              </a:rPr>
              <a:t>(Ruteo) Escribe </a:t>
            </a:r>
            <a:r>
              <a:rPr kumimoji="0" lang="es-ES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lo que aparece en pantalla al ejecutar el siguiente programa en Python: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uk-UA"/>
              <a:pPr/>
              <a:t>14</a:t>
            </a:fld>
            <a:endParaRPr lang="uk-UA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4F844CB5-C5D5-73DC-43D9-B2EA3BC007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>
            <a:normAutofit/>
          </a:bodyPr>
          <a:lstStyle/>
          <a:p>
            <a:r>
              <a:rPr lang="en-US" dirty="0" err="1"/>
              <a:t>Ejercicios</a:t>
            </a:r>
            <a:endParaRPr lang="en-US" dirty="0"/>
          </a:p>
        </p:txBody>
      </p:sp>
      <p:sp>
        <p:nvSpPr>
          <p:cNvPr id="12" name="CuadroTexto 2"/>
          <p:cNvSpPr txBox="1"/>
          <p:nvPr/>
        </p:nvSpPr>
        <p:spPr>
          <a:xfrm>
            <a:off x="5607102" y="3403346"/>
            <a:ext cx="2415902" cy="20313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cs typeface="Calibri"/>
                <a:sym typeface="Calibri"/>
              </a:rPr>
              <a:t>Escribe un</a:t>
            </a:r>
            <a:r>
              <a:rPr kumimoji="0" lang="es-ES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cs typeface="Calibri"/>
                <a:sym typeface="Calibri"/>
              </a:rPr>
              <a:t> programa en </a:t>
            </a:r>
            <a:r>
              <a:rPr kumimoji="0" lang="es-ES" b="0" i="0" u="none" strike="noStrike" cap="none" spc="0" normalizeH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cs typeface="Calibri"/>
                <a:sym typeface="Calibri"/>
              </a:rPr>
              <a:t>Python</a:t>
            </a:r>
            <a:r>
              <a:rPr kumimoji="0" lang="es-ES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cs typeface="Calibri"/>
                <a:sym typeface="Calibri"/>
              </a:rPr>
              <a:t> que despliegue el avance de los primeros 3 minutos de un cronómetro minutero. Es decir, que aparezca</a:t>
            </a:r>
            <a:r>
              <a:rPr lang="es-ES" dirty="0">
                <a:latin typeface="Calibri"/>
                <a:cs typeface="Calibri"/>
              </a:rPr>
              <a:t> en pantalla:</a:t>
            </a:r>
          </a:p>
        </p:txBody>
      </p:sp>
      <p:sp>
        <p:nvSpPr>
          <p:cNvPr id="13" name="CuadroTexto 3"/>
          <p:cNvSpPr txBox="1"/>
          <p:nvPr/>
        </p:nvSpPr>
        <p:spPr>
          <a:xfrm>
            <a:off x="8297958" y="3403346"/>
            <a:ext cx="367496" cy="3046985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r>
              <a:rPr lang="es-ES" sz="1200" dirty="0"/>
              <a:t>0:00</a:t>
            </a:r>
          </a:p>
          <a:p>
            <a:r>
              <a:rPr lang="es-ES" sz="1200" dirty="0"/>
              <a:t>0:01</a:t>
            </a:r>
          </a:p>
          <a:p>
            <a:r>
              <a:rPr lang="es-ES" sz="1200" dirty="0"/>
              <a:t>0:02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0:03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200" dirty="0"/>
              <a:t>….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0:59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200" dirty="0"/>
              <a:t>1:00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200" dirty="0"/>
              <a:t>1:01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200" dirty="0"/>
              <a:t>1:02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200" dirty="0"/>
              <a:t>…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200" dirty="0"/>
              <a:t>1:59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200" dirty="0"/>
              <a:t>2:00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200" dirty="0"/>
              <a:t>2:01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200" dirty="0"/>
              <a:t>…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200" dirty="0"/>
              <a:t>2:59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200" dirty="0"/>
              <a:t>3:00</a:t>
            </a:r>
            <a:endParaRPr kumimoji="0" lang="es-ES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14" name="CuadroTexto 2"/>
          <p:cNvSpPr txBox="1"/>
          <p:nvPr/>
        </p:nvSpPr>
        <p:spPr>
          <a:xfrm>
            <a:off x="478546" y="4774043"/>
            <a:ext cx="4831061" cy="1569658"/>
          </a:xfrm>
          <a:prstGeom prst="rect">
            <a:avLst/>
          </a:prstGeom>
          <a:solidFill>
            <a:srgbClr val="FFFFFF"/>
          </a:solidFill>
          <a:ln w="12700" cap="flat">
            <a:solidFill>
              <a:srgbClr val="30B9F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>
              <a:tabLst>
                <a:tab pos="534988" algn="l"/>
                <a:tab pos="1258888" algn="l"/>
              </a:tabLst>
            </a:pP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alto=</a:t>
            </a:r>
            <a:r>
              <a:rPr lang="es-E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ES" sz="160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input</a:t>
            </a: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ES" sz="1600" dirty="0">
                <a:solidFill>
                  <a:srgbClr val="E26BE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"Alto del </a:t>
            </a:r>
            <a:r>
              <a:rPr lang="es-ES" sz="1600" dirty="0" err="1">
                <a:solidFill>
                  <a:srgbClr val="E26BE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rectangulo</a:t>
            </a:r>
            <a:r>
              <a:rPr lang="es-ES" sz="1600" dirty="0">
                <a:solidFill>
                  <a:srgbClr val="E26BE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:"</a:t>
            </a: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))</a:t>
            </a:r>
          </a:p>
          <a:p>
            <a:pPr>
              <a:tabLst>
                <a:tab pos="534988" algn="l"/>
                <a:tab pos="1258888" algn="l"/>
              </a:tabLst>
            </a:pP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ancho=</a:t>
            </a:r>
            <a:r>
              <a:rPr lang="es-E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ES" sz="160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input</a:t>
            </a: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ES" sz="1600" dirty="0">
                <a:solidFill>
                  <a:srgbClr val="E26BE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"Ancho del </a:t>
            </a:r>
            <a:r>
              <a:rPr lang="es-ES" sz="1600" dirty="0" err="1">
                <a:solidFill>
                  <a:srgbClr val="E26BE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rectangulo</a:t>
            </a:r>
            <a:r>
              <a:rPr lang="es-ES" sz="1600" dirty="0">
                <a:solidFill>
                  <a:srgbClr val="E26BE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:"</a:t>
            </a: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))</a:t>
            </a:r>
          </a:p>
          <a:p>
            <a:pPr>
              <a:tabLst>
                <a:tab pos="534988" algn="l"/>
                <a:tab pos="1258888" algn="l"/>
              </a:tabLst>
            </a:pPr>
            <a:r>
              <a:rPr lang="es-ES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 i </a:t>
            </a:r>
            <a:r>
              <a:rPr lang="es-ES" sz="160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</a:t>
            </a:r>
            <a:r>
              <a:rPr lang="es-ES" sz="1600" dirty="0">
                <a:solidFill>
                  <a:srgbClr val="267CF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ES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range</a:t>
            </a: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(1, alto+1):</a:t>
            </a:r>
          </a:p>
          <a:p>
            <a:pPr>
              <a:tabLst>
                <a:tab pos="534988" algn="l"/>
                <a:tab pos="1258888" algn="l"/>
              </a:tabLst>
            </a:pP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s-ES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 j </a:t>
            </a:r>
            <a:r>
              <a:rPr lang="es-ES" sz="160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 </a:t>
            </a:r>
            <a:r>
              <a:rPr lang="es-ES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range</a:t>
            </a: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(1, ancho+1):</a:t>
            </a:r>
          </a:p>
          <a:p>
            <a:pPr>
              <a:tabLst>
                <a:tab pos="534988" algn="l"/>
                <a:tab pos="1258888" algn="l"/>
              </a:tabLst>
            </a:pP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s-ES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ES" sz="1600" dirty="0">
                <a:solidFill>
                  <a:schemeClr val="accent6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"#"</a:t>
            </a: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s-E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end</a:t>
            </a: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ES" sz="1600" dirty="0">
                <a:solidFill>
                  <a:srgbClr val="E26BE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""</a:t>
            </a: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tabLst>
                <a:tab pos="534988" algn="l"/>
                <a:tab pos="1258888" algn="l"/>
              </a:tabLst>
            </a:pP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s-ES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ES" sz="1600" dirty="0">
                <a:solidFill>
                  <a:srgbClr val="E26BE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 "</a:t>
            </a: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kumimoji="0" lang="es-ES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panose="020B0609020204030204" pitchFamily="49" charset="0"/>
              <a:cs typeface="Consolas" panose="020B0609020204030204" pitchFamily="49" charset="0"/>
              <a:sym typeface="Calibri"/>
            </a:endParaRPr>
          </a:p>
        </p:txBody>
      </p:sp>
      <p:sp>
        <p:nvSpPr>
          <p:cNvPr id="15" name="CuadroTexto 3"/>
          <p:cNvSpPr txBox="1"/>
          <p:nvPr/>
        </p:nvSpPr>
        <p:spPr>
          <a:xfrm>
            <a:off x="438598" y="3808249"/>
            <a:ext cx="4457798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(Ruteo) ¿Qué aparece en pantalla al ejecutar este programa con datos 3</a:t>
            </a:r>
            <a:r>
              <a:rPr kumimoji="0" lang="es-ES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y 4</a:t>
            </a:r>
            <a:r>
              <a:rPr kumimoji="0" lang="es-ES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? ¿y con datos 5</a:t>
            </a:r>
            <a:r>
              <a:rPr kumimoji="0" lang="es-ES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y 3?</a:t>
            </a:r>
            <a:endParaRPr kumimoji="0" lang="es-ES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73090" y="1004741"/>
            <a:ext cx="2542050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Escribe un </a:t>
            </a:r>
            <a:r>
              <a:rPr lang="en-US" dirty="0" err="1">
                <a:latin typeface="Calibri"/>
                <a:cs typeface="Calibri"/>
              </a:rPr>
              <a:t>programa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en</a:t>
            </a:r>
            <a:r>
              <a:rPr lang="en-US" dirty="0">
                <a:latin typeface="Calibri"/>
                <a:cs typeface="Calibri"/>
              </a:rPr>
              <a:t> Python que </a:t>
            </a:r>
            <a:r>
              <a:rPr lang="en-US" dirty="0" err="1">
                <a:latin typeface="Calibri"/>
                <a:cs typeface="Calibri"/>
              </a:rPr>
              <a:t>te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permita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generar</a:t>
            </a:r>
            <a:r>
              <a:rPr lang="en-US" dirty="0">
                <a:latin typeface="Calibri"/>
                <a:cs typeface="Calibri"/>
              </a:rPr>
              <a:t> la </a:t>
            </a:r>
            <a:r>
              <a:rPr lang="en-US" dirty="0" err="1">
                <a:latin typeface="Calibri"/>
                <a:cs typeface="Calibri"/>
              </a:rPr>
              <a:t>mitad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derecha</a:t>
            </a:r>
            <a:r>
              <a:rPr lang="en-US" dirty="0">
                <a:latin typeface="Calibri"/>
                <a:cs typeface="Calibri"/>
              </a:rPr>
              <a:t> de un </a:t>
            </a:r>
            <a:r>
              <a:rPr lang="en-US" dirty="0" err="1">
                <a:latin typeface="Calibri"/>
                <a:cs typeface="Calibri"/>
              </a:rPr>
              <a:t>triángulo</a:t>
            </a:r>
            <a:r>
              <a:rPr lang="en-US" dirty="0">
                <a:latin typeface="Calibri"/>
                <a:cs typeface="Calibri"/>
              </a:rPr>
              <a:t>. El </a:t>
            </a:r>
            <a:r>
              <a:rPr lang="en-US" dirty="0" err="1">
                <a:latin typeface="Calibri"/>
                <a:cs typeface="Calibri"/>
              </a:rPr>
              <a:t>usuario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ingresa</a:t>
            </a:r>
            <a:r>
              <a:rPr lang="en-US" dirty="0">
                <a:latin typeface="Calibri"/>
                <a:cs typeface="Calibri"/>
              </a:rPr>
              <a:t> el alto. </a:t>
            </a:r>
            <a:r>
              <a:rPr lang="en-US" dirty="0" err="1">
                <a:latin typeface="Calibri"/>
                <a:cs typeface="Calibri"/>
              </a:rPr>
              <a:t>Por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ejemplo</a:t>
            </a:r>
            <a:r>
              <a:rPr lang="en-US" dirty="0">
                <a:latin typeface="Calibri"/>
                <a:cs typeface="Calibri"/>
              </a:rPr>
              <a:t>: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668" y="1314523"/>
            <a:ext cx="2843934" cy="2539722"/>
          </a:xfrm>
          <a:prstGeom prst="rect">
            <a:avLst/>
          </a:prstGeom>
          <a:noFill/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_tradnl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129217" y="1097228"/>
            <a:ext cx="5888945" cy="1800000"/>
          </a:xfrm>
          <a:prstGeom prst="rect">
            <a:avLst/>
          </a:prstGeom>
          <a:noFill/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_tradnl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026489" y="3142390"/>
            <a:ext cx="2991673" cy="3536051"/>
          </a:xfrm>
          <a:prstGeom prst="rect">
            <a:avLst/>
          </a:prstGeom>
          <a:noFill/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_tradnl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17729" y="4344569"/>
            <a:ext cx="5525425" cy="2333872"/>
          </a:xfrm>
          <a:prstGeom prst="rect">
            <a:avLst/>
          </a:prstGeom>
          <a:noFill/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_tradnl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6440341" y="1074569"/>
            <a:ext cx="2430306" cy="1550355"/>
          </a:xfrm>
          <a:prstGeom prst="rect">
            <a:avLst/>
          </a:prstGeom>
          <a:solidFill>
            <a:schemeClr val="bg1"/>
          </a:solidFill>
          <a:ln w="12700" cap="flat">
            <a:solidFill>
              <a:srgbClr val="30B9F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noAutofit/>
          </a:bodyPr>
          <a:lstStyle/>
          <a:p>
            <a:r>
              <a:rPr lang="nl-NL" sz="1400" dirty="0">
                <a:solidFill>
                  <a:srgbClr val="267CF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Ingrese alto piramide:</a:t>
            </a:r>
            <a:br>
              <a:rPr lang="nl-NL" sz="1400" dirty="0">
                <a:solidFill>
                  <a:srgbClr val="267CF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nl-NL" sz="1400" dirty="0"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  <a:endParaRPr lang="nl-NL" sz="1400" dirty="0">
              <a:solidFill>
                <a:srgbClr val="26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nl-NL" sz="1400" dirty="0">
                <a:solidFill>
                  <a:srgbClr val="267CF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</a:t>
            </a:r>
          </a:p>
          <a:p>
            <a:r>
              <a:rPr lang="nl-NL" sz="1400" dirty="0">
                <a:solidFill>
                  <a:srgbClr val="267CF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##</a:t>
            </a:r>
          </a:p>
          <a:p>
            <a:r>
              <a:rPr lang="nl-NL" sz="1400" dirty="0">
                <a:solidFill>
                  <a:srgbClr val="267CF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###</a:t>
            </a:r>
          </a:p>
          <a:p>
            <a:r>
              <a:rPr lang="nl-NL" sz="1400" dirty="0">
                <a:solidFill>
                  <a:srgbClr val="267CF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####</a:t>
            </a:r>
          </a:p>
          <a:p>
            <a:r>
              <a:rPr lang="nl-NL" sz="1400" dirty="0">
                <a:solidFill>
                  <a:srgbClr val="267CF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#####</a:t>
            </a:r>
            <a:endParaRPr kumimoji="0" lang="es-E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panose="020B0609020204030204" pitchFamily="49" charset="0"/>
              <a:cs typeface="Consolas" panose="020B0609020204030204" pitchFamily="49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1310383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Diseño predeterminado">
  <a:themeElements>
    <a:clrScheme name="Kilter">
      <a:dk1>
        <a:sysClr val="windowText" lastClr="000000"/>
      </a:dk1>
      <a:lt1>
        <a:sysClr val="window" lastClr="FFFFFF"/>
      </a:lt1>
      <a:dk2>
        <a:srgbClr val="318FC5"/>
      </a:dk2>
      <a:lt2>
        <a:srgbClr val="AEE8FB"/>
      </a:lt2>
      <a:accent1>
        <a:srgbClr val="76C5EF"/>
      </a:accent1>
      <a:accent2>
        <a:srgbClr val="FEA022"/>
      </a:accent2>
      <a:accent3>
        <a:srgbClr val="FF6700"/>
      </a:accent3>
      <a:accent4>
        <a:srgbClr val="70A525"/>
      </a:accent4>
      <a:accent5>
        <a:srgbClr val="A5D848"/>
      </a:accent5>
      <a:accent6>
        <a:srgbClr val="20768C"/>
      </a:accent6>
      <a:hlink>
        <a:srgbClr val="7AB6E8"/>
      </a:hlink>
      <a:folHlink>
        <a:srgbClr val="83B0D3"/>
      </a:folHlink>
    </a:clrScheme>
    <a:fontScheme name="Diseño predeterminad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12529</TotalTime>
  <Words>1113</Words>
  <Application>Microsoft Macintosh PowerPoint</Application>
  <PresentationFormat>Presentación en pantalla (4:3)</PresentationFormat>
  <Paragraphs>214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8" baseType="lpstr">
      <vt:lpstr>Abel Regular</vt:lpstr>
      <vt:lpstr>Arial</vt:lpstr>
      <vt:lpstr>Calibri</vt:lpstr>
      <vt:lpstr>Century Gothic</vt:lpstr>
      <vt:lpstr>Consolas</vt:lpstr>
      <vt:lpstr>Gill Sans</vt:lpstr>
      <vt:lpstr>Gill Sans MT</vt:lpstr>
      <vt:lpstr>Helvetica</vt:lpstr>
      <vt:lpstr>Myriad Pro</vt:lpstr>
      <vt:lpstr>Myriad Pro Cond</vt:lpstr>
      <vt:lpstr>Trajan Pro Bold</vt:lpstr>
      <vt:lpstr>Wingdings</vt:lpstr>
      <vt:lpstr>Wingdings 3</vt:lpstr>
      <vt:lpstr>Diseño predeterminado</vt:lpstr>
      <vt:lpstr>Presentación de PowerPoint</vt:lpstr>
      <vt:lpstr>Temario</vt:lpstr>
      <vt:lpstr>Ciclos anidados</vt:lpstr>
      <vt:lpstr>Ciclos anidados</vt:lpstr>
      <vt:lpstr>Loop</vt:lpstr>
      <vt:lpstr>Ciclos anidados</vt:lpstr>
      <vt:lpstr>Un ciclo anidado</vt:lpstr>
      <vt:lpstr>Ciclo Interno</vt:lpstr>
      <vt:lpstr>Un ciclo anidado</vt:lpstr>
      <vt:lpstr>Un ciclo anidado</vt:lpstr>
      <vt:lpstr>Ciclos Anidados</vt:lpstr>
      <vt:lpstr>Temario</vt:lpstr>
      <vt:lpstr>Para practicar</vt:lpstr>
      <vt:lpstr>Ejercicios</vt:lpstr>
    </vt:vector>
  </TitlesOfParts>
  <Manager/>
  <Company>Universidad Diego Portales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00_Motivacion</dc:title>
  <dc:subject>CIT1000. Programacion. </dc:subject>
  <dc:creator>Miguel Carrasco</dc:creator>
  <cp:keywords/>
  <dc:description/>
  <cp:lastModifiedBy>Miguel Angel Carrasco Zambrano</cp:lastModifiedBy>
  <cp:revision>484</cp:revision>
  <cp:lastPrinted>2018-06-26T14:41:45Z</cp:lastPrinted>
  <dcterms:created xsi:type="dcterms:W3CDTF">2009-04-22T19:24:48Z</dcterms:created>
  <dcterms:modified xsi:type="dcterms:W3CDTF">2026-01-26T23:23:36Z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