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4" r:id="rId3"/>
    <p:sldId id="261" r:id="rId4"/>
    <p:sldId id="263" r:id="rId5"/>
    <p:sldId id="264" r:id="rId6"/>
    <p:sldId id="270" r:id="rId7"/>
    <p:sldId id="336" r:id="rId8"/>
    <p:sldId id="347" r:id="rId9"/>
    <p:sldId id="271" r:id="rId10"/>
    <p:sldId id="335" r:id="rId11"/>
    <p:sldId id="283" r:id="rId12"/>
    <p:sldId id="276" r:id="rId13"/>
    <p:sldId id="277" r:id="rId14"/>
    <p:sldId id="284" r:id="rId15"/>
    <p:sldId id="285" r:id="rId16"/>
    <p:sldId id="279" r:id="rId17"/>
    <p:sldId id="318" r:id="rId18"/>
    <p:sldId id="299" r:id="rId19"/>
    <p:sldId id="333" r:id="rId20"/>
    <p:sldId id="317" r:id="rId21"/>
    <p:sldId id="334" r:id="rId22"/>
    <p:sldId id="280" r:id="rId23"/>
    <p:sldId id="281" r:id="rId24"/>
    <p:sldId id="282" r:id="rId25"/>
    <p:sldId id="346" r:id="rId2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6393" indent="-1350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3903" indent="-2711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0295" indent="-406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7803" indent="-5423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1606860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1928233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2249604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2570976" algn="l" defTabSz="321372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88">
          <p15:clr>
            <a:srgbClr val="A4A3A4"/>
          </p15:clr>
        </p15:guide>
        <p15:guide id="2" pos="2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33FF"/>
    <a:srgbClr val="A5CBEB"/>
    <a:srgbClr val="E800EB"/>
    <a:srgbClr val="EFF0FA"/>
    <a:srgbClr val="DFF2F6"/>
    <a:srgbClr val="99CCFF"/>
    <a:srgbClr val="0271E9"/>
    <a:srgbClr val="66FF33"/>
    <a:srgbClr val="6699FF"/>
    <a:srgbClr val="E87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70" autoAdjust="0"/>
    <p:restoredTop sz="98375" autoAdjust="0"/>
  </p:normalViewPr>
  <p:slideViewPr>
    <p:cSldViewPr snapToGrid="0">
      <p:cViewPr>
        <p:scale>
          <a:sx n="127" d="100"/>
          <a:sy n="127" d="100"/>
        </p:scale>
        <p:origin x="344" y="272"/>
      </p:cViewPr>
      <p:guideLst>
        <p:guide orient="horz" pos="988"/>
        <p:guide pos="272"/>
      </p:guideLst>
    </p:cSldViewPr>
  </p:slideViewPr>
  <p:outlineViewPr>
    <p:cViewPr>
      <p:scale>
        <a:sx n="33" d="100"/>
        <a:sy n="33" d="100"/>
      </p:scale>
      <p:origin x="0" y="13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691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1E5F98-0705-4140-B636-C6F98BB1DF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4362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971F90-1C2E-7F46-83D8-24BA51EA7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6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63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39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2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8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5156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87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18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49" algn="l" defTabSz="4570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7AE44F-4643-164F-916C-6818501E2CB9}" type="slidenum">
              <a:rPr lang="es-ES" sz="1200"/>
              <a:pPr eaLnBrk="1" hangingPunct="1"/>
              <a:t>1</a:t>
            </a:fld>
            <a:endParaRPr lang="es-E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s-ES_trad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703" y="6248747"/>
            <a:ext cx="2133340" cy="4563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1"/>
          <p:cNvSpPr/>
          <p:nvPr/>
        </p:nvSpPr>
        <p:spPr>
          <a:xfrm>
            <a:off x="8590109" y="6687639"/>
            <a:ext cx="74796" cy="143945"/>
          </a:xfrm>
          <a:prstGeom prst="rect">
            <a:avLst/>
          </a:prstGeom>
          <a:solidFill>
            <a:srgbClr val="0271E9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4" name="Rectangle 13"/>
          <p:cNvSpPr/>
          <p:nvPr/>
        </p:nvSpPr>
        <p:spPr>
          <a:xfrm>
            <a:off x="8705097" y="6687639"/>
            <a:ext cx="73680" cy="143945"/>
          </a:xfrm>
          <a:prstGeom prst="rect">
            <a:avLst/>
          </a:prstGeom>
          <a:solidFill>
            <a:srgbClr val="B1022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9" name="Right Triangle 10"/>
          <p:cNvSpPr/>
          <p:nvPr/>
        </p:nvSpPr>
        <p:spPr>
          <a:xfrm rot="16200000">
            <a:off x="2145927" y="4365104"/>
            <a:ext cx="648073" cy="64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Rectangle 12"/>
          <p:cNvSpPr/>
          <p:nvPr/>
        </p:nvSpPr>
        <p:spPr>
          <a:xfrm>
            <a:off x="2145926" y="5006030"/>
            <a:ext cx="739709" cy="1851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2" name="Texto del título">
            <a:extLst>
              <a:ext uri="{FF2B5EF4-FFF2-40B4-BE49-F238E27FC236}">
                <a16:creationId xmlns:a16="http://schemas.microsoft.com/office/drawing/2014/main" id="{C36574C3-9C23-A6F9-789C-E1B60BE752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0" indent="7938"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dirty="0"/>
              <a:t>Texto del título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0436FF58-C8C7-91E9-0F99-AB50C584B275}"/>
              </a:ext>
            </a:extLst>
          </p:cNvPr>
          <p:cNvSpPr/>
          <p:nvPr userDrawn="1"/>
        </p:nvSpPr>
        <p:spPr>
          <a:xfrm>
            <a:off x="6870532" y="136182"/>
            <a:ext cx="2198670" cy="695670"/>
          </a:xfrm>
          <a:prstGeom prst="rect">
            <a:avLst/>
          </a:prstGeom>
          <a:gradFill flip="none" rotWithShape="1">
            <a:gsLst>
              <a:gs pos="27000">
                <a:srgbClr val="A0C4E4"/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18">
            <a:extLst>
              <a:ext uri="{FF2B5EF4-FFF2-40B4-BE49-F238E27FC236}">
                <a16:creationId xmlns:a16="http://schemas.microsoft.com/office/drawing/2014/main" id="{B7FBB943-9F34-BD75-6F0A-B70893AB7B4D}"/>
              </a:ext>
            </a:extLst>
          </p:cNvPr>
          <p:cNvSpPr/>
          <p:nvPr userDrawn="1"/>
        </p:nvSpPr>
        <p:spPr>
          <a:xfrm rot="16200000" flipH="1" flipV="1">
            <a:off x="6325681" y="287004"/>
            <a:ext cx="831850" cy="257851"/>
          </a:xfrm>
          <a:prstGeom prst="parallelogram">
            <a:avLst>
              <a:gd name="adj" fmla="val 52527"/>
            </a:avLst>
          </a:prstGeom>
          <a:solidFill>
            <a:srgbClr val="A5CBEB">
              <a:alpha val="8902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r">
              <a:spcBef>
                <a:spcPct val="0"/>
              </a:spcBef>
            </a:pPr>
            <a:endParaRPr lang="en-US" sz="2800" i="1">
              <a:solidFill>
                <a:schemeClr val="bg1"/>
              </a:solidFill>
              <a:latin typeface="Gill Sans"/>
              <a:ea typeface="+mj-ea"/>
              <a:cs typeface="Gill San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43737E-498E-64EE-14EC-3811A6E35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70533" y="98963"/>
            <a:ext cx="2198670" cy="73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177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304" y="852715"/>
            <a:ext cx="8228595" cy="54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5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Rectangle 11"/>
          <p:cNvSpPr>
            <a:spLocks noChangeArrowheads="1"/>
          </p:cNvSpPr>
          <p:nvPr userDrawn="1"/>
        </p:nvSpPr>
        <p:spPr bwMode="auto">
          <a:xfrm>
            <a:off x="8590110" y="6687640"/>
            <a:ext cx="74795" cy="143944"/>
          </a:xfrm>
          <a:prstGeom prst="rect">
            <a:avLst/>
          </a:prstGeom>
          <a:solidFill>
            <a:srgbClr val="0271E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8705094" y="6687640"/>
            <a:ext cx="73679" cy="143944"/>
          </a:xfrm>
          <a:prstGeom prst="rect">
            <a:avLst/>
          </a:prstGeom>
          <a:solidFill>
            <a:srgbClr val="B1022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6030507" cy="77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233913" tIns="45703" rIns="91405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Clic para editar título</a:t>
            </a:r>
          </a:p>
        </p:txBody>
      </p:sp>
      <p:sp>
        <p:nvSpPr>
          <p:cNvPr id="13" name="Isosceles Triangle 12"/>
          <p:cNvSpPr/>
          <p:nvPr userDrawn="1"/>
        </p:nvSpPr>
        <p:spPr>
          <a:xfrm>
            <a:off x="8172778" y="1"/>
            <a:ext cx="965640" cy="698521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5" tIns="45703" rIns="91405" bIns="45703"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06011" y="6617765"/>
            <a:ext cx="7021534" cy="240235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>
              <a:defRPr sz="700" b="0" i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1185" y="6684797"/>
            <a:ext cx="677622" cy="143944"/>
          </a:xfrm>
          <a:prstGeom prst="rect">
            <a:avLst/>
          </a:prstGeom>
          <a:ln/>
        </p:spPr>
        <p:txBody>
          <a:bodyPr lIns="64274" tIns="32137" rIns="64274" bIns="32137"/>
          <a:lstStyle>
            <a:lvl1pPr algn="r">
              <a:defRPr sz="700" b="0">
                <a:solidFill>
                  <a:srgbClr val="000000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CA5A4F1A-30FF-7149-AC1F-D8E8FF43B5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bel Regular"/>
          <a:ea typeface="ＭＳ Ｐゴシック" charset="-128"/>
          <a:cs typeface="Abel Regular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Myriad Pro" charset="0"/>
          <a:ea typeface="ＭＳ Ｐゴシック" charset="-128"/>
          <a:cs typeface="ＭＳ Ｐゴシック" charset="-128"/>
        </a:defRPr>
      </a:lvl5pPr>
      <a:lvl6pPr marL="45703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6pPr>
      <a:lvl7pPr marL="914062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7pPr>
      <a:lvl8pPr marL="1371093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8pPr>
      <a:lvl9pPr marL="1828125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charset="0"/>
        </a:defRPr>
      </a:lvl9pPr>
    </p:titleStyle>
    <p:bodyStyle>
      <a:lvl1pPr marL="342574" indent="-342574" algn="l" rtl="0" eaLnBrk="0" fontAlgn="base" hangingPunct="0">
        <a:spcBef>
          <a:spcPct val="20000"/>
        </a:spcBef>
        <a:spcAft>
          <a:spcPct val="0"/>
        </a:spcAft>
        <a:buClr>
          <a:srgbClr val="0072C8"/>
        </a:buClr>
        <a:buSzPct val="70000"/>
        <a:buFont typeface="Wingdings 3" charset="0"/>
        <a:buChar char="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00366" indent="-342858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0000"/>
        <a:buFont typeface="Wingdings" charset="2"/>
        <a:buChar char="§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1141541" indent="-227639" algn="l" rtl="0" eaLnBrk="0" fontAlgn="base" hangingPunct="0">
        <a:spcBef>
          <a:spcPct val="20000"/>
        </a:spcBef>
        <a:spcAft>
          <a:spcPct val="0"/>
        </a:spcAft>
        <a:buClr>
          <a:srgbClr val="66FF33"/>
        </a:buClr>
        <a:buFont typeface="Wingdings" charset="0"/>
        <a:buChar char="§"/>
        <a:defRPr sz="1400">
          <a:solidFill>
            <a:schemeClr val="tx1"/>
          </a:solidFill>
          <a:latin typeface="+mn-lt"/>
          <a:ea typeface="ＭＳ Ｐゴシック" charset="-128"/>
        </a:defRPr>
      </a:lvl3pPr>
      <a:lvl4pPr marL="1599049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ＭＳ Ｐゴシック" charset="-128"/>
        </a:defRPr>
      </a:lvl4pPr>
      <a:lvl5pPr marL="2056558" indent="-227639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charset="0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5pPr>
      <a:lvl6pPr marL="2513671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6pPr>
      <a:lvl7pPr marL="2970703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7pPr>
      <a:lvl8pPr marL="3427734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8pPr>
      <a:lvl9pPr marL="3884765" indent="-228516" algn="l" rtl="0" fontAlgn="base">
        <a:spcBef>
          <a:spcPct val="20000"/>
        </a:spcBef>
        <a:spcAft>
          <a:spcPct val="0"/>
        </a:spcAft>
        <a:buClr>
          <a:srgbClr val="3399FF"/>
        </a:buClr>
        <a:buFont typeface="Wingdings" charset="2"/>
        <a:buChar char="§"/>
        <a:defRPr sz="1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">
            <a:extLst>
              <a:ext uri="{FF2B5EF4-FFF2-40B4-BE49-F238E27FC236}">
                <a16:creationId xmlns:a16="http://schemas.microsoft.com/office/drawing/2014/main" id="{A68CF6EC-9784-D505-E09C-9296C4E6D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278" y="2733827"/>
            <a:ext cx="4546882" cy="12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5" tIns="45703" rIns="91405" bIns="45703" anchor="ctr"/>
          <a:lstStyle/>
          <a:p>
            <a:endParaRPr lang="en-US"/>
          </a:p>
        </p:txBody>
      </p:sp>
      <p:sp>
        <p:nvSpPr>
          <p:cNvPr id="58" name="Rectangle 16">
            <a:extLst>
              <a:ext uri="{FF2B5EF4-FFF2-40B4-BE49-F238E27FC236}">
                <a16:creationId xmlns:a16="http://schemas.microsoft.com/office/drawing/2014/main" id="{E40B3203-927D-30CC-7648-997A1A9FE4E0}"/>
              </a:ext>
            </a:extLst>
          </p:cNvPr>
          <p:cNvSpPr/>
          <p:nvPr/>
        </p:nvSpPr>
        <p:spPr>
          <a:xfrm rot="10800000" flipV="1">
            <a:off x="5604530" y="0"/>
            <a:ext cx="3534870" cy="4597912"/>
          </a:xfrm>
          <a:prstGeom prst="rect">
            <a:avLst/>
          </a:prstGeom>
          <a:gradFill flip="none" rotWithShape="1">
            <a:gsLst>
              <a:gs pos="30000">
                <a:srgbClr val="FFFFFF">
                  <a:alpha val="27000"/>
                </a:srgbClr>
              </a:gs>
              <a:gs pos="72000">
                <a:schemeClr val="bg1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CB4FD281-795B-B1DF-9F59-0D9AC96BE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530" y="3166632"/>
            <a:ext cx="3809955" cy="1269985"/>
          </a:xfrm>
          <a:prstGeom prst="rect">
            <a:avLst/>
          </a:prstGeom>
        </p:spPr>
      </p:pic>
      <p:sp>
        <p:nvSpPr>
          <p:cNvPr id="60" name="Snip Single Corner Rectangle 2">
            <a:extLst>
              <a:ext uri="{FF2B5EF4-FFF2-40B4-BE49-F238E27FC236}">
                <a16:creationId xmlns:a16="http://schemas.microsoft.com/office/drawing/2014/main" id="{89C34786-9743-2DF6-491A-340D17A5E466}"/>
              </a:ext>
            </a:extLst>
          </p:cNvPr>
          <p:cNvSpPr/>
          <p:nvPr/>
        </p:nvSpPr>
        <p:spPr>
          <a:xfrm rot="10800000">
            <a:off x="2240892" y="4473846"/>
            <a:ext cx="6903107" cy="1295400"/>
          </a:xfrm>
          <a:prstGeom prst="snip1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18">
            <a:extLst>
              <a:ext uri="{FF2B5EF4-FFF2-40B4-BE49-F238E27FC236}">
                <a16:creationId xmlns:a16="http://schemas.microsoft.com/office/drawing/2014/main" id="{F94C4071-1D5F-A53E-35DE-057243CF6BC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5391103"/>
            <a:ext cx="5759235" cy="37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3" rIns="91405" bIns="45703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s-MX" sz="1600" dirty="0">
                <a:latin typeface="+mn-lt"/>
                <a:ea typeface="ヒラギノ角ゴ ProN W3" charset="0"/>
                <a:cs typeface="Myriad Pro"/>
              </a:rPr>
              <a:t>2026</a:t>
            </a:r>
            <a:endParaRPr lang="es-ES" sz="1600" dirty="0">
              <a:latin typeface="+mn-lt"/>
              <a:ea typeface="ヒラギノ角ゴ ProN W3" charset="0"/>
              <a:cs typeface="Myriad Pro"/>
            </a:endParaRPr>
          </a:p>
        </p:txBody>
      </p:sp>
      <p:sp>
        <p:nvSpPr>
          <p:cNvPr id="62" name="Text Box 5">
            <a:extLst>
              <a:ext uri="{FF2B5EF4-FFF2-40B4-BE49-F238E27FC236}">
                <a16:creationId xmlns:a16="http://schemas.microsoft.com/office/drawing/2014/main" id="{8E3DAE81-48E2-E586-FA66-A96069ADF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929" y="4613457"/>
            <a:ext cx="6537329" cy="42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s-MX" sz="2800" dirty="0">
                <a:solidFill>
                  <a:schemeClr val="bg1"/>
                </a:solidFill>
                <a:latin typeface="Trajan Pro Bold" charset="0"/>
                <a:ea typeface="ヒラギノ角ゴ ProN W3" charset="0"/>
                <a:cs typeface="ヒラギノ角ゴ ProN W3" charset="0"/>
                <a:sym typeface="Arial Unicode MS" charset="0"/>
              </a:rPr>
              <a:t>Introducción a Python</a:t>
            </a:r>
            <a:endParaRPr lang="es-ES" sz="2800" dirty="0">
              <a:solidFill>
                <a:schemeClr val="bg1"/>
              </a:solidFill>
              <a:latin typeface="Trajan Pro Bold" charset="0"/>
              <a:ea typeface="ヒラギノ角ゴ ProN W3" charset="0"/>
              <a:cs typeface="ヒラギノ角ゴ ProN W3" charset="0"/>
              <a:sym typeface="Arial Unicode MS" charset="0"/>
            </a:endParaRPr>
          </a:p>
        </p:txBody>
      </p:sp>
      <p:sp>
        <p:nvSpPr>
          <p:cNvPr id="63" name="Rectangle 17">
            <a:extLst>
              <a:ext uri="{FF2B5EF4-FFF2-40B4-BE49-F238E27FC236}">
                <a16:creationId xmlns:a16="http://schemas.microsoft.com/office/drawing/2014/main" id="{69FEA445-1296-8605-9EA6-C22FB77A919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413929" y="4790854"/>
            <a:ext cx="5528151" cy="58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66" tIns="32133" rIns="64266" bIns="32133" anchor="b"/>
          <a:lstStyle/>
          <a:p>
            <a:r>
              <a:rPr lang="es-MX" sz="2200" dirty="0">
                <a:latin typeface="Trajan Pro Bold" charset="0"/>
                <a:ea typeface="ヒラギノ角ゴ ProN W6" charset="0"/>
                <a:cs typeface="ヒラギノ角ゴ ProN W6" charset="0"/>
              </a:rPr>
              <a:t>Introducción</a:t>
            </a:r>
            <a:endParaRPr lang="es-ES" sz="3100" dirty="0">
              <a:latin typeface="Trajan Pro Bold" charset="0"/>
              <a:ea typeface="ヒラギノ角ゴ ProN W6" charset="0"/>
              <a:cs typeface="ヒラギノ角ゴ ProN W6" charset="0"/>
            </a:endParaRPr>
          </a:p>
        </p:txBody>
      </p:sp>
    </p:spTree>
  </p:cSld>
  <p:clrMapOvr>
    <a:masterClrMapping/>
  </p:clrMapOvr>
  <p:transition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5F6D49-C80C-B26B-8332-75A0C05B81F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AD2575-A657-8DD4-C8C5-E9FA20941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417399" y="1568450"/>
            <a:ext cx="5254625" cy="25146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Condicionales IF-ELSE</a:t>
            </a:r>
          </a:p>
          <a:p>
            <a:pPr lvl="1">
              <a:defRPr sz="2000"/>
            </a:pPr>
            <a:r>
              <a:rPr lang="es-ES_tradnl" sz="1600" dirty="0"/>
              <a:t>Ciclo </a:t>
            </a:r>
            <a:r>
              <a:rPr lang="es-ES_tradnl" sz="1600" dirty="0" err="1"/>
              <a:t>While</a:t>
            </a:r>
            <a:endParaRPr lang="es-ES_tradnl" sz="1600" dirty="0"/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381516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4903383" y="2330745"/>
            <a:ext cx="3962914" cy="4151860"/>
          </a:xfrm>
          <a:prstGeom prst="roundRect">
            <a:avLst>
              <a:gd name="adj" fmla="val 3780"/>
            </a:avLst>
          </a:prstGeom>
          <a:solidFill>
            <a:srgbClr val="E4F3FC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3F58F7-DB3A-FEE5-D485-EA92DA17ACB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ADCAD3-87F9-DDEE-13E9-36C1F91B0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>
            <a:normAutofit/>
          </a:bodyPr>
          <a:lstStyle/>
          <a:p>
            <a:r>
              <a:rPr lang="es-ES_tradnl" dirty="0"/>
              <a:t>Ciclo Mientras</a:t>
            </a:r>
            <a:endParaRPr lang="en-US" dirty="0"/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5722556" y="4228141"/>
            <a:ext cx="1615141" cy="835650"/>
          </a:xfrm>
          <a:prstGeom prst="flowChartDecision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14300"/>
        </p:spPr>
        <p:txBody>
          <a:bodyPr wrap="none" anchor="ctr"/>
          <a:lstStyle/>
          <a:p>
            <a:pPr algn="ctr">
              <a:defRPr/>
            </a:pPr>
            <a:r>
              <a:rPr lang="es-CL">
                <a:latin typeface="Calibri" charset="0"/>
              </a:rPr>
              <a:t>condición</a:t>
            </a:r>
            <a:endParaRPr lang="es-ES">
              <a:latin typeface="Calibri" charset="0"/>
            </a:endParaRPr>
          </a:p>
        </p:txBody>
      </p:sp>
      <p:cxnSp>
        <p:nvCxnSpPr>
          <p:cNvPr id="17" name="AutoShape 6"/>
          <p:cNvCxnSpPr>
            <a:cxnSpLocks noChangeShapeType="1"/>
            <a:stCxn id="15" idx="1"/>
            <a:endCxn id="24" idx="2"/>
          </p:cNvCxnSpPr>
          <p:nvPr/>
        </p:nvCxnSpPr>
        <p:spPr bwMode="auto">
          <a:xfrm rot="10800000" flipH="1" flipV="1">
            <a:off x="5722555" y="4645965"/>
            <a:ext cx="68751" cy="1313555"/>
          </a:xfrm>
          <a:prstGeom prst="bentConnector3">
            <a:avLst>
              <a:gd name="adj1" fmla="val -83276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159769" y="4368626"/>
            <a:ext cx="4937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CL" sz="1600">
                <a:latin typeface="Calibri" charset="0"/>
                <a:cs typeface="Calibri" charset="0"/>
              </a:rPr>
              <a:t>FALSE</a:t>
            </a:r>
            <a:endParaRPr lang="es-ES" sz="1600">
              <a:latin typeface="Calibri" charset="0"/>
              <a:cs typeface="Calibri" charset="0"/>
            </a:endParaRPr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>
            <a:off x="5791307" y="2650791"/>
            <a:ext cx="1477638" cy="5599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14300"/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  <a:latin typeface="Calibri" charset="0"/>
              </a:rPr>
              <a:t>Inicio</a:t>
            </a:r>
          </a:p>
        </p:txBody>
      </p:sp>
      <p:cxnSp>
        <p:nvCxnSpPr>
          <p:cNvPr id="20" name="AutoShape 10"/>
          <p:cNvCxnSpPr>
            <a:cxnSpLocks noChangeShapeType="1"/>
            <a:stCxn id="19" idx="4"/>
            <a:endCxn id="15" idx="0"/>
          </p:cNvCxnSpPr>
          <p:nvPr/>
        </p:nvCxnSpPr>
        <p:spPr bwMode="auto">
          <a:xfrm>
            <a:off x="6530126" y="3210753"/>
            <a:ext cx="1" cy="1017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7557619" y="4368626"/>
            <a:ext cx="4432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CL" sz="1600">
                <a:latin typeface="Calibri" charset="0"/>
                <a:cs typeface="Calibri" charset="0"/>
              </a:rPr>
              <a:t>TRUE</a:t>
            </a:r>
            <a:endParaRPr lang="es-ES" sz="1600">
              <a:latin typeface="Calibri" charset="0"/>
              <a:cs typeface="Calibri" charset="0"/>
            </a:endParaRPr>
          </a:p>
        </p:txBody>
      </p:sp>
      <p:cxnSp>
        <p:nvCxnSpPr>
          <p:cNvPr id="23" name="AutoShape 11"/>
          <p:cNvCxnSpPr>
            <a:cxnSpLocks noChangeShapeType="1"/>
            <a:stCxn id="15" idx="3"/>
            <a:endCxn id="26" idx="2"/>
          </p:cNvCxnSpPr>
          <p:nvPr/>
        </p:nvCxnSpPr>
        <p:spPr bwMode="auto">
          <a:xfrm flipV="1">
            <a:off x="7337697" y="4232611"/>
            <a:ext cx="732913" cy="41335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4" name="Oval 12"/>
          <p:cNvSpPr>
            <a:spLocks noChangeArrowheads="1"/>
          </p:cNvSpPr>
          <p:nvPr/>
        </p:nvSpPr>
        <p:spPr bwMode="auto">
          <a:xfrm>
            <a:off x="5791307" y="5651542"/>
            <a:ext cx="1477638" cy="61595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14300"/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  <a:latin typeface="Calibri" charset="0"/>
              </a:rPr>
              <a:t>Fin</a:t>
            </a:r>
          </a:p>
        </p:txBody>
      </p:sp>
      <p:cxnSp>
        <p:nvCxnSpPr>
          <p:cNvPr id="25" name="AutoShape 13"/>
          <p:cNvCxnSpPr>
            <a:cxnSpLocks noChangeShapeType="1"/>
            <a:stCxn id="26" idx="0"/>
            <a:endCxn id="15" idx="0"/>
          </p:cNvCxnSpPr>
          <p:nvPr/>
        </p:nvCxnSpPr>
        <p:spPr bwMode="auto">
          <a:xfrm rot="16200000" flipH="1" flipV="1">
            <a:off x="7059294" y="3216824"/>
            <a:ext cx="482149" cy="1540483"/>
          </a:xfrm>
          <a:prstGeom prst="bentConnector3">
            <a:avLst>
              <a:gd name="adj1" fmla="val -4741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" name="AutoShape 25"/>
          <p:cNvSpPr>
            <a:spLocks noChangeArrowheads="1"/>
          </p:cNvSpPr>
          <p:nvPr/>
        </p:nvSpPr>
        <p:spPr bwMode="auto">
          <a:xfrm>
            <a:off x="7366679" y="3745992"/>
            <a:ext cx="1407861" cy="486619"/>
          </a:xfrm>
          <a:prstGeom prst="flowChartProcess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 anchor="ctr"/>
          <a:lstStyle/>
          <a:p>
            <a:pPr algn="ctr">
              <a:defRPr/>
            </a:pPr>
            <a:r>
              <a:rPr lang="es-CL">
                <a:solidFill>
                  <a:srgbClr val="FFFFFF"/>
                </a:solidFill>
                <a:latin typeface="Calibri" charset="0"/>
              </a:rPr>
              <a:t>Instrucciones</a:t>
            </a:r>
            <a:endParaRPr lang="es-ES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6570" y="1199118"/>
            <a:ext cx="4246266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while</a:t>
            </a:r>
            <a:r>
              <a:rPr lang="es-ES_tradn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ES_tradnl" sz="1400" dirty="0">
                <a:solidFill>
                  <a:srgbClr val="008000"/>
                </a:solidFill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&lt;condición/valor lógico&gt;</a:t>
            </a:r>
            <a:r>
              <a:rPr lang="es-ES_tradn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</a:t>
            </a:r>
          </a:p>
          <a:p>
            <a:r>
              <a:rPr lang="es-ES_tradn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</a:t>
            </a:r>
          </a:p>
          <a:p>
            <a:r>
              <a:rPr lang="es-ES_tradn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//bloque del </a:t>
            </a:r>
            <a:r>
              <a:rPr lang="es-ES_tradnl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while</a:t>
            </a:r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03386" y="1127426"/>
            <a:ext cx="3962208" cy="1004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_tradnl" dirty="0">
                <a:solidFill>
                  <a:srgbClr val="000000"/>
                </a:solidFill>
                <a:latin typeface="Calibri"/>
                <a:cs typeface="Calibri"/>
              </a:rPr>
              <a:t>El ciclo </a:t>
            </a:r>
            <a:r>
              <a:rPr lang="es-ES_tradnl" dirty="0" err="1">
                <a:solidFill>
                  <a:srgbClr val="0733FF"/>
                </a:solidFill>
                <a:latin typeface="Calibri"/>
                <a:cs typeface="Calibri"/>
              </a:rPr>
              <a:t>while</a:t>
            </a:r>
            <a:r>
              <a:rPr lang="es-ES_tradnl" dirty="0">
                <a:solidFill>
                  <a:srgbClr val="000000"/>
                </a:solidFill>
                <a:latin typeface="Calibri"/>
                <a:cs typeface="Calibri"/>
              </a:rPr>
              <a:t> se repite mientras la condición </a:t>
            </a:r>
            <a:r>
              <a:rPr lang="es-ES_tradnl" dirty="0">
                <a:solidFill>
                  <a:srgbClr val="0000FF"/>
                </a:solidFill>
                <a:latin typeface="Calibri"/>
                <a:cs typeface="Calibri"/>
              </a:rPr>
              <a:t>sea verdadera</a:t>
            </a:r>
            <a:r>
              <a:rPr lang="es-ES_tradnl" dirty="0">
                <a:solidFill>
                  <a:srgbClr val="000000"/>
                </a:solidFill>
                <a:latin typeface="Calibri"/>
                <a:cs typeface="Calibri"/>
              </a:rPr>
              <a:t>. Termina cuando la condición </a:t>
            </a:r>
            <a:r>
              <a:rPr lang="es-ES_tradnl" dirty="0">
                <a:solidFill>
                  <a:srgbClr val="0000FF"/>
                </a:solidFill>
                <a:latin typeface="Calibri"/>
                <a:cs typeface="Calibri"/>
              </a:rPr>
              <a:t>es falsa</a:t>
            </a:r>
            <a:r>
              <a:rPr lang="es-ES_tradnl" dirty="0">
                <a:solidFill>
                  <a:srgbClr val="000000"/>
                </a:solidFill>
                <a:latin typeface="Calibri"/>
                <a:cs typeface="Calibri"/>
              </a:rPr>
              <a:t>. </a:t>
            </a:r>
          </a:p>
        </p:txBody>
      </p:sp>
      <p:sp>
        <p:nvSpPr>
          <p:cNvPr id="21" name="Rounded Rectangle 34">
            <a:extLst>
              <a:ext uri="{FF2B5EF4-FFF2-40B4-BE49-F238E27FC236}">
                <a16:creationId xmlns:a16="http://schemas.microsoft.com/office/drawing/2014/main" id="{92846D89-D0B5-1D41-926D-10284D63F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213" y="3755226"/>
            <a:ext cx="2658665" cy="359484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0055" tIns="65028" rIns="130055" bIns="65028"/>
          <a:lstStyle/>
          <a:p>
            <a:endParaRPr lang="en-US"/>
          </a:p>
        </p:txBody>
      </p:sp>
      <p:sp>
        <p:nvSpPr>
          <p:cNvPr id="30" name="AutoShape 4">
            <a:extLst>
              <a:ext uri="{FF2B5EF4-FFF2-40B4-BE49-F238E27FC236}">
                <a16:creationId xmlns:a16="http://schemas.microsoft.com/office/drawing/2014/main" id="{652910F6-2DED-BA44-BB60-92EBAB354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14" y="2031805"/>
            <a:ext cx="4246266" cy="3295214"/>
          </a:xfrm>
          <a:prstGeom prst="foldedCorner">
            <a:avLst>
              <a:gd name="adj" fmla="val 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lIns="130055" tIns="65028" rIns="130055" bIns="65028"/>
          <a:lstStyle/>
          <a:p>
            <a:pPr marL="538163" indent="-358775">
              <a:tabLst>
                <a:tab pos="765175" algn="l"/>
              </a:tabLst>
            </a:pPr>
            <a:r>
              <a:rPr lang="es-CL" sz="1600" dirty="0">
                <a:latin typeface="Calibri" charset="0"/>
              </a:rPr>
              <a:t>Realice las siguientes instrucciones:</a:t>
            </a:r>
          </a:p>
          <a:p>
            <a:pPr marL="538163" indent="-358775">
              <a:tabLst>
                <a:tab pos="765175" algn="l"/>
              </a:tabLst>
            </a:pPr>
            <a:endParaRPr lang="es-CL" sz="1600" dirty="0">
              <a:latin typeface="Calibri" charset="0"/>
            </a:endParaRPr>
          </a:p>
          <a:p>
            <a:pPr marL="538163" indent="-358775">
              <a:buFontTx/>
              <a:buAutoNum type="arabicPeriod"/>
              <a:tabLst>
                <a:tab pos="765175" algn="l"/>
              </a:tabLst>
            </a:pPr>
            <a:endParaRPr lang="es-CL" sz="1600" dirty="0">
              <a:latin typeface="Calibri" charset="0"/>
            </a:endParaRP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sz="1600" dirty="0">
                <a:solidFill>
                  <a:srgbClr val="FF0000"/>
                </a:solidFill>
                <a:latin typeface="Calibri" charset="0"/>
              </a:rPr>
              <a:t>Inicio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sz="1600" dirty="0">
                <a:latin typeface="Calibri" charset="0"/>
              </a:rPr>
              <a:t>Retire una hoja de su cuaderno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sz="1600" dirty="0">
                <a:latin typeface="Calibri" charset="0"/>
              </a:rPr>
              <a:t>Sitúe la hoja sobre su escritorio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endParaRPr lang="es-CL" sz="1600" dirty="0">
              <a:latin typeface="Calibri" charset="0"/>
            </a:endParaRP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sz="1600" dirty="0">
                <a:solidFill>
                  <a:srgbClr val="0000FF"/>
                </a:solidFill>
                <a:latin typeface="Calibri" charset="0"/>
              </a:rPr>
              <a:t>mientras </a:t>
            </a:r>
            <a:r>
              <a:rPr lang="es-CL" sz="1600" dirty="0">
                <a:latin typeface="Calibri" charset="0"/>
              </a:rPr>
              <a:t>(¿puedo doblarla?==verdadero)</a:t>
            </a:r>
          </a:p>
          <a:p>
            <a:pPr marL="179388" lvl="1" indent="0">
              <a:tabLst>
                <a:tab pos="765175" algn="l"/>
              </a:tabLst>
            </a:pPr>
            <a:r>
              <a:rPr lang="es-CL" sz="1600" dirty="0">
                <a:latin typeface="Calibri" charset="0"/>
              </a:rPr>
              <a:t>       </a:t>
            </a:r>
          </a:p>
          <a:p>
            <a:pPr marL="1189038" lvl="2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sz="1600" dirty="0">
                <a:latin typeface="Calibri" charset="0"/>
              </a:rPr>
              <a:t>Doble la hoja por la mitad</a:t>
            </a:r>
          </a:p>
          <a:p>
            <a:pPr marL="1189038" lvl="2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sz="1600" dirty="0">
                <a:latin typeface="Calibri" charset="0"/>
              </a:rPr>
              <a:t>Regrese al paso 4</a:t>
            </a:r>
          </a:p>
          <a:p>
            <a:pPr marL="179388" lvl="1" indent="0">
              <a:tabLst>
                <a:tab pos="765175" algn="l"/>
              </a:tabLst>
            </a:pPr>
            <a:r>
              <a:rPr lang="es-CL" sz="1600" dirty="0">
                <a:latin typeface="Calibri" charset="0"/>
              </a:rPr>
              <a:t>       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sz="1600" dirty="0">
                <a:solidFill>
                  <a:srgbClr val="FF0000"/>
                </a:solidFill>
                <a:latin typeface="Calibri" charset="0"/>
              </a:rPr>
              <a:t>fin</a:t>
            </a: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5718E65E-3962-5041-8083-F2371389E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918" y="5905461"/>
            <a:ext cx="3404192" cy="68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055" tIns="65028" rIns="130055" bIns="6502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err="1">
                <a:latin typeface="Chalkboard"/>
                <a:cs typeface="Chalkboard"/>
              </a:rPr>
              <a:t>Apuesto</a:t>
            </a:r>
            <a:r>
              <a:rPr lang="en-US" sz="1800" dirty="0">
                <a:latin typeface="Chalkboard"/>
                <a:cs typeface="Chalkboard"/>
              </a:rPr>
              <a:t> a que no </a:t>
            </a:r>
            <a:r>
              <a:rPr lang="en-US" sz="1800" dirty="0" err="1">
                <a:latin typeface="Chalkboard"/>
                <a:cs typeface="Chalkboard"/>
              </a:rPr>
              <a:t>podrá</a:t>
            </a:r>
            <a:r>
              <a:rPr lang="en-US" sz="1800" dirty="0">
                <a:latin typeface="Chalkboard"/>
                <a:cs typeface="Chalkboard"/>
              </a:rPr>
              <a:t> </a:t>
            </a:r>
            <a:r>
              <a:rPr lang="en-US" sz="1800" dirty="0" err="1">
                <a:latin typeface="Chalkboard"/>
                <a:cs typeface="Chalkboard"/>
              </a:rPr>
              <a:t>doblarla</a:t>
            </a:r>
            <a:r>
              <a:rPr lang="en-US" sz="1800" dirty="0">
                <a:latin typeface="Chalkboard"/>
                <a:cs typeface="Chalkboard"/>
              </a:rPr>
              <a:t> </a:t>
            </a:r>
            <a:r>
              <a:rPr lang="en-US" sz="1800" dirty="0" err="1">
                <a:latin typeface="Chalkboard"/>
                <a:cs typeface="Chalkboard"/>
              </a:rPr>
              <a:t>más</a:t>
            </a:r>
            <a:r>
              <a:rPr lang="en-US" sz="1800" dirty="0">
                <a:latin typeface="Chalkboard"/>
                <a:cs typeface="Chalkboard"/>
              </a:rPr>
              <a:t> de 7 </a:t>
            </a:r>
            <a:r>
              <a:rPr lang="en-US" sz="1800" dirty="0" err="1">
                <a:latin typeface="Chalkboard"/>
                <a:cs typeface="Chalkboard"/>
              </a:rPr>
              <a:t>veces</a:t>
            </a:r>
            <a:endParaRPr lang="en-US" sz="1800" dirty="0">
              <a:latin typeface="Chalkboard"/>
              <a:cs typeface="Chalkboard"/>
            </a:endParaRPr>
          </a:p>
        </p:txBody>
      </p:sp>
      <p:pic>
        <p:nvPicPr>
          <p:cNvPr id="32" name="Picture 5" descr="Professor_Frink">
            <a:extLst>
              <a:ext uri="{FF2B5EF4-FFF2-40B4-BE49-F238E27FC236}">
                <a16:creationId xmlns:a16="http://schemas.microsoft.com/office/drawing/2014/main" id="{92B68337-DF56-AB41-B178-E705ACF74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98050" y="4574893"/>
            <a:ext cx="1151506" cy="233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24">
            <a:extLst>
              <a:ext uri="{FF2B5EF4-FFF2-40B4-BE49-F238E27FC236}">
                <a16:creationId xmlns:a16="http://schemas.microsoft.com/office/drawing/2014/main" id="{3DA59DCE-9826-904C-A52D-D700283B4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078" y="5514643"/>
            <a:ext cx="1447800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ES_tradnl" sz="2000">
                <a:latin typeface="Myriad Pro" charset="0"/>
                <a:cs typeface="Myriad Pro" charset="0"/>
              </a:rPr>
              <a:t>condición</a:t>
            </a:r>
          </a:p>
        </p:txBody>
      </p:sp>
      <p:cxnSp>
        <p:nvCxnSpPr>
          <p:cNvPr id="34" name="Straight Arrow Connector 21">
            <a:extLst>
              <a:ext uri="{FF2B5EF4-FFF2-40B4-BE49-F238E27FC236}">
                <a16:creationId xmlns:a16="http://schemas.microsoft.com/office/drawing/2014/main" id="{B07DE707-7A04-864B-82EC-088C218C4E5C}"/>
              </a:ext>
            </a:extLst>
          </p:cNvPr>
          <p:cNvCxnSpPr>
            <a:cxnSpLocks noChangeShapeType="1"/>
            <a:stCxn id="33" idx="3"/>
            <a:endCxn id="21" idx="0"/>
          </p:cNvCxnSpPr>
          <p:nvPr/>
        </p:nvCxnSpPr>
        <p:spPr bwMode="auto">
          <a:xfrm flipH="1" flipV="1">
            <a:off x="3176546" y="3755226"/>
            <a:ext cx="439332" cy="1959442"/>
          </a:xfrm>
          <a:prstGeom prst="bentConnector4">
            <a:avLst>
              <a:gd name="adj1" fmla="val -254614"/>
              <a:gd name="adj2" fmla="val 111667"/>
            </a:avLst>
          </a:prstGeom>
          <a:noFill/>
          <a:ln w="9525" cmpd="sng">
            <a:solidFill>
              <a:srgbClr val="FF0000"/>
            </a:solidFill>
            <a:prstDash val="solid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3802710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99441" y="2580064"/>
            <a:ext cx="3239106" cy="1828117"/>
          </a:xfrm>
          <a:prstGeom prst="rect">
            <a:avLst/>
          </a:prstGeom>
          <a:solidFill>
            <a:srgbClr val="C8E8F9"/>
          </a:solidFill>
          <a:ln w="12700" cap="flat">
            <a:solidFill>
              <a:schemeClr val="accent1">
                <a:lumMod val="20000"/>
                <a:lumOff val="8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Autofit/>
          </a:bodyPr>
          <a:lstStyle/>
          <a:p>
            <a:pPr>
              <a:tabLst>
                <a:tab pos="534988" algn="l"/>
              </a:tabLst>
            </a:pPr>
            <a:endParaRPr lang="es-ES" sz="1600" dirty="0">
              <a:latin typeface="Consolas"/>
              <a:cs typeface="Consolas"/>
            </a:endParaRPr>
          </a:p>
          <a:p>
            <a:pPr>
              <a:tabLst>
                <a:tab pos="534988" algn="l"/>
              </a:tabLst>
            </a:pPr>
            <a:r>
              <a:rPr lang="es-ES" sz="1600" dirty="0">
                <a:latin typeface="Consolas"/>
                <a:cs typeface="Consolas"/>
              </a:rPr>
              <a:t>Mostrar los números </a:t>
            </a:r>
          </a:p>
          <a:p>
            <a:pPr>
              <a:tabLst>
                <a:tab pos="534988" algn="l"/>
              </a:tabLst>
            </a:pPr>
            <a:r>
              <a:rPr lang="es-ES" sz="1600" dirty="0">
                <a:latin typeface="Consolas"/>
                <a:cs typeface="Consolas"/>
              </a:rPr>
              <a:t>del 1 al 10 por pantalla</a:t>
            </a:r>
            <a:endParaRPr lang="en-US" dirty="0">
              <a:latin typeface="Consolas"/>
              <a:cs typeface="Consolas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056855" y="2578396"/>
            <a:ext cx="3797331" cy="1626585"/>
          </a:xfrm>
          <a:prstGeom prst="rect">
            <a:avLst/>
          </a:prstGeom>
          <a:noFill/>
          <a:ln w="12700" cap="flat">
            <a:solidFill>
              <a:srgbClr val="B7D3FB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/>
          <a:p>
            <a:r>
              <a:rPr lang="es-ES" dirty="0">
                <a:latin typeface="Consolas"/>
                <a:cs typeface="Consolas"/>
              </a:rPr>
              <a:t>i = 1</a:t>
            </a:r>
          </a:p>
          <a:p>
            <a:r>
              <a:rPr lang="es-ES" dirty="0" err="1">
                <a:solidFill>
                  <a:srgbClr val="0733FF"/>
                </a:solidFill>
                <a:latin typeface="Consolas"/>
                <a:cs typeface="Consolas"/>
              </a:rPr>
              <a:t>w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rgbClr val="0733FF"/>
                </a:solidFill>
                <a:effectLst/>
                <a:uFillTx/>
                <a:latin typeface="Consolas"/>
                <a:cs typeface="Consolas"/>
                <a:sym typeface="Calibri"/>
              </a:rPr>
              <a:t>hile</a:t>
            </a:r>
            <a:r>
              <a:rPr lang="es-ES" dirty="0">
                <a:latin typeface="Consolas"/>
                <a:cs typeface="Consolas"/>
                <a:sym typeface="Calibri"/>
              </a:rPr>
              <a:t> </a:t>
            </a:r>
            <a:r>
              <a:rPr lang="es-ES" dirty="0">
                <a:solidFill>
                  <a:schemeClr val="tx1"/>
                </a:solidFill>
                <a:latin typeface="Consolas"/>
                <a:cs typeface="Consolas"/>
              </a:rPr>
              <a:t>i &lt; 10</a:t>
            </a:r>
            <a:r>
              <a:rPr lang="es-ES" dirty="0">
                <a:solidFill>
                  <a:srgbClr val="267CF2"/>
                </a:solidFill>
                <a:latin typeface="Consolas"/>
                <a:cs typeface="Consolas"/>
              </a:rPr>
              <a:t>:</a:t>
            </a:r>
            <a:endParaRPr lang="es-ES" sz="1800" b="0" i="0" u="none" strike="noStrike" cap="none" spc="0" normalizeH="0" baseline="0" dirty="0">
              <a:ln>
                <a:noFill/>
              </a:ln>
              <a:solidFill>
                <a:srgbClr val="267CF2"/>
              </a:solidFill>
              <a:effectLst/>
              <a:uFillTx/>
              <a:latin typeface="Consolas"/>
              <a:cs typeface="Consolas"/>
            </a:endParaRPr>
          </a:p>
          <a:p>
            <a:r>
              <a:rPr lang="es-ES" dirty="0">
                <a:solidFill>
                  <a:srgbClr val="267CF2"/>
                </a:solidFill>
                <a:latin typeface="Consolas"/>
                <a:cs typeface="Consolas"/>
              </a:rPr>
              <a:t>    </a:t>
            </a:r>
            <a:r>
              <a:rPr lang="es-ES" dirty="0" err="1">
                <a:solidFill>
                  <a:srgbClr val="0733FF"/>
                </a:solidFill>
                <a:latin typeface="Consolas"/>
                <a:cs typeface="Consolas"/>
              </a:rPr>
              <a:t>print</a:t>
            </a:r>
            <a:r>
              <a:rPr lang="es-ES" dirty="0">
                <a:latin typeface="Consolas"/>
                <a:cs typeface="Consolas"/>
              </a:rPr>
              <a:t>(i)</a:t>
            </a:r>
          </a:p>
          <a:p>
            <a:r>
              <a:rPr lang="es-ES" dirty="0">
                <a:latin typeface="Consolas"/>
                <a:cs typeface="Consolas"/>
              </a:rPr>
              <a:t>    i = i + 1</a:t>
            </a:r>
          </a:p>
        </p:txBody>
      </p:sp>
      <p:pic>
        <p:nvPicPr>
          <p:cNvPr id="24" name="Picture 23" descr="dang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2" y="4679945"/>
            <a:ext cx="438461" cy="438461"/>
          </a:xfrm>
          <a:prstGeom prst="rect">
            <a:avLst/>
          </a:prstGeom>
        </p:spPr>
      </p:pic>
      <p:pic>
        <p:nvPicPr>
          <p:cNvPr id="21" name="Picture 20" descr="brainstorm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0" y="5435472"/>
            <a:ext cx="480116" cy="480116"/>
          </a:xfrm>
          <a:prstGeom prst="rect">
            <a:avLst/>
          </a:prstGeom>
        </p:spPr>
      </p:pic>
      <p:sp>
        <p:nvSpPr>
          <p:cNvPr id="26" name="Freeform 23"/>
          <p:cNvSpPr/>
          <p:nvPr/>
        </p:nvSpPr>
        <p:spPr>
          <a:xfrm rot="20700000">
            <a:off x="4667639" y="4250580"/>
            <a:ext cx="749676" cy="72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560"/>
                </a:moveTo>
                <a:lnTo>
                  <a:pt x="21600" y="0"/>
                </a:lnTo>
                <a:lnTo>
                  <a:pt x="7770" y="21600"/>
                </a:lnTo>
                <a:lnTo>
                  <a:pt x="0" y="14560"/>
                </a:lnTo>
                <a:close/>
              </a:path>
            </a:pathLst>
          </a:custGeom>
          <a:solidFill>
            <a:srgbClr val="267CF2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7" name="CuadroTexto 16"/>
          <p:cNvSpPr txBox="1"/>
          <p:nvPr/>
        </p:nvSpPr>
        <p:spPr>
          <a:xfrm>
            <a:off x="1254034" y="4679188"/>
            <a:ext cx="3802821" cy="1200327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61950"/>
            <a:r>
              <a:rPr lang="es-ES" dirty="0">
                <a:latin typeface="Calibri"/>
                <a:cs typeface="Calibri"/>
              </a:rPr>
              <a:t>¿Qué se muestra por pantalla en este caso? </a:t>
            </a:r>
          </a:p>
          <a:p>
            <a:pPr marL="361950"/>
            <a:endParaRPr lang="es-ES" dirty="0">
              <a:latin typeface="Calibri"/>
              <a:cs typeface="Calibri"/>
            </a:endParaRPr>
          </a:p>
          <a:p>
            <a:pPr marL="361950"/>
            <a:r>
              <a:rPr lang="es-ES" dirty="0">
                <a:latin typeface="Calibri"/>
                <a:cs typeface="Calibri"/>
              </a:rPr>
              <a:t>¿Cómo lo arreglamos?</a:t>
            </a:r>
          </a:p>
        </p:txBody>
      </p:sp>
      <p:sp>
        <p:nvSpPr>
          <p:cNvPr id="22" name="Right Triangle 21"/>
          <p:cNvSpPr/>
          <p:nvPr/>
        </p:nvSpPr>
        <p:spPr>
          <a:xfrm rot="13500000">
            <a:off x="1141341" y="4756148"/>
            <a:ext cx="329773" cy="329773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Right Triangle 28"/>
          <p:cNvSpPr/>
          <p:nvPr/>
        </p:nvSpPr>
        <p:spPr>
          <a:xfrm rot="13500000">
            <a:off x="1141342" y="5510244"/>
            <a:ext cx="329773" cy="329773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3838546" y="3247031"/>
            <a:ext cx="515626" cy="287999"/>
          </a:xfrm>
          <a:prstGeom prst="homePlate">
            <a:avLst>
              <a:gd name="adj" fmla="val 27744"/>
            </a:avLst>
          </a:prstGeom>
          <a:pattFill prst="dkUpDiag">
            <a:fgClr>
              <a:schemeClr val="accent1">
                <a:lumMod val="75000"/>
              </a:schemeClr>
            </a:fgClr>
            <a:bgClr>
              <a:prstClr val="white"/>
            </a:bgClr>
          </a:patt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4160974" y="3247030"/>
            <a:ext cx="881503" cy="288000"/>
          </a:xfrm>
          <a:prstGeom prst="chevron">
            <a:avLst>
              <a:gd name="adj" fmla="val 34488"/>
            </a:avLst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6876C7F7-9D7E-A848-B152-6C677E6D2CD9}"/>
              </a:ext>
            </a:extLst>
          </p:cNvPr>
          <p:cNvGrpSpPr/>
          <p:nvPr/>
        </p:nvGrpSpPr>
        <p:grpSpPr>
          <a:xfrm>
            <a:off x="5683057" y="3965740"/>
            <a:ext cx="2026645" cy="933435"/>
            <a:chOff x="6389042" y="3194811"/>
            <a:chExt cx="2026645" cy="933435"/>
          </a:xfrm>
        </p:grpSpPr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id="{8CEDD7EE-75ED-E943-AD19-01A252B63A4A}"/>
                </a:ext>
              </a:extLst>
            </p:cNvPr>
            <p:cNvSpPr/>
            <p:nvPr/>
          </p:nvSpPr>
          <p:spPr>
            <a:xfrm rot="12880177">
              <a:off x="6389042" y="3194811"/>
              <a:ext cx="1213602" cy="526608"/>
            </a:xfrm>
            <a:custGeom>
              <a:avLst/>
              <a:gdLst>
                <a:gd name="connsiteX0" fmla="*/ 0 w 40662"/>
                <a:gd name="connsiteY0" fmla="*/ 40231 h 47271"/>
                <a:gd name="connsiteX1" fmla="*/ 40662 w 40662"/>
                <a:gd name="connsiteY1" fmla="*/ 0 h 47271"/>
                <a:gd name="connsiteX2" fmla="*/ 7770 w 40662"/>
                <a:gd name="connsiteY2" fmla="*/ 47271 h 47271"/>
                <a:gd name="connsiteX3" fmla="*/ 0 w 40662"/>
                <a:gd name="connsiteY3" fmla="*/ 40231 h 47271"/>
                <a:gd name="connsiteX0" fmla="*/ 0 w 36627"/>
                <a:gd name="connsiteY0" fmla="*/ 43588 h 47271"/>
                <a:gd name="connsiteX1" fmla="*/ 36627 w 36627"/>
                <a:gd name="connsiteY1" fmla="*/ 0 h 47271"/>
                <a:gd name="connsiteX2" fmla="*/ 3735 w 36627"/>
                <a:gd name="connsiteY2" fmla="*/ 47271 h 47271"/>
                <a:gd name="connsiteX3" fmla="*/ 0 w 36627"/>
                <a:gd name="connsiteY3" fmla="*/ 43588 h 47271"/>
                <a:gd name="connsiteX0" fmla="*/ 0 w 36627"/>
                <a:gd name="connsiteY0" fmla="*/ 43588 h 49312"/>
                <a:gd name="connsiteX1" fmla="*/ 36627 w 36627"/>
                <a:gd name="connsiteY1" fmla="*/ 0 h 49312"/>
                <a:gd name="connsiteX2" fmla="*/ 6530 w 36627"/>
                <a:gd name="connsiteY2" fmla="*/ 49312 h 49312"/>
                <a:gd name="connsiteX3" fmla="*/ 0 w 36627"/>
                <a:gd name="connsiteY3" fmla="*/ 43588 h 49312"/>
                <a:gd name="connsiteX0" fmla="*/ 0 w 36627"/>
                <a:gd name="connsiteY0" fmla="*/ 43588 h 47292"/>
                <a:gd name="connsiteX1" fmla="*/ 36627 w 36627"/>
                <a:gd name="connsiteY1" fmla="*/ 0 h 47292"/>
                <a:gd name="connsiteX2" fmla="*/ 7308 w 36627"/>
                <a:gd name="connsiteY2" fmla="*/ 47292 h 47292"/>
                <a:gd name="connsiteX3" fmla="*/ 0 w 36627"/>
                <a:gd name="connsiteY3" fmla="*/ 43588 h 47292"/>
                <a:gd name="connsiteX0" fmla="*/ 0 w 25754"/>
                <a:gd name="connsiteY0" fmla="*/ 0 h 8922"/>
                <a:gd name="connsiteX1" fmla="*/ 25754 w 25754"/>
                <a:gd name="connsiteY1" fmla="*/ 8922 h 8922"/>
                <a:gd name="connsiteX2" fmla="*/ 7308 w 25754"/>
                <a:gd name="connsiteY2" fmla="*/ 3704 h 8922"/>
                <a:gd name="connsiteX3" fmla="*/ 0 w 25754"/>
                <a:gd name="connsiteY3" fmla="*/ 0 h 8922"/>
                <a:gd name="connsiteX0" fmla="*/ 382 w 7162"/>
                <a:gd name="connsiteY0" fmla="*/ 0 h 13979"/>
                <a:gd name="connsiteX1" fmla="*/ 7162 w 7162"/>
                <a:gd name="connsiteY1" fmla="*/ 13979 h 13979"/>
                <a:gd name="connsiteX2" fmla="*/ 0 w 7162"/>
                <a:gd name="connsiteY2" fmla="*/ 8131 h 13979"/>
                <a:gd name="connsiteX3" fmla="*/ 382 w 7162"/>
                <a:gd name="connsiteY3" fmla="*/ 0 h 13979"/>
                <a:gd name="connsiteX0" fmla="*/ 3546 w 13013"/>
                <a:gd name="connsiteY0" fmla="*/ 0 h 10564"/>
                <a:gd name="connsiteX1" fmla="*/ 13013 w 13013"/>
                <a:gd name="connsiteY1" fmla="*/ 10000 h 10564"/>
                <a:gd name="connsiteX2" fmla="*/ 0 w 13013"/>
                <a:gd name="connsiteY2" fmla="*/ 10564 h 10564"/>
                <a:gd name="connsiteX3" fmla="*/ 3546 w 13013"/>
                <a:gd name="connsiteY3" fmla="*/ 0 h 10564"/>
                <a:gd name="connsiteX0" fmla="*/ 447 w 13013"/>
                <a:gd name="connsiteY0" fmla="*/ 0 h 5096"/>
                <a:gd name="connsiteX1" fmla="*/ 13013 w 13013"/>
                <a:gd name="connsiteY1" fmla="*/ 4532 h 5096"/>
                <a:gd name="connsiteX2" fmla="*/ 0 w 13013"/>
                <a:gd name="connsiteY2" fmla="*/ 5096 h 5096"/>
                <a:gd name="connsiteX3" fmla="*/ 447 w 13013"/>
                <a:gd name="connsiteY3" fmla="*/ 0 h 5096"/>
                <a:gd name="connsiteX0" fmla="*/ 3 w 13244"/>
                <a:gd name="connsiteY0" fmla="*/ 0 h 25689"/>
                <a:gd name="connsiteX1" fmla="*/ 13244 w 13244"/>
                <a:gd name="connsiteY1" fmla="*/ 24582 h 25689"/>
                <a:gd name="connsiteX2" fmla="*/ 3244 w 13244"/>
                <a:gd name="connsiteY2" fmla="*/ 25689 h 25689"/>
                <a:gd name="connsiteX3" fmla="*/ 3 w 13244"/>
                <a:gd name="connsiteY3" fmla="*/ 0 h 25689"/>
                <a:gd name="connsiteX0" fmla="*/ 1327 w 14568"/>
                <a:gd name="connsiteY0" fmla="*/ 0 h 24582"/>
                <a:gd name="connsiteX1" fmla="*/ 14568 w 14568"/>
                <a:gd name="connsiteY1" fmla="*/ 24582 h 24582"/>
                <a:gd name="connsiteX2" fmla="*/ 0 w 14568"/>
                <a:gd name="connsiteY2" fmla="*/ 8937 h 24582"/>
                <a:gd name="connsiteX3" fmla="*/ 1327 w 14568"/>
                <a:gd name="connsiteY3" fmla="*/ 0 h 2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68" h="24582" extrusionOk="0">
                  <a:moveTo>
                    <a:pt x="1327" y="0"/>
                  </a:moveTo>
                  <a:lnTo>
                    <a:pt x="14568" y="24582"/>
                  </a:lnTo>
                  <a:lnTo>
                    <a:pt x="0" y="8937"/>
                  </a:lnTo>
                  <a:cubicBezTo>
                    <a:pt x="136" y="5132"/>
                    <a:pt x="1190" y="3805"/>
                    <a:pt x="1327" y="0"/>
                  </a:cubicBezTo>
                  <a:close/>
                </a:path>
              </a:pathLst>
            </a:custGeom>
            <a:solidFill>
              <a:srgbClr val="267CF2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6FD627E6-BE71-7D46-A123-9BBBE30350F2}"/>
                </a:ext>
              </a:extLst>
            </p:cNvPr>
            <p:cNvSpPr txBox="1"/>
            <p:nvPr/>
          </p:nvSpPr>
          <p:spPr>
            <a:xfrm>
              <a:off x="7215015" y="3820471"/>
              <a:ext cx="1200672" cy="307775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400" dirty="0">
                  <a:latin typeface="Chalkboard"/>
                  <a:cs typeface="Chalkboard"/>
                </a:rPr>
                <a:t>Acumulador</a:t>
              </a:r>
              <a:endParaRPr kumimoji="0" lang="es-E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halkboard"/>
                <a:ea typeface="Calibri"/>
                <a:cs typeface="Chalkboard"/>
                <a:sym typeface="Calibri"/>
              </a:endParaRPr>
            </a:p>
          </p:txBody>
        </p:sp>
      </p:grp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DBE996-4CBB-DF21-2C72-73B1B2C1F8D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2F5F32-05C4-A673-11F2-5939486C0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A59D068-6BDD-884A-ADF6-33658CDE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Ejemplo</a:t>
            </a:r>
          </a:p>
        </p:txBody>
      </p:sp>
      <p:pic>
        <p:nvPicPr>
          <p:cNvPr id="15" name="Picture 20" descr="brainstorm (1).png">
            <a:extLst>
              <a:ext uri="{FF2B5EF4-FFF2-40B4-BE49-F238E27FC236}">
                <a16:creationId xmlns:a16="http://schemas.microsoft.com/office/drawing/2014/main" id="{2F70DB6F-FF7E-0443-BDCA-066B04952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861" y="4440918"/>
            <a:ext cx="480116" cy="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092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et Me Out, Escape, Danger, Security, Thre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233" y="4609040"/>
            <a:ext cx="4456128" cy="215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8">
            <a:extLst>
              <a:ext uri="{FF2B5EF4-FFF2-40B4-BE49-F238E27FC236}">
                <a16:creationId xmlns:a16="http://schemas.microsoft.com/office/drawing/2014/main" id="{155F09C1-A60E-40A1-B628-EBB9B6B8C3AA}"/>
              </a:ext>
            </a:extLst>
          </p:cNvPr>
          <p:cNvSpPr txBox="1"/>
          <p:nvPr/>
        </p:nvSpPr>
        <p:spPr>
          <a:xfrm>
            <a:off x="1159220" y="2506031"/>
            <a:ext cx="4263567" cy="2031323"/>
          </a:xfrm>
          <a:prstGeom prst="rect">
            <a:avLst/>
          </a:prstGeom>
          <a:noFill/>
          <a:ln w="12700" cap="flat">
            <a:solidFill>
              <a:srgbClr val="ADDCF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dirty="0" err="1">
                <a:solidFill>
                  <a:srgbClr val="0733FF"/>
                </a:solidFill>
                <a:latin typeface="Consolas"/>
                <a:cs typeface="Menlo Regular"/>
              </a:rPr>
              <a:t>while</a:t>
            </a:r>
            <a:r>
              <a:rPr lang="es-ES" dirty="0">
                <a:latin typeface="Consolas"/>
                <a:cs typeface="Menlo Regular"/>
              </a:rPr>
              <a:t> </a:t>
            </a:r>
            <a:r>
              <a:rPr lang="es-ES" dirty="0">
                <a:solidFill>
                  <a:srgbClr val="E800EB"/>
                </a:solidFill>
                <a:latin typeface="Consolas"/>
                <a:cs typeface="Menlo Regular"/>
              </a:rPr>
              <a:t>True</a:t>
            </a:r>
            <a:r>
              <a:rPr lang="es-ES" dirty="0">
                <a:latin typeface="Consolas"/>
                <a:cs typeface="Menlo Regular"/>
              </a:rPr>
              <a:t>:</a:t>
            </a:r>
          </a:p>
          <a:p>
            <a:r>
              <a:rPr lang="es-ES" dirty="0">
                <a:latin typeface="Consolas"/>
                <a:cs typeface="Menlo Regular"/>
              </a:rPr>
              <a:t>  </a:t>
            </a:r>
          </a:p>
          <a:p>
            <a:r>
              <a:rPr lang="es-ES" dirty="0">
                <a:solidFill>
                  <a:srgbClr val="0733FF"/>
                </a:solidFill>
                <a:latin typeface="Consolas"/>
                <a:cs typeface="Menlo Regular"/>
              </a:rPr>
              <a:t>  </a:t>
            </a:r>
            <a:r>
              <a:rPr lang="es-ES" dirty="0" err="1">
                <a:solidFill>
                  <a:srgbClr val="0733FF"/>
                </a:solidFill>
                <a:latin typeface="Consolas"/>
                <a:cs typeface="Menlo Regular"/>
              </a:rPr>
              <a:t>print</a:t>
            </a:r>
            <a:r>
              <a:rPr lang="es-ES" dirty="0">
                <a:latin typeface="Consolas"/>
                <a:cs typeface="Menlo Regular"/>
              </a:rPr>
              <a:t>(</a:t>
            </a:r>
            <a:r>
              <a:rPr lang="es-ES" dirty="0">
                <a:solidFill>
                  <a:srgbClr val="E800EB"/>
                </a:solidFill>
                <a:latin typeface="Consolas"/>
                <a:cs typeface="Menlo Regular"/>
              </a:rPr>
              <a:t>'Escribe 0 para salir'</a:t>
            </a:r>
            <a:r>
              <a:rPr lang="es-ES" dirty="0">
                <a:latin typeface="Consolas"/>
                <a:cs typeface="Menlo Regular"/>
              </a:rPr>
              <a:t>)</a:t>
            </a:r>
          </a:p>
          <a:p>
            <a:r>
              <a:rPr lang="es-ES" dirty="0">
                <a:latin typeface="Consolas"/>
                <a:cs typeface="Menlo Regular"/>
              </a:rPr>
              <a:t>  respuesta = </a:t>
            </a:r>
            <a:r>
              <a:rPr lang="es-ES" dirty="0" err="1">
                <a:solidFill>
                  <a:srgbClr val="0733FF"/>
                </a:solidFill>
                <a:latin typeface="Consolas"/>
                <a:cs typeface="Menlo Regular"/>
              </a:rPr>
              <a:t>int</a:t>
            </a:r>
            <a:r>
              <a:rPr lang="es-ES" dirty="0">
                <a:latin typeface="Consolas"/>
                <a:cs typeface="Menlo Regular"/>
              </a:rPr>
              <a:t>( </a:t>
            </a:r>
            <a:r>
              <a:rPr lang="es-ES" dirty="0">
                <a:solidFill>
                  <a:srgbClr val="0733FF"/>
                </a:solidFill>
                <a:latin typeface="Consolas"/>
                <a:cs typeface="Menlo Regular"/>
              </a:rPr>
              <a:t>input</a:t>
            </a:r>
            <a:r>
              <a:rPr lang="es-ES" dirty="0">
                <a:latin typeface="Consolas"/>
                <a:cs typeface="Menlo Regular"/>
              </a:rPr>
              <a:t>() )</a:t>
            </a:r>
          </a:p>
          <a:p>
            <a:r>
              <a:rPr lang="es-ES" dirty="0">
                <a:solidFill>
                  <a:srgbClr val="267CF2"/>
                </a:solidFill>
                <a:latin typeface="Consolas"/>
                <a:cs typeface="Menlo Regular"/>
              </a:rPr>
              <a:t>  </a:t>
            </a:r>
          </a:p>
          <a:p>
            <a:r>
              <a:rPr lang="es-ES" dirty="0">
                <a:solidFill>
                  <a:srgbClr val="0733FF"/>
                </a:solidFill>
                <a:latin typeface="Consolas"/>
                <a:cs typeface="Menlo Regular"/>
              </a:rPr>
              <a:t>  </a:t>
            </a:r>
            <a:r>
              <a:rPr lang="es-ES" dirty="0" err="1">
                <a:solidFill>
                  <a:srgbClr val="0733FF"/>
                </a:solidFill>
                <a:latin typeface="Consolas"/>
                <a:cs typeface="Menlo Regular"/>
              </a:rPr>
              <a:t>if</a:t>
            </a:r>
            <a:r>
              <a:rPr lang="es-ES" dirty="0">
                <a:solidFill>
                  <a:srgbClr val="0733FF"/>
                </a:solidFill>
                <a:latin typeface="Consolas"/>
                <a:cs typeface="Menlo Regular"/>
              </a:rPr>
              <a:t> </a:t>
            </a:r>
            <a:r>
              <a:rPr lang="es-ES" dirty="0">
                <a:latin typeface="Consolas"/>
                <a:cs typeface="Menlo Regular"/>
              </a:rPr>
              <a:t>respuesta == 0:</a:t>
            </a:r>
          </a:p>
          <a:p>
            <a:r>
              <a:rPr lang="es-ES" dirty="0">
                <a:latin typeface="Consolas"/>
                <a:cs typeface="Menlo Regular"/>
              </a:rPr>
              <a:t>      </a:t>
            </a:r>
            <a:r>
              <a:rPr lang="es-ES" dirty="0">
                <a:solidFill>
                  <a:srgbClr val="0733FF"/>
                </a:solidFill>
                <a:latin typeface="Consolas"/>
                <a:cs typeface="Menlo Regular"/>
              </a:rPr>
              <a:t>break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5422787" y="3602364"/>
            <a:ext cx="3072332" cy="1253360"/>
            <a:chOff x="5579199" y="2615673"/>
            <a:chExt cx="3072332" cy="1253360"/>
          </a:xfrm>
        </p:grpSpPr>
        <p:sp>
          <p:nvSpPr>
            <p:cNvPr id="2" name="CuadroTexto 7">
              <a:extLst>
                <a:ext uri="{FF2B5EF4-FFF2-40B4-BE49-F238E27FC236}">
                  <a16:creationId xmlns:a16="http://schemas.microsoft.com/office/drawing/2014/main" id="{414844DB-2021-4BF7-B3E7-936C829E0846}"/>
                </a:ext>
              </a:extLst>
            </p:cNvPr>
            <p:cNvSpPr txBox="1"/>
            <p:nvPr/>
          </p:nvSpPr>
          <p:spPr>
            <a:xfrm>
              <a:off x="5622165" y="3038038"/>
              <a:ext cx="3023028" cy="83099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355600"/>
              <a:r>
                <a:rPr lang="en-US" sz="1600" dirty="0">
                  <a:latin typeface="Calibri"/>
                  <a:cs typeface="Calibri"/>
                </a:rPr>
                <a:t>Break </a:t>
              </a:r>
              <a:r>
                <a:rPr lang="en-US" sz="1600" dirty="0" err="1">
                  <a:latin typeface="Calibri"/>
                  <a:cs typeface="Calibri"/>
                </a:rPr>
                <a:t>nos</a:t>
              </a:r>
              <a:r>
                <a:rPr lang="en-US" sz="1600" dirty="0">
                  <a:latin typeface="Calibri"/>
                  <a:cs typeface="Calibri"/>
                </a:rPr>
                <a:t> </a:t>
              </a:r>
              <a:r>
                <a:rPr lang="en-US" sz="1600" dirty="0" err="1">
                  <a:latin typeface="Calibri"/>
                  <a:cs typeface="Calibri"/>
                </a:rPr>
                <a:t>permite</a:t>
              </a:r>
              <a:r>
                <a:rPr lang="en-US" sz="1600" dirty="0">
                  <a:latin typeface="Calibri"/>
                  <a:cs typeface="Calibri"/>
                </a:rPr>
                <a:t> “</a:t>
              </a:r>
              <a:r>
                <a:rPr lang="en-US" sz="1600" dirty="0" err="1">
                  <a:latin typeface="Calibri"/>
                  <a:cs typeface="Calibri"/>
                </a:rPr>
                <a:t>escapar</a:t>
              </a:r>
              <a:r>
                <a:rPr lang="en-US" sz="1600" dirty="0">
                  <a:latin typeface="Calibri"/>
                  <a:cs typeface="Calibri"/>
                </a:rPr>
                <a:t>” de un </a:t>
              </a:r>
              <a:r>
                <a:rPr lang="en-US" sz="1600" dirty="0" err="1">
                  <a:latin typeface="Calibri"/>
                  <a:cs typeface="Calibri"/>
                </a:rPr>
                <a:t>ciclo</a:t>
              </a:r>
              <a:r>
                <a:rPr lang="en-US" sz="1600" dirty="0">
                  <a:latin typeface="Calibri"/>
                  <a:cs typeface="Calibri"/>
                </a:rPr>
                <a:t> while antes </a:t>
              </a:r>
              <a:r>
                <a:rPr lang="en-US" sz="1600" dirty="0" err="1">
                  <a:latin typeface="Calibri"/>
                  <a:cs typeface="Calibri"/>
                </a:rPr>
                <a:t>que</a:t>
              </a:r>
              <a:r>
                <a:rPr lang="en-US" sz="1600" dirty="0">
                  <a:latin typeface="Calibri"/>
                  <a:cs typeface="Calibri"/>
                </a:rPr>
                <a:t> se </a:t>
              </a:r>
              <a:r>
                <a:rPr lang="en-US" sz="1600" dirty="0" err="1">
                  <a:latin typeface="Calibri"/>
                  <a:cs typeface="Calibri"/>
                </a:rPr>
                <a:t>deje</a:t>
              </a:r>
              <a:r>
                <a:rPr lang="en-US" sz="1600" dirty="0">
                  <a:latin typeface="Calibri"/>
                  <a:cs typeface="Calibri"/>
                </a:rPr>
                <a:t> de </a:t>
              </a:r>
              <a:r>
                <a:rPr lang="en-US" sz="1600" dirty="0" err="1">
                  <a:latin typeface="Calibri"/>
                  <a:cs typeface="Calibri"/>
                </a:rPr>
                <a:t>cumplir</a:t>
              </a:r>
              <a:r>
                <a:rPr lang="en-US" sz="1600" dirty="0">
                  <a:latin typeface="Calibri"/>
                  <a:cs typeface="Calibri"/>
                </a:rPr>
                <a:t> la </a:t>
              </a:r>
              <a:r>
                <a:rPr lang="en-US" sz="1600" dirty="0" err="1">
                  <a:latin typeface="Calibri"/>
                  <a:cs typeface="Calibri"/>
                </a:rPr>
                <a:t>condición</a:t>
              </a:r>
              <a:endParaRPr lang="en-US" dirty="0">
                <a:latin typeface="Calibri"/>
                <a:cs typeface="Calibri"/>
              </a:endParaRPr>
            </a:p>
          </p:txBody>
        </p:sp>
        <p:pic>
          <p:nvPicPr>
            <p:cNvPr id="4" name="Picture 3" descr="danger.png">
              <a:extLst>
                <a:ext uri="{FF2B5EF4-FFF2-40B4-BE49-F238E27FC236}">
                  <a16:creationId xmlns:a16="http://schemas.microsoft.com/office/drawing/2014/main" id="{607A6EB2-6C75-43EC-98A1-69BE114E1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3070" y="2615673"/>
              <a:ext cx="438461" cy="438461"/>
            </a:xfrm>
            <a:prstGeom prst="rect">
              <a:avLst/>
            </a:prstGeom>
          </p:spPr>
        </p:pic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7202990B-6420-4259-A668-9555BCCE15D1}"/>
                </a:ext>
              </a:extLst>
            </p:cNvPr>
            <p:cNvSpPr/>
            <p:nvPr/>
          </p:nvSpPr>
          <p:spPr>
            <a:xfrm rot="13500000">
              <a:off x="5579199" y="3136816"/>
              <a:ext cx="329773" cy="329773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1159420" y="1367518"/>
            <a:ext cx="51816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Python nos entrega una manera de poder</a:t>
            </a:r>
            <a:r>
              <a:rPr kumimoji="0" lang="es-CL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terminar un ciclo de manera anticipada</a:t>
            </a:r>
            <a:endParaRPr kumimoji="0" lang="es-C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2943507" y="2140799"/>
            <a:ext cx="3571090" cy="1111676"/>
            <a:chOff x="4644828" y="3383787"/>
            <a:chExt cx="3571090" cy="1111676"/>
          </a:xfrm>
        </p:grpSpPr>
        <p:sp>
          <p:nvSpPr>
            <p:cNvPr id="17" name="Freeform 23"/>
            <p:cNvSpPr/>
            <p:nvPr/>
          </p:nvSpPr>
          <p:spPr>
            <a:xfrm rot="13986028">
              <a:off x="4807552" y="3221063"/>
              <a:ext cx="1111676" cy="1437123"/>
            </a:xfrm>
            <a:custGeom>
              <a:avLst/>
              <a:gdLst>
                <a:gd name="connsiteX0" fmla="*/ 0 w 40662"/>
                <a:gd name="connsiteY0" fmla="*/ 40231 h 47271"/>
                <a:gd name="connsiteX1" fmla="*/ 40662 w 40662"/>
                <a:gd name="connsiteY1" fmla="*/ 0 h 47271"/>
                <a:gd name="connsiteX2" fmla="*/ 7770 w 40662"/>
                <a:gd name="connsiteY2" fmla="*/ 47271 h 47271"/>
                <a:gd name="connsiteX3" fmla="*/ 0 w 40662"/>
                <a:gd name="connsiteY3" fmla="*/ 40231 h 47271"/>
                <a:gd name="connsiteX0" fmla="*/ 0 w 36627"/>
                <a:gd name="connsiteY0" fmla="*/ 43588 h 47271"/>
                <a:gd name="connsiteX1" fmla="*/ 36627 w 36627"/>
                <a:gd name="connsiteY1" fmla="*/ 0 h 47271"/>
                <a:gd name="connsiteX2" fmla="*/ 3735 w 36627"/>
                <a:gd name="connsiteY2" fmla="*/ 47271 h 47271"/>
                <a:gd name="connsiteX3" fmla="*/ 0 w 36627"/>
                <a:gd name="connsiteY3" fmla="*/ 43588 h 47271"/>
                <a:gd name="connsiteX0" fmla="*/ 0 w 36627"/>
                <a:gd name="connsiteY0" fmla="*/ 43588 h 49312"/>
                <a:gd name="connsiteX1" fmla="*/ 36627 w 36627"/>
                <a:gd name="connsiteY1" fmla="*/ 0 h 49312"/>
                <a:gd name="connsiteX2" fmla="*/ 6530 w 36627"/>
                <a:gd name="connsiteY2" fmla="*/ 49312 h 49312"/>
                <a:gd name="connsiteX3" fmla="*/ 0 w 36627"/>
                <a:gd name="connsiteY3" fmla="*/ 43588 h 49312"/>
                <a:gd name="connsiteX0" fmla="*/ 0 w 36627"/>
                <a:gd name="connsiteY0" fmla="*/ 43588 h 47292"/>
                <a:gd name="connsiteX1" fmla="*/ 36627 w 36627"/>
                <a:gd name="connsiteY1" fmla="*/ 0 h 47292"/>
                <a:gd name="connsiteX2" fmla="*/ 7308 w 36627"/>
                <a:gd name="connsiteY2" fmla="*/ 47292 h 47292"/>
                <a:gd name="connsiteX3" fmla="*/ 0 w 36627"/>
                <a:gd name="connsiteY3" fmla="*/ 43588 h 4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27" h="47292" extrusionOk="0">
                  <a:moveTo>
                    <a:pt x="0" y="43588"/>
                  </a:moveTo>
                  <a:lnTo>
                    <a:pt x="36627" y="0"/>
                  </a:lnTo>
                  <a:lnTo>
                    <a:pt x="7308" y="47292"/>
                  </a:lnTo>
                  <a:lnTo>
                    <a:pt x="0" y="43588"/>
                  </a:lnTo>
                  <a:close/>
                </a:path>
              </a:pathLst>
            </a:custGeom>
            <a:solidFill>
              <a:srgbClr val="267CF2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6000386" y="3550534"/>
              <a:ext cx="2215532" cy="523218"/>
            </a:xfrm>
            <a:prstGeom prst="rect">
              <a:avLst/>
            </a:prstGeom>
            <a:solidFill>
              <a:srgbClr val="FFFF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400" dirty="0">
                  <a:latin typeface="Chalkboard"/>
                  <a:cs typeface="Chalkboard"/>
                </a:rPr>
                <a:t>¡</a:t>
              </a:r>
              <a:r>
                <a:rPr kumimoji="0" lang="es-ES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halkboard"/>
                  <a:ea typeface="Calibri"/>
                  <a:cs typeface="Chalkboard"/>
                  <a:sym typeface="Calibri"/>
                </a:rPr>
                <a:t>La condición siempre se cumple!</a:t>
              </a:r>
            </a:p>
          </p:txBody>
        </p:sp>
      </p:grpSp>
      <p:pic>
        <p:nvPicPr>
          <p:cNvPr id="19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394" y="1368964"/>
            <a:ext cx="528129" cy="528129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2611756" y="4366848"/>
            <a:ext cx="2939289" cy="0"/>
          </a:xfrm>
          <a:prstGeom prst="straightConnector1">
            <a:avLst/>
          </a:prstGeom>
          <a:ln w="12700" cap="rnd"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22BB57B1-BA6D-6E0B-9A60-4E2D0E94899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5</a:t>
            </a:fld>
            <a:endParaRPr lang="es-CL"/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2260E119-BA95-96D4-AA1F-7C3D2AD0F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D239AD0B-0B84-524A-AD96-DECFAB474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8189006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011415-5652-201D-DDA6-E6AED1A683C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1A2773-0260-12A8-C0EF-7BC8851E0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Ciclo Mientras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13125" y="1568450"/>
            <a:ext cx="5110389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600" dirty="0">
                <a:latin typeface="Calibri"/>
                <a:cs typeface="Calibri"/>
              </a:rPr>
              <a:t>Escribe un programa en Python que solicite números al usuario hasta que este ingrese el número 0. </a:t>
            </a:r>
          </a:p>
          <a:p>
            <a:r>
              <a:rPr lang="es-ES" sz="1600" dirty="0">
                <a:latin typeface="Calibri"/>
                <a:cs typeface="Calibri"/>
              </a:rPr>
              <a:t>Una vez que el usuario ingresa el 0, el programa debe </a:t>
            </a:r>
            <a:r>
              <a:rPr lang="es-ES" sz="1600" dirty="0">
                <a:solidFill>
                  <a:srgbClr val="0733FF"/>
                </a:solidFill>
                <a:latin typeface="Calibri"/>
                <a:cs typeface="Calibri"/>
              </a:rPr>
              <a:t>desplegar (mostrar) el</a:t>
            </a:r>
            <a:r>
              <a:rPr lang="es-ES" sz="1600" dirty="0">
                <a:latin typeface="Calibri"/>
                <a:cs typeface="Calibri"/>
              </a:rPr>
              <a:t> </a:t>
            </a:r>
            <a:r>
              <a:rPr lang="es-ES" sz="1600" dirty="0">
                <a:solidFill>
                  <a:srgbClr val="0733FF"/>
                </a:solidFill>
                <a:latin typeface="Calibri"/>
                <a:cs typeface="Calibri"/>
              </a:rPr>
              <a:t>mayor número ingresado </a:t>
            </a:r>
            <a:r>
              <a:rPr lang="es-ES" sz="1600" dirty="0">
                <a:latin typeface="Calibri"/>
                <a:cs typeface="Calibri"/>
              </a:rPr>
              <a:t>(sin contar el cero).</a:t>
            </a:r>
            <a:endParaRPr lang="es-ES" sz="1600" dirty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  <a:p>
            <a:endParaRPr kumimoji="0" lang="es-E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1456265" y="1568830"/>
            <a:ext cx="181737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</a:t>
            </a:r>
            <a:r>
              <a:rPr lang="es-ES_tradnl" dirty="0"/>
              <a:t>8 </a:t>
            </a:r>
            <a:r>
              <a:rPr dirty="0"/>
              <a:t>minutos</a:t>
            </a:r>
          </a:p>
        </p:txBody>
      </p:sp>
      <p:sp>
        <p:nvSpPr>
          <p:cNvPr id="11" name="Straight Connector 25">
            <a:extLst>
              <a:ext uri="{FF2B5EF4-FFF2-40B4-BE49-F238E27FC236}">
                <a16:creationId xmlns:a16="http://schemas.microsoft.com/office/drawing/2014/main" id="{0D4F108D-3790-6C49-A8E3-2089C8F867B8}"/>
              </a:ext>
            </a:extLst>
          </p:cNvPr>
          <p:cNvSpPr/>
          <p:nvPr/>
        </p:nvSpPr>
        <p:spPr>
          <a:xfrm>
            <a:off x="904068" y="2935072"/>
            <a:ext cx="781382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206849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FABAA31-8A3D-D7F3-CEEC-CE89732FF65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7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AF4DD3-9C33-8207-37E3-0155D9F8D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Ciclo Mientras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13125" y="1568450"/>
            <a:ext cx="5110389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600" dirty="0">
                <a:latin typeface="Calibri"/>
                <a:cs typeface="Calibri"/>
              </a:rPr>
              <a:t>Escribe un programa en Python que solicite números al usuario hasta que este ingrese el número 0. </a:t>
            </a:r>
          </a:p>
          <a:p>
            <a:r>
              <a:rPr lang="es-ES" sz="1600" dirty="0">
                <a:latin typeface="Calibri"/>
                <a:cs typeface="Calibri"/>
              </a:rPr>
              <a:t>Una vez que el usuario ingresa el 0, el programa debe </a:t>
            </a:r>
            <a:r>
              <a:rPr lang="es-ES" sz="1600" dirty="0">
                <a:solidFill>
                  <a:srgbClr val="0733FF"/>
                </a:solidFill>
                <a:latin typeface="Calibri"/>
                <a:cs typeface="Calibri"/>
              </a:rPr>
              <a:t>desplegar (mostrar) el</a:t>
            </a:r>
            <a:r>
              <a:rPr lang="es-ES" sz="1600" dirty="0">
                <a:latin typeface="Calibri"/>
                <a:cs typeface="Calibri"/>
              </a:rPr>
              <a:t> </a:t>
            </a:r>
            <a:r>
              <a:rPr lang="es-ES" sz="1600" dirty="0">
                <a:solidFill>
                  <a:srgbClr val="0733FF"/>
                </a:solidFill>
                <a:latin typeface="Calibri"/>
                <a:cs typeface="Calibri"/>
              </a:rPr>
              <a:t>mayor número ingresado </a:t>
            </a:r>
            <a:r>
              <a:rPr lang="es-ES" sz="1600" dirty="0">
                <a:latin typeface="Calibri"/>
                <a:cs typeface="Calibri"/>
              </a:rPr>
              <a:t>(sin contar el cero).</a:t>
            </a:r>
            <a:endParaRPr lang="es-ES" sz="1600" dirty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27087" y="3688140"/>
            <a:ext cx="7890805" cy="2677654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400" dirty="0">
                <a:latin typeface="Menlo Regular"/>
                <a:cs typeface="Menlo Regular"/>
              </a:rPr>
              <a:t>fin = 0</a:t>
            </a:r>
          </a:p>
          <a:p>
            <a:r>
              <a:rPr lang="es-ES" sz="1400" dirty="0" err="1">
                <a:latin typeface="Menlo Regular"/>
                <a:cs typeface="Menlo Regular"/>
              </a:rPr>
              <a:t>max</a:t>
            </a:r>
            <a:r>
              <a:rPr lang="es-ES" sz="1400" dirty="0">
                <a:latin typeface="Menlo Regular"/>
                <a:cs typeface="Menlo Regular"/>
              </a:rPr>
              <a:t> = 1</a:t>
            </a:r>
          </a:p>
          <a:p>
            <a:endParaRPr lang="es-ES" sz="1400" dirty="0">
              <a:latin typeface="Menlo Regular"/>
              <a:cs typeface="Menlo Regular"/>
            </a:endParaRPr>
          </a:p>
          <a:p>
            <a:r>
              <a:rPr lang="es-E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while</a:t>
            </a:r>
            <a:r>
              <a:rPr lang="es-ES" sz="1400" dirty="0">
                <a:latin typeface="Menlo Regular"/>
                <a:cs typeface="Menlo Regular"/>
              </a:rPr>
              <a:t> fin==0:</a:t>
            </a:r>
          </a:p>
          <a:p>
            <a:r>
              <a:rPr lang="es-ES" sz="1400" dirty="0">
                <a:latin typeface="Menlo Regular"/>
                <a:cs typeface="Menlo Regular"/>
              </a:rPr>
              <a:t>    </a:t>
            </a:r>
            <a:r>
              <a:rPr lang="es-ES" sz="1400" dirty="0" err="1">
                <a:latin typeface="Menlo Regular"/>
                <a:cs typeface="Menlo Regular"/>
              </a:rPr>
              <a:t>num</a:t>
            </a:r>
            <a:r>
              <a:rPr lang="es-ES" sz="1400" dirty="0">
                <a:latin typeface="Menlo Regular"/>
                <a:cs typeface="Menlo Regular"/>
              </a:rPr>
              <a:t> = </a:t>
            </a:r>
            <a:r>
              <a:rPr lang="es-E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int</a:t>
            </a:r>
            <a:r>
              <a:rPr lang="es-ES" sz="1400" dirty="0">
                <a:latin typeface="Menlo Regular"/>
                <a:cs typeface="Menlo Regular"/>
              </a:rPr>
              <a:t>(</a:t>
            </a:r>
            <a:r>
              <a:rPr lang="es-ES" sz="1400" dirty="0">
                <a:solidFill>
                  <a:srgbClr val="0733FF"/>
                </a:solidFill>
                <a:latin typeface="Menlo Regular"/>
                <a:cs typeface="Menlo Regular"/>
              </a:rPr>
              <a:t>input</a:t>
            </a:r>
            <a:r>
              <a:rPr lang="es-ES" sz="1400" dirty="0">
                <a:latin typeface="Menlo Regular"/>
                <a:cs typeface="Menlo Regular"/>
              </a:rPr>
              <a:t>(</a:t>
            </a:r>
            <a:r>
              <a:rPr lang="es-ES" sz="1400" dirty="0">
                <a:solidFill>
                  <a:srgbClr val="E800EB"/>
                </a:solidFill>
                <a:latin typeface="Menlo Regular"/>
                <a:cs typeface="Menlo Regular"/>
              </a:rPr>
              <a:t>'Ingresa un numero. Para terminar, ingresa 0:'</a:t>
            </a:r>
            <a:r>
              <a:rPr lang="es-ES" sz="1400" dirty="0">
                <a:latin typeface="Menlo Regular"/>
                <a:cs typeface="Menlo Regular"/>
              </a:rPr>
              <a:t>))</a:t>
            </a:r>
          </a:p>
          <a:p>
            <a:r>
              <a:rPr lang="es-ES" sz="1400" dirty="0">
                <a:latin typeface="Menlo Regular"/>
                <a:cs typeface="Menlo Regular"/>
              </a:rPr>
              <a:t>    </a:t>
            </a:r>
          </a:p>
          <a:p>
            <a:r>
              <a:rPr lang="es-ES" sz="1400" dirty="0">
                <a:solidFill>
                  <a:srgbClr val="0733FF"/>
                </a:solidFill>
                <a:latin typeface="Menlo Regular"/>
                <a:cs typeface="Menlo Regular"/>
              </a:rPr>
              <a:t>    </a:t>
            </a:r>
            <a:r>
              <a:rPr lang="es-E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if</a:t>
            </a:r>
            <a:r>
              <a:rPr lang="es-ES" sz="1400" dirty="0">
                <a:latin typeface="Menlo Regular"/>
                <a:cs typeface="Menlo Regular"/>
              </a:rPr>
              <a:t> </a:t>
            </a:r>
            <a:r>
              <a:rPr lang="es-ES" sz="1400" dirty="0" err="1">
                <a:latin typeface="Menlo Regular"/>
                <a:cs typeface="Menlo Regular"/>
              </a:rPr>
              <a:t>num</a:t>
            </a:r>
            <a:r>
              <a:rPr lang="es-ES" sz="1400" dirty="0">
                <a:latin typeface="Menlo Regular"/>
                <a:cs typeface="Menlo Regular"/>
              </a:rPr>
              <a:t>==0</a:t>
            </a:r>
            <a:r>
              <a:rPr lang="es-ES" sz="1400" dirty="0">
                <a:solidFill>
                  <a:srgbClr val="0733FF"/>
                </a:solidFill>
                <a:latin typeface="Menlo Regular"/>
                <a:cs typeface="Menlo Regular"/>
              </a:rPr>
              <a:t>:</a:t>
            </a:r>
          </a:p>
          <a:p>
            <a:r>
              <a:rPr lang="es-ES" sz="1400" dirty="0">
                <a:latin typeface="Menlo Regular"/>
                <a:cs typeface="Menlo Regular"/>
              </a:rPr>
              <a:t>        fin = 1</a:t>
            </a:r>
          </a:p>
          <a:p>
            <a:r>
              <a:rPr lang="es-ES" sz="1400" dirty="0">
                <a:latin typeface="Menlo Regular"/>
                <a:cs typeface="Menlo Regular"/>
              </a:rPr>
              <a:t>    </a:t>
            </a:r>
            <a:r>
              <a:rPr lang="es-E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else</a:t>
            </a:r>
            <a:r>
              <a:rPr lang="es-ES" sz="1400" dirty="0">
                <a:solidFill>
                  <a:srgbClr val="267CF2"/>
                </a:solidFill>
                <a:latin typeface="Menlo Regular"/>
                <a:cs typeface="Menlo Regular"/>
              </a:rPr>
              <a:t>:</a:t>
            </a:r>
          </a:p>
          <a:p>
            <a:r>
              <a:rPr lang="es-ES" sz="1400" dirty="0">
                <a:latin typeface="Menlo Regular"/>
                <a:cs typeface="Menlo Regular"/>
              </a:rPr>
              <a:t>        </a:t>
            </a:r>
            <a:r>
              <a:rPr lang="es-E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if</a:t>
            </a:r>
            <a:r>
              <a:rPr lang="es-ES" sz="1400" dirty="0">
                <a:latin typeface="Menlo Regular"/>
                <a:cs typeface="Menlo Regular"/>
              </a:rPr>
              <a:t> </a:t>
            </a:r>
            <a:r>
              <a:rPr lang="es-ES" sz="1400" dirty="0" err="1">
                <a:latin typeface="Menlo Regular"/>
                <a:cs typeface="Menlo Regular"/>
              </a:rPr>
              <a:t>num</a:t>
            </a:r>
            <a:r>
              <a:rPr lang="es-ES" sz="1400" dirty="0">
                <a:latin typeface="Menlo Regular"/>
                <a:cs typeface="Menlo Regular"/>
              </a:rPr>
              <a:t>&gt;</a:t>
            </a:r>
            <a:r>
              <a:rPr lang="es-ES" sz="1400" dirty="0" err="1">
                <a:latin typeface="Menlo Regular"/>
                <a:cs typeface="Menlo Regular"/>
              </a:rPr>
              <a:t>max</a:t>
            </a:r>
            <a:r>
              <a:rPr lang="es-ES" sz="1400" dirty="0">
                <a:solidFill>
                  <a:srgbClr val="267CF2"/>
                </a:solidFill>
                <a:latin typeface="Menlo Regular"/>
                <a:cs typeface="Menlo Regular"/>
              </a:rPr>
              <a:t>:</a:t>
            </a:r>
          </a:p>
          <a:p>
            <a:r>
              <a:rPr lang="es-ES" sz="1400" dirty="0">
                <a:latin typeface="Menlo Regular"/>
                <a:cs typeface="Menlo Regular"/>
              </a:rPr>
              <a:t>            </a:t>
            </a:r>
            <a:r>
              <a:rPr lang="es-ES" sz="1400" dirty="0" err="1">
                <a:latin typeface="Menlo Regular"/>
                <a:cs typeface="Menlo Regular"/>
              </a:rPr>
              <a:t>max</a:t>
            </a:r>
            <a:r>
              <a:rPr lang="es-ES" sz="1400" dirty="0">
                <a:latin typeface="Menlo Regular"/>
                <a:cs typeface="Menlo Regular"/>
              </a:rPr>
              <a:t> = </a:t>
            </a:r>
            <a:r>
              <a:rPr lang="es-ES" sz="1400" dirty="0" err="1">
                <a:latin typeface="Menlo Regular"/>
                <a:cs typeface="Menlo Regular"/>
              </a:rPr>
              <a:t>num</a:t>
            </a:r>
            <a:endParaRPr lang="es-ES" sz="1400" dirty="0">
              <a:latin typeface="Menlo Regular"/>
              <a:cs typeface="Menlo Regular"/>
            </a:endParaRPr>
          </a:p>
          <a:p>
            <a:r>
              <a:rPr lang="es-E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s-ES" sz="1400" dirty="0">
                <a:latin typeface="Menlo Regular"/>
                <a:cs typeface="Menlo Regular"/>
              </a:rPr>
              <a:t>(</a:t>
            </a:r>
            <a:r>
              <a:rPr lang="es-ES" sz="1400" dirty="0">
                <a:solidFill>
                  <a:srgbClr val="E800EB"/>
                </a:solidFill>
                <a:latin typeface="Menlo Regular"/>
                <a:cs typeface="Menlo Regular"/>
              </a:rPr>
              <a:t>'El mayor valor ingresado fue: '</a:t>
            </a:r>
            <a:r>
              <a:rPr lang="es-ES" sz="1400" dirty="0">
                <a:latin typeface="Menlo Regular"/>
                <a:cs typeface="Menlo Regular"/>
              </a:rPr>
              <a:t>, </a:t>
            </a:r>
            <a:r>
              <a:rPr lang="es-ES" sz="1400" dirty="0" err="1">
                <a:latin typeface="Menlo Regular"/>
                <a:cs typeface="Menlo Regular"/>
              </a:rPr>
              <a:t>max</a:t>
            </a:r>
            <a:r>
              <a:rPr lang="es-ES" sz="1400" dirty="0">
                <a:latin typeface="Menlo Regular"/>
                <a:cs typeface="Menlo Regular"/>
              </a:rPr>
              <a:t>)</a:t>
            </a:r>
          </a:p>
        </p:txBody>
      </p:sp>
      <p:pic>
        <p:nvPicPr>
          <p:cNvPr id="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1456265" y="1568830"/>
            <a:ext cx="181737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</a:t>
            </a:r>
            <a:r>
              <a:rPr lang="es-ES_tradnl" dirty="0"/>
              <a:t>8 </a:t>
            </a:r>
            <a:r>
              <a:rPr dirty="0"/>
              <a:t>minutos</a:t>
            </a:r>
          </a:p>
        </p:txBody>
      </p:sp>
      <p:sp>
        <p:nvSpPr>
          <p:cNvPr id="11" name="Straight Connector 25">
            <a:extLst>
              <a:ext uri="{FF2B5EF4-FFF2-40B4-BE49-F238E27FC236}">
                <a16:creationId xmlns:a16="http://schemas.microsoft.com/office/drawing/2014/main" id="{A3FE018C-89F7-634E-B4DF-27D42F77DB97}"/>
              </a:ext>
            </a:extLst>
          </p:cNvPr>
          <p:cNvSpPr/>
          <p:nvPr/>
        </p:nvSpPr>
        <p:spPr>
          <a:xfrm>
            <a:off x="904068" y="2935072"/>
            <a:ext cx="781382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6CE7FAE-06E6-8E44-9D0A-6C50042FA587}"/>
              </a:ext>
            </a:extLst>
          </p:cNvPr>
          <p:cNvSpPr txBox="1"/>
          <p:nvPr/>
        </p:nvSpPr>
        <p:spPr>
          <a:xfrm>
            <a:off x="738851" y="3375493"/>
            <a:ext cx="1417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i="1" dirty="0">
                <a:solidFill>
                  <a:srgbClr val="FF0000"/>
                </a:solidFill>
                <a:latin typeface="Candara" panose="020E0502030303020204" pitchFamily="34" charset="0"/>
              </a:rPr>
              <a:t>Solución propuesta</a:t>
            </a:r>
          </a:p>
        </p:txBody>
      </p:sp>
    </p:spTree>
    <p:extLst>
      <p:ext uri="{BB962C8B-B14F-4D97-AF65-F5344CB8AC3E}">
        <p14:creationId xmlns:p14="http://schemas.microsoft.com/office/powerpoint/2010/main" val="25808507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FABAA31-8A3D-D7F3-CEEC-CE89732FF65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F1EAEC-1E73-2706-D93A-253A7F7228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Ciclo Mientras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13125" y="1568450"/>
            <a:ext cx="5110389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600" dirty="0">
                <a:latin typeface="Calibri"/>
                <a:cs typeface="Calibri"/>
              </a:rPr>
              <a:t>Escribe un programa en Python que solicite números al usuario hasta que este ingrese el número 0. </a:t>
            </a:r>
          </a:p>
          <a:p>
            <a:r>
              <a:rPr lang="es-ES" sz="1600" dirty="0">
                <a:latin typeface="Calibri"/>
                <a:cs typeface="Calibri"/>
              </a:rPr>
              <a:t>Una vez que el usuario ingresa el 0, el programa debe </a:t>
            </a:r>
            <a:r>
              <a:rPr lang="es-ES" sz="1600" dirty="0">
                <a:solidFill>
                  <a:srgbClr val="0733FF"/>
                </a:solidFill>
                <a:latin typeface="Calibri"/>
                <a:cs typeface="Calibri"/>
              </a:rPr>
              <a:t>desplegar (mostrar) el</a:t>
            </a:r>
            <a:r>
              <a:rPr lang="es-ES" sz="1600" dirty="0">
                <a:latin typeface="Calibri"/>
                <a:cs typeface="Calibri"/>
              </a:rPr>
              <a:t> </a:t>
            </a:r>
            <a:r>
              <a:rPr lang="es-ES" sz="1600" dirty="0">
                <a:solidFill>
                  <a:srgbClr val="0733FF"/>
                </a:solidFill>
                <a:latin typeface="Calibri"/>
                <a:cs typeface="Calibri"/>
              </a:rPr>
              <a:t>mayor número ingresado </a:t>
            </a:r>
            <a:r>
              <a:rPr lang="es-ES" sz="1600" dirty="0">
                <a:latin typeface="Calibri"/>
                <a:cs typeface="Calibri"/>
              </a:rPr>
              <a:t>(sin contar el cero).</a:t>
            </a:r>
            <a:endParaRPr lang="es-ES" sz="1600" dirty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27087" y="3688140"/>
            <a:ext cx="7890805" cy="2246767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 = </a:t>
            </a: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input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Ingresa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un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numero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 Para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terminar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ingresa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0:'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))</a:t>
            </a:r>
          </a:p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max = num</a:t>
            </a:r>
          </a:p>
          <a:p>
            <a:pPr>
              <a:tabLst>
                <a:tab pos="569913" algn="l"/>
                <a:tab pos="1062038" algn="l"/>
              </a:tabLst>
            </a:pPr>
            <a:endParaRPr lang="en-US" sz="1400" dirty="0">
              <a:solidFill>
                <a:prstClr val="black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while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num!=</a:t>
            </a:r>
            <a:r>
              <a:rPr lang="en-US" sz="1400" dirty="0">
                <a:solidFill>
                  <a:srgbClr val="137848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0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</a:t>
            </a:r>
          </a:p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num = </a:t>
            </a: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input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Ingresa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un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numero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 Para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terminar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ingresa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0:'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))</a:t>
            </a:r>
          </a:p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</a:p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srgbClr val="9D00D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num&gt;max </a:t>
            </a:r>
            <a:r>
              <a:rPr lang="en-US" sz="1400" dirty="0">
                <a:solidFill>
                  <a:srgbClr val="0000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and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num!=</a:t>
            </a:r>
            <a:r>
              <a:rPr lang="en-US" sz="1400" dirty="0">
                <a:solidFill>
                  <a:srgbClr val="137848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0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   </a:t>
            </a:r>
          </a:p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	max = num  </a:t>
            </a:r>
          </a:p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</a:t>
            </a:r>
          </a:p>
          <a:p>
            <a:pPr>
              <a:tabLst>
                <a:tab pos="569913" algn="l"/>
                <a:tab pos="1062038" algn="l"/>
              </a:tabLst>
            </a:pPr>
            <a:r>
              <a:rPr lang="en-US" sz="1400" dirty="0">
                <a:solidFill>
                  <a:srgbClr val="0733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'El mayor valor </a:t>
            </a:r>
            <a:r>
              <a:rPr lang="en-US" sz="140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ingresado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400" dirty="0" err="1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fue</a:t>
            </a:r>
            <a:r>
              <a:rPr lang="en-US" sz="1400" dirty="0">
                <a:solidFill>
                  <a:srgbClr val="E800EB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:'</a:t>
            </a:r>
            <a:r>
              <a:rPr lang="en-US" sz="1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max)</a:t>
            </a:r>
            <a:endParaRPr lang="es-ES" sz="1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31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1456265" y="1568830"/>
            <a:ext cx="181737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Tiempo : </a:t>
            </a:r>
            <a:r>
              <a:rPr lang="es-ES_tradnl" dirty="0"/>
              <a:t>8 </a:t>
            </a:r>
            <a:r>
              <a:rPr dirty="0"/>
              <a:t>minutos</a:t>
            </a:r>
          </a:p>
        </p:txBody>
      </p:sp>
      <p:sp>
        <p:nvSpPr>
          <p:cNvPr id="11" name="Straight Connector 25">
            <a:extLst>
              <a:ext uri="{FF2B5EF4-FFF2-40B4-BE49-F238E27FC236}">
                <a16:creationId xmlns:a16="http://schemas.microsoft.com/office/drawing/2014/main" id="{A3FE018C-89F7-634E-B4DF-27D42F77DB97}"/>
              </a:ext>
            </a:extLst>
          </p:cNvPr>
          <p:cNvSpPr/>
          <p:nvPr/>
        </p:nvSpPr>
        <p:spPr>
          <a:xfrm>
            <a:off x="904068" y="2935072"/>
            <a:ext cx="781382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6CE7FAE-06E6-8E44-9D0A-6C50042FA587}"/>
              </a:ext>
            </a:extLst>
          </p:cNvPr>
          <p:cNvSpPr txBox="1"/>
          <p:nvPr/>
        </p:nvSpPr>
        <p:spPr>
          <a:xfrm>
            <a:off x="738851" y="3375493"/>
            <a:ext cx="1595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i="1" dirty="0">
                <a:solidFill>
                  <a:srgbClr val="FF0000"/>
                </a:solidFill>
                <a:latin typeface="Candara" panose="020E0502030303020204" pitchFamily="34" charset="0"/>
              </a:rPr>
              <a:t>Solución propuesta #2</a:t>
            </a:r>
          </a:p>
        </p:txBody>
      </p:sp>
    </p:spTree>
    <p:extLst>
      <p:ext uri="{BB962C8B-B14F-4D97-AF65-F5344CB8AC3E}">
        <p14:creationId xmlns:p14="http://schemas.microsoft.com/office/powerpoint/2010/main" val="19264805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F9D60321-2D78-0A8E-EC2B-4112823707F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AA11CE-26A1-5FDE-EA5D-B69098732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93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>
            <a:normAutofit/>
          </a:bodyPr>
          <a:lstStyle/>
          <a:p>
            <a:r>
              <a:rPr lang="es-ES_tradnl" dirty="0"/>
              <a:t>Ahora tú </a:t>
            </a:r>
          </a:p>
        </p:txBody>
      </p:sp>
      <p:sp>
        <p:nvSpPr>
          <p:cNvPr id="195" name="TextBox 20"/>
          <p:cNvSpPr txBox="1"/>
          <p:nvPr/>
        </p:nvSpPr>
        <p:spPr>
          <a:xfrm>
            <a:off x="3413125" y="1568450"/>
            <a:ext cx="510219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ES_tradnl" dirty="0">
                <a:latin typeface="Calibri"/>
                <a:cs typeface="Calibri"/>
              </a:rPr>
              <a:t>Escribe un programa en </a:t>
            </a:r>
            <a:r>
              <a:rPr lang="es-ES_tradnl" dirty="0" err="1">
                <a:latin typeface="Calibri"/>
                <a:cs typeface="Calibri"/>
              </a:rPr>
              <a:t>Python</a:t>
            </a:r>
            <a:r>
              <a:rPr lang="es-ES_tradnl" dirty="0">
                <a:latin typeface="Calibri"/>
                <a:cs typeface="Calibri"/>
              </a:rPr>
              <a:t> que se mantenga solicitando números al usuario hasta que éste ingrese un 0. En ese caso, el programa le indica cuántos números ingresó (sin contar el 0) y cuánto suman. Ejemplos de ejecución del programa: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2" name="Imagen 1" descr="Screen Shot 2018-04-25 at 15.39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88" y="3329357"/>
            <a:ext cx="4127302" cy="2487242"/>
          </a:xfrm>
          <a:prstGeom prst="rect">
            <a:avLst/>
          </a:prstGeom>
        </p:spPr>
      </p:pic>
      <p:pic>
        <p:nvPicPr>
          <p:cNvPr id="3" name="Imagen 2" descr="Screen Shot 2018-04-25 at 15.41.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690" y="3329357"/>
            <a:ext cx="4431202" cy="1495575"/>
          </a:xfrm>
          <a:prstGeom prst="rect">
            <a:avLst/>
          </a:prstGeom>
        </p:spPr>
      </p:pic>
      <p:pic>
        <p:nvPicPr>
          <p:cNvPr id="7" name="Picture 6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68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1451902" y="1568830"/>
            <a:ext cx="193763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Tiempo :</a:t>
            </a:r>
            <a:r>
              <a:rPr lang="es-ES_tradnl"/>
              <a:t> 10</a:t>
            </a:r>
            <a:r>
              <a:t> minutos</a:t>
            </a:r>
          </a:p>
        </p:txBody>
      </p:sp>
      <p:sp>
        <p:nvSpPr>
          <p:cNvPr id="9" name="Straight Connector 25"/>
          <p:cNvSpPr/>
          <p:nvPr/>
        </p:nvSpPr>
        <p:spPr>
          <a:xfrm>
            <a:off x="159389" y="2935072"/>
            <a:ext cx="8558504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006152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D06E7ED1-C24F-A4CC-443F-9ED9C5A5FAE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6849F4-9CBD-5032-A258-5AD1B5A95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98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Ahora tú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827088" y="3349568"/>
            <a:ext cx="7890805" cy="2458620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26A3E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s-ES" sz="1400" dirty="0">
                <a:latin typeface="Menlo Regular"/>
                <a:cs typeface="Menlo Regular"/>
              </a:rPr>
              <a:t>N = </a:t>
            </a:r>
            <a:r>
              <a:rPr lang="es-ES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int</a:t>
            </a:r>
            <a:r>
              <a:rPr lang="es-ES" sz="1400" dirty="0">
                <a:latin typeface="Menlo Regular"/>
                <a:cs typeface="Menlo Regular"/>
              </a:rPr>
              <a:t>(</a:t>
            </a:r>
            <a:r>
              <a:rPr lang="es-ES" sz="1400" dirty="0">
                <a:solidFill>
                  <a:srgbClr val="0000FF"/>
                </a:solidFill>
                <a:latin typeface="Menlo Regular"/>
                <a:cs typeface="Menlo Regular"/>
              </a:rPr>
              <a:t>input</a:t>
            </a:r>
            <a:r>
              <a:rPr lang="es-ES" sz="1400" dirty="0">
                <a:latin typeface="Menlo Regular"/>
                <a:cs typeface="Menlo Regular"/>
              </a:rPr>
              <a:t>(</a:t>
            </a:r>
            <a:r>
              <a:rPr lang="es-ES" sz="1400" dirty="0">
                <a:solidFill>
                  <a:srgbClr val="E800EB"/>
                </a:solidFill>
                <a:latin typeface="Menlo Regular"/>
                <a:cs typeface="Menlo Regular"/>
              </a:rPr>
              <a:t>"Ingresa un número"</a:t>
            </a:r>
            <a:r>
              <a:rPr lang="es-ES" sz="1400" dirty="0">
                <a:latin typeface="Menlo Regular"/>
                <a:cs typeface="Menlo Regular"/>
              </a:rPr>
              <a:t>))</a:t>
            </a:r>
          </a:p>
          <a:p>
            <a:pPr>
              <a:lnSpc>
                <a:spcPct val="110000"/>
              </a:lnSpc>
            </a:pPr>
            <a:r>
              <a:rPr lang="es-ES" sz="1400" dirty="0">
                <a:latin typeface="Menlo Regular"/>
                <a:cs typeface="Menlo Regular"/>
              </a:rPr>
              <a:t>contador = 0</a:t>
            </a:r>
          </a:p>
          <a:p>
            <a:pPr>
              <a:lnSpc>
                <a:spcPct val="110000"/>
              </a:lnSpc>
            </a:pPr>
            <a:r>
              <a:rPr lang="es-ES" sz="1400" dirty="0">
                <a:latin typeface="Menlo Regular"/>
                <a:cs typeface="Menlo Regular"/>
              </a:rPr>
              <a:t>suma = N</a:t>
            </a:r>
          </a:p>
          <a:p>
            <a:pPr>
              <a:lnSpc>
                <a:spcPct val="110000"/>
              </a:lnSpc>
            </a:pPr>
            <a:endParaRPr lang="es-ES" sz="1400" dirty="0">
              <a:latin typeface="Menlo Regular"/>
              <a:cs typeface="Menlo Regular"/>
            </a:endParaRPr>
          </a:p>
          <a:p>
            <a:pPr>
              <a:lnSpc>
                <a:spcPct val="110000"/>
              </a:lnSpc>
            </a:pPr>
            <a:r>
              <a:rPr lang="es-E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while</a:t>
            </a:r>
            <a:r>
              <a:rPr lang="es-ES" sz="1400" dirty="0">
                <a:solidFill>
                  <a:srgbClr val="0733FF"/>
                </a:solidFill>
                <a:latin typeface="Menlo Regular"/>
                <a:cs typeface="Menlo Regular"/>
              </a:rPr>
              <a:t> </a:t>
            </a:r>
            <a:r>
              <a:rPr lang="es-ES" sz="1400" dirty="0">
                <a:latin typeface="Menlo Regular"/>
                <a:cs typeface="Menlo Regular"/>
              </a:rPr>
              <a:t>N!=0:</a:t>
            </a:r>
          </a:p>
          <a:p>
            <a:pPr>
              <a:lnSpc>
                <a:spcPct val="110000"/>
              </a:lnSpc>
            </a:pPr>
            <a:r>
              <a:rPr lang="es-ES" sz="1400" dirty="0">
                <a:latin typeface="Menlo Regular"/>
                <a:cs typeface="Menlo Regular"/>
              </a:rPr>
              <a:t>    N = </a:t>
            </a:r>
            <a:r>
              <a:rPr lang="es-ES" sz="1400" dirty="0" err="1">
                <a:solidFill>
                  <a:srgbClr val="0000FF"/>
                </a:solidFill>
                <a:latin typeface="Menlo Regular"/>
                <a:cs typeface="Menlo Regular"/>
              </a:rPr>
              <a:t>int</a:t>
            </a:r>
            <a:r>
              <a:rPr lang="es-ES" sz="1400" dirty="0">
                <a:latin typeface="Menlo Regular"/>
                <a:cs typeface="Menlo Regular"/>
              </a:rPr>
              <a:t>(</a:t>
            </a:r>
            <a:r>
              <a:rPr lang="es-ES" sz="1400" dirty="0">
                <a:solidFill>
                  <a:srgbClr val="0000FF"/>
                </a:solidFill>
                <a:latin typeface="Menlo Regular"/>
                <a:cs typeface="Menlo Regular"/>
              </a:rPr>
              <a:t>input</a:t>
            </a:r>
            <a:r>
              <a:rPr lang="es-ES" sz="1400" dirty="0">
                <a:latin typeface="Menlo Regular"/>
                <a:cs typeface="Menlo Regular"/>
              </a:rPr>
              <a:t>(</a:t>
            </a:r>
            <a:r>
              <a:rPr lang="es-ES" sz="1400" dirty="0">
                <a:solidFill>
                  <a:srgbClr val="E800EB"/>
                </a:solidFill>
                <a:latin typeface="Menlo Regular"/>
                <a:cs typeface="Menlo Regular"/>
              </a:rPr>
              <a:t>"Ingresa un número"</a:t>
            </a:r>
            <a:r>
              <a:rPr lang="es-ES" sz="1400" dirty="0">
                <a:latin typeface="Menlo Regular"/>
                <a:cs typeface="Menlo Regular"/>
              </a:rPr>
              <a:t>))</a:t>
            </a:r>
          </a:p>
          <a:p>
            <a:pPr>
              <a:lnSpc>
                <a:spcPct val="110000"/>
              </a:lnSpc>
            </a:pPr>
            <a:r>
              <a:rPr lang="es-ES" sz="1400" dirty="0">
                <a:latin typeface="Menlo Regular"/>
                <a:cs typeface="Menlo Regular"/>
              </a:rPr>
              <a:t>    contador = contador+1</a:t>
            </a:r>
          </a:p>
          <a:p>
            <a:pPr>
              <a:lnSpc>
                <a:spcPct val="110000"/>
              </a:lnSpc>
            </a:pPr>
            <a:r>
              <a:rPr lang="es-ES" sz="1400" dirty="0">
                <a:latin typeface="Menlo Regular"/>
                <a:cs typeface="Menlo Regular"/>
              </a:rPr>
              <a:t>    suma = </a:t>
            </a:r>
            <a:r>
              <a:rPr lang="es-ES" sz="1400" dirty="0" err="1">
                <a:latin typeface="Menlo Regular"/>
                <a:cs typeface="Menlo Regular"/>
              </a:rPr>
              <a:t>suma+N</a:t>
            </a:r>
            <a:endParaRPr lang="es-ES" sz="1400" dirty="0">
              <a:latin typeface="Menlo Regular"/>
              <a:cs typeface="Menlo Regular"/>
            </a:endParaRPr>
          </a:p>
          <a:p>
            <a:pPr>
              <a:lnSpc>
                <a:spcPct val="110000"/>
              </a:lnSpc>
            </a:pPr>
            <a:endParaRPr lang="es-ES" sz="1400" dirty="0">
              <a:latin typeface="Menlo Regular"/>
              <a:cs typeface="Menlo Regular"/>
            </a:endParaRPr>
          </a:p>
          <a:p>
            <a:pPr>
              <a:lnSpc>
                <a:spcPct val="110000"/>
              </a:lnSpc>
            </a:pPr>
            <a:r>
              <a:rPr lang="es-ES" sz="1400" dirty="0" err="1">
                <a:solidFill>
                  <a:srgbClr val="0733FF"/>
                </a:solidFill>
                <a:latin typeface="Menlo Regular"/>
                <a:cs typeface="Menlo Regular"/>
              </a:rPr>
              <a:t>print</a:t>
            </a:r>
            <a:r>
              <a:rPr lang="es-ES" sz="1400" dirty="0">
                <a:latin typeface="Menlo Regular"/>
                <a:cs typeface="Menlo Regular"/>
              </a:rPr>
              <a:t>(</a:t>
            </a:r>
            <a:r>
              <a:rPr lang="es-ES" sz="1400" dirty="0">
                <a:solidFill>
                  <a:srgbClr val="E800EB"/>
                </a:solidFill>
                <a:latin typeface="Menlo Regular"/>
                <a:cs typeface="Menlo Regular"/>
              </a:rPr>
              <a:t>"Ingresaste "</a:t>
            </a:r>
            <a:r>
              <a:rPr lang="es-ES" sz="1400" dirty="0">
                <a:latin typeface="Menlo Regular"/>
                <a:cs typeface="Menlo Regular"/>
              </a:rPr>
              <a:t>,contador,</a:t>
            </a:r>
            <a:r>
              <a:rPr lang="es-ES" sz="1400" dirty="0">
                <a:solidFill>
                  <a:srgbClr val="E800EB"/>
                </a:solidFill>
                <a:latin typeface="Menlo Regular"/>
                <a:cs typeface="Menlo Regular"/>
              </a:rPr>
              <a:t>" números que suman "</a:t>
            </a:r>
            <a:r>
              <a:rPr lang="es-ES" sz="1400" dirty="0">
                <a:latin typeface="Menlo Regular"/>
                <a:cs typeface="Menlo Regular"/>
              </a:rPr>
              <a:t>, suma)</a:t>
            </a:r>
            <a:endParaRPr kumimoji="0" lang="es-E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enlo Regular"/>
              <a:cs typeface="Menlo Regular"/>
              <a:sym typeface="Calibri"/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3413125" y="1568450"/>
            <a:ext cx="510219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rPr lang="es-ES_tradnl" sz="1600" dirty="0">
                <a:latin typeface="Calibri"/>
                <a:cs typeface="Calibri"/>
              </a:rPr>
              <a:t>Escribe un programa en </a:t>
            </a:r>
            <a:r>
              <a:rPr lang="es-ES_tradnl" sz="1600" dirty="0" err="1">
                <a:latin typeface="Calibri"/>
                <a:cs typeface="Calibri"/>
              </a:rPr>
              <a:t>Python</a:t>
            </a:r>
            <a:r>
              <a:rPr lang="es-ES_tradnl" sz="1600" dirty="0">
                <a:latin typeface="Calibri"/>
                <a:cs typeface="Calibri"/>
              </a:rPr>
              <a:t> que se mantenga solicitando números al usuario hasta que éste ingrese un 0. En ese caso, el programa le indica cuántos números ingresó (sin contar el 0) y cuánto suman. Ejemplos de ejecución del programa: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68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1451902" y="1568830"/>
            <a:ext cx="193763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Tiempo : </a:t>
            </a:r>
            <a:r>
              <a:rPr lang="es-ES_tradnl"/>
              <a:t>10</a:t>
            </a:r>
            <a:r>
              <a:t> minutos</a:t>
            </a:r>
          </a:p>
        </p:txBody>
      </p:sp>
      <p:sp>
        <p:nvSpPr>
          <p:cNvPr id="8" name="Straight Connector 25"/>
          <p:cNvSpPr/>
          <p:nvPr/>
        </p:nvSpPr>
        <p:spPr>
          <a:xfrm>
            <a:off x="904068" y="2935072"/>
            <a:ext cx="7813825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3ED4355-D1AB-B34B-8D66-02D544DE2A60}"/>
              </a:ext>
            </a:extLst>
          </p:cNvPr>
          <p:cNvSpPr txBox="1"/>
          <p:nvPr/>
        </p:nvSpPr>
        <p:spPr>
          <a:xfrm>
            <a:off x="738851" y="3093200"/>
            <a:ext cx="1417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i="1" dirty="0">
                <a:solidFill>
                  <a:srgbClr val="FF0000"/>
                </a:solidFill>
                <a:latin typeface="Candara" panose="020E0502030303020204" pitchFamily="34" charset="0"/>
              </a:rPr>
              <a:t>Solución propuesta</a:t>
            </a:r>
          </a:p>
        </p:txBody>
      </p:sp>
    </p:spTree>
    <p:extLst>
      <p:ext uri="{BB962C8B-B14F-4D97-AF65-F5344CB8AC3E}">
        <p14:creationId xmlns:p14="http://schemas.microsoft.com/office/powerpoint/2010/main" val="219808189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41DF039-4C97-296D-9432-B8126239D1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A96B23-5E86-DC23-3FC9-FE7274163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431800" y="1568450"/>
            <a:ext cx="5416698" cy="25146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Condicionales IF-ELSE</a:t>
            </a:r>
          </a:p>
          <a:p>
            <a:pPr lvl="1">
              <a:defRPr sz="2000"/>
            </a:pPr>
            <a:r>
              <a:rPr lang="es-ES_tradnl" sz="1600" dirty="0">
                <a:solidFill>
                  <a:schemeClr val="bg1">
                    <a:lumMod val="75000"/>
                  </a:schemeClr>
                </a:solidFill>
              </a:rPr>
              <a:t>Ciclo </a:t>
            </a:r>
            <a:r>
              <a:rPr lang="es-ES_tradnl" sz="1600" dirty="0" err="1">
                <a:solidFill>
                  <a:schemeClr val="bg1">
                    <a:lumMod val="75000"/>
                  </a:schemeClr>
                </a:solidFill>
              </a:rPr>
              <a:t>While</a:t>
            </a:r>
            <a:endParaRPr lang="es-ES_tradnl" sz="1600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defRPr sz="2000"/>
            </a:pPr>
            <a:r>
              <a:rPr lang="es-ES_tradnl" sz="1600" dirty="0"/>
              <a:t>Lista de Números</a:t>
            </a:r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00623437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A03A6E-5680-5AA5-07DB-D49D96EF04D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415339-5551-36E5-4893-74E2784EC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52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>
            <a:normAutofit/>
          </a:bodyPr>
          <a:lstStyle/>
          <a:p>
            <a:r>
              <a:rPr lang="es-ES_tradnl" dirty="0"/>
              <a:t>¿ciclos </a:t>
            </a:r>
            <a:r>
              <a:rPr lang="es-ES_tradnl" dirty="0" err="1"/>
              <a:t>while</a:t>
            </a:r>
            <a:r>
              <a:rPr lang="es-ES_tradnl" dirty="0"/>
              <a:t>?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726574" y="1491040"/>
            <a:ext cx="5632309" cy="1169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solidFill>
              <a:schemeClr val="accent1">
                <a:lumMod val="20000"/>
                <a:lumOff val="8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Imprimir los números enteros del 1 al 10:</a:t>
            </a:r>
          </a:p>
          <a:p>
            <a:pPr marL="342900" indent="-342900">
              <a:buFontTx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Comenzar con número igual a 1</a:t>
            </a:r>
          </a:p>
          <a:p>
            <a:pPr marL="342900" indent="-342900">
              <a:buFontTx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Decir el número</a:t>
            </a:r>
          </a:p>
          <a:p>
            <a:pPr marL="342900" indent="-342900">
              <a:buFontTx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Sumar 1 al número</a:t>
            </a:r>
          </a:p>
          <a:p>
            <a:pPr marL="342900" indent="-342900">
              <a:buFontTx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Si número es menor a 11 repetir desde el paso 2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85933" y="3070651"/>
            <a:ext cx="5632309" cy="11695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solidFill>
              <a:schemeClr val="accent1">
                <a:lumMod val="20000"/>
                <a:lumOff val="8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numero = 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dirty="0" err="1">
                <a:solidFill>
                  <a:srgbClr val="008000"/>
                </a:solidFill>
                <a:latin typeface="Menlo Regular"/>
                <a:cs typeface="Menlo Regular"/>
              </a:rPr>
              <a:t>while</a:t>
            </a:r>
            <a:r>
              <a:rPr lang="es-ES" sz="1400" dirty="0">
                <a:solidFill>
                  <a:srgbClr val="008000"/>
                </a:solidFill>
                <a:latin typeface="Menlo Regular"/>
                <a:cs typeface="Menlo Regular"/>
              </a:rPr>
              <a:t> </a:t>
            </a: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numero &lt; 11: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    </a:t>
            </a:r>
            <a:r>
              <a:rPr lang="es-ES" sz="1400" dirty="0" err="1">
                <a:solidFill>
                  <a:srgbClr val="0000FF"/>
                </a:solidFill>
                <a:latin typeface="Menlo Regular"/>
                <a:cs typeface="Menlo Regular"/>
              </a:rPr>
              <a:t>print</a:t>
            </a: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(numero)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    numero = numero + 1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dirty="0">
                <a:solidFill>
                  <a:schemeClr val="tx1"/>
                </a:solidFill>
                <a:latin typeface="Menlo Regular"/>
                <a:cs typeface="Menlo Regular"/>
              </a:rPr>
              <a:t>    </a:t>
            </a:r>
          </a:p>
        </p:txBody>
      </p:sp>
      <p:grpSp>
        <p:nvGrpSpPr>
          <p:cNvPr id="10" name="Group 22"/>
          <p:cNvGrpSpPr/>
          <p:nvPr/>
        </p:nvGrpSpPr>
        <p:grpSpPr>
          <a:xfrm>
            <a:off x="327384" y="1516233"/>
            <a:ext cx="307775" cy="1145291"/>
            <a:chOff x="5060" y="-146222"/>
            <a:chExt cx="307774" cy="1145290"/>
          </a:xfrm>
        </p:grpSpPr>
        <p:sp>
          <p:nvSpPr>
            <p:cNvPr id="11" name="TextBox 6"/>
            <p:cNvSpPr txBox="1"/>
            <p:nvPr/>
          </p:nvSpPr>
          <p:spPr>
            <a:xfrm rot="16200000">
              <a:off x="-413698" y="272536"/>
              <a:ext cx="1145290" cy="307774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lang="es-CL" dirty="0"/>
                <a:t>Algoritmo</a:t>
              </a:r>
              <a:endParaRPr dirty="0"/>
            </a:p>
          </p:txBody>
        </p:sp>
        <p:sp>
          <p:nvSpPr>
            <p:cNvPr id="12" name="Right Arrow 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" name="Group 22"/>
          <p:cNvGrpSpPr/>
          <p:nvPr/>
        </p:nvGrpSpPr>
        <p:grpSpPr>
          <a:xfrm>
            <a:off x="342774" y="3220811"/>
            <a:ext cx="276997" cy="999069"/>
            <a:chOff x="20449" y="-1"/>
            <a:chExt cx="276996" cy="999068"/>
          </a:xfrm>
        </p:grpSpPr>
        <p:sp>
          <p:nvSpPr>
            <p:cNvPr id="14" name="TextBox 6"/>
            <p:cNvSpPr txBox="1"/>
            <p:nvPr/>
          </p:nvSpPr>
          <p:spPr>
            <a:xfrm rot="16200000">
              <a:off x="-340587" y="361035"/>
              <a:ext cx="999068" cy="2769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sz="1200" dirty="0"/>
                <a:t>P</a:t>
              </a:r>
              <a:r>
                <a:rPr lang="es-ES_tradnl" sz="1200" dirty="0" err="1"/>
                <a:t>ython</a:t>
              </a:r>
              <a:endParaRPr sz="1200" dirty="0"/>
            </a:p>
          </p:txBody>
        </p:sp>
        <p:sp>
          <p:nvSpPr>
            <p:cNvPr id="15" name="Right Arrow 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1807865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408667-AF7C-094A-66F3-D3389A7C4D9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42D28F0-9236-2CF9-EDD8-9EC6FA512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Función </a:t>
            </a:r>
            <a:r>
              <a:rPr lang="es-ES_tradnl" dirty="0" err="1"/>
              <a:t>range</a:t>
            </a:r>
            <a:r>
              <a:rPr lang="es-ES_tradnl" dirty="0"/>
              <a:t>()</a:t>
            </a:r>
          </a:p>
        </p:txBody>
      </p:sp>
      <p:sp>
        <p:nvSpPr>
          <p:cNvPr id="37" name="TextBox 12"/>
          <p:cNvSpPr txBox="1"/>
          <p:nvPr/>
        </p:nvSpPr>
        <p:spPr>
          <a:xfrm>
            <a:off x="405502" y="1655901"/>
            <a:ext cx="2481934" cy="261610"/>
          </a:xfrm>
          <a:prstGeom prst="rect">
            <a:avLst/>
          </a:prstGeom>
          <a:solidFill>
            <a:srgbClr val="3366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indent="176212">
              <a:tabLst>
                <a:tab pos="266700" algn="l"/>
              </a:tabLst>
              <a:defRPr sz="11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pPr indent="0"/>
            <a:r>
              <a:rPr lang="es-CL" dirty="0" err="1"/>
              <a:t>range</a:t>
            </a:r>
            <a:r>
              <a:rPr dirty="0"/>
              <a:t>(</a:t>
            </a:r>
            <a:r>
              <a:rPr lang="es-CL" dirty="0"/>
              <a:t>[</a:t>
            </a:r>
            <a:r>
              <a:rPr lang="es-CL" dirty="0" err="1"/>
              <a:t>start</a:t>
            </a:r>
            <a:r>
              <a:rPr lang="es-CL" dirty="0"/>
              <a:t>], stop, [</a:t>
            </a:r>
            <a:r>
              <a:rPr lang="es-CL" dirty="0" err="1"/>
              <a:t>step</a:t>
            </a:r>
            <a:r>
              <a:rPr lang="es-CL" dirty="0"/>
              <a:t>]</a:t>
            </a:r>
            <a:r>
              <a:rPr dirty="0"/>
              <a:t>)</a:t>
            </a:r>
          </a:p>
        </p:txBody>
      </p:sp>
      <p:sp>
        <p:nvSpPr>
          <p:cNvPr id="38" name="TextBox 41"/>
          <p:cNvSpPr txBox="1"/>
          <p:nvPr/>
        </p:nvSpPr>
        <p:spPr>
          <a:xfrm>
            <a:off x="2904934" y="1599418"/>
            <a:ext cx="518604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s-CL" dirty="0">
                <a:latin typeface="Calibri" panose="020F0502020204030204" pitchFamily="34" charset="0"/>
              </a:rPr>
              <a:t>La función </a:t>
            </a:r>
            <a:r>
              <a:rPr lang="es-CL" dirty="0" err="1">
                <a:solidFill>
                  <a:srgbClr val="0733FF"/>
                </a:solidFill>
                <a:latin typeface="Calibri" panose="020F0502020204030204" pitchFamily="34" charset="0"/>
              </a:rPr>
              <a:t>range</a:t>
            </a:r>
            <a:r>
              <a:rPr lang="es-CL" dirty="0">
                <a:latin typeface="Calibri" panose="020F0502020204030204" pitchFamily="34" charset="0"/>
              </a:rPr>
              <a:t> nos entrega una colección de elementos que van desde el </a:t>
            </a:r>
            <a:r>
              <a:rPr lang="es-CL" dirty="0">
                <a:solidFill>
                  <a:srgbClr val="0000FF"/>
                </a:solidFill>
                <a:latin typeface="Calibri" panose="020F0502020204030204" pitchFamily="34" charset="0"/>
              </a:rPr>
              <a:t>valor inicial </a:t>
            </a:r>
            <a:r>
              <a:rPr lang="es-CL" dirty="0" err="1">
                <a:latin typeface="Calibri" panose="020F0502020204030204" pitchFamily="34" charset="0"/>
              </a:rPr>
              <a:t>start</a:t>
            </a:r>
            <a:r>
              <a:rPr lang="es-CL" dirty="0">
                <a:latin typeface="Calibri" panose="020F0502020204030204" pitchFamily="34" charset="0"/>
              </a:rPr>
              <a:t> (o 0 si no está definido), </a:t>
            </a:r>
            <a:r>
              <a:rPr lang="es-CL" dirty="0">
                <a:solidFill>
                  <a:srgbClr val="0000FF"/>
                </a:solidFill>
                <a:latin typeface="Calibri" panose="020F0502020204030204" pitchFamily="34" charset="0"/>
              </a:rPr>
              <a:t>hasta el valor stop </a:t>
            </a:r>
            <a:r>
              <a:rPr lang="es-CL" dirty="0">
                <a:latin typeface="Calibri" panose="020F0502020204030204" pitchFamily="34" charset="0"/>
              </a:rPr>
              <a:t>(no incluido), </a:t>
            </a:r>
            <a:r>
              <a:rPr lang="es-CL" dirty="0">
                <a:solidFill>
                  <a:srgbClr val="0000FF"/>
                </a:solidFill>
                <a:latin typeface="Calibri" panose="020F0502020204030204" pitchFamily="34" charset="0"/>
              </a:rPr>
              <a:t>avanzando con paso </a:t>
            </a:r>
            <a:r>
              <a:rPr lang="es-CL" dirty="0" err="1">
                <a:solidFill>
                  <a:srgbClr val="0000FF"/>
                </a:solidFill>
                <a:latin typeface="Calibri" panose="020F0502020204030204" pitchFamily="34" charset="0"/>
              </a:rPr>
              <a:t>step</a:t>
            </a:r>
            <a:r>
              <a:rPr lang="es-CL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s-CL" dirty="0">
                <a:latin typeface="Calibri" panose="020F0502020204030204" pitchFamily="34" charset="0"/>
              </a:rPr>
              <a:t>(o 1 si no está definido)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455658" y="3668939"/>
            <a:ext cx="4715055" cy="2815773"/>
          </a:xfrm>
          <a:prstGeom prst="rect">
            <a:avLst/>
          </a:prstGeom>
          <a:noFill/>
          <a:ln w="12700" cap="flat">
            <a:solidFill>
              <a:schemeClr val="accent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numeros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= </a:t>
            </a:r>
            <a:r>
              <a:rPr kumimoji="0" lang="es-ES" sz="1600" b="0" i="0" u="none" strike="noStrike" cap="none" spc="0" normalizeH="0" baseline="0" dirty="0" err="1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range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,11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)</a:t>
            </a:r>
          </a:p>
          <a:p>
            <a:r>
              <a:rPr lang="es-ES" sz="1600" dirty="0" err="1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 err="1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numeros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#</a:t>
            </a:r>
            <a:r>
              <a:rPr kumimoji="0" lang="es-ES" sz="1600" b="0" i="0" u="none" strike="noStrike" cap="none" spc="0" normalizeH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imprime [1, 2, 3, 4, 5, 6, 7, 8, 9 ,10]</a:t>
            </a:r>
          </a:p>
          <a:p>
            <a:endParaRPr lang="es-ES" sz="1600" dirty="0">
              <a:solidFill>
                <a:srgbClr val="26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impares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" sz="1600" dirty="0" err="1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11, 0, -2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s-ES" sz="1600" dirty="0" err="1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 err="1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impares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r>
              <a:rPr lang="es-ES" sz="16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imprime [11, 9, 7, 5, 3, 1]</a:t>
            </a:r>
          </a:p>
          <a:p>
            <a:endParaRPr lang="es-ES" sz="1600" dirty="0">
              <a:solidFill>
                <a:srgbClr val="267CF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multiplos_3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s-ES" sz="1600" dirty="0" err="1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range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0, 10, 3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s-ES" sz="1600" dirty="0" err="1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 err="1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s-E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multiplos_3</a:t>
            </a: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r>
              <a:rPr lang="es-ES" sz="16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imprime [0, 3, 6, 9]</a:t>
            </a:r>
          </a:p>
          <a:p>
            <a:endParaRPr lang="es-ES" sz="1600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6" name="Rectangle 6"/>
          <p:cNvSpPr/>
          <p:nvPr/>
        </p:nvSpPr>
        <p:spPr>
          <a:xfrm>
            <a:off x="2191668" y="2687492"/>
            <a:ext cx="1924311" cy="738664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r>
              <a:rPr lang="es-ES" sz="1400" dirty="0">
                <a:latin typeface="Chalkboard"/>
                <a:cs typeface="Chalkboard"/>
              </a:rPr>
              <a:t>en Python el rango no incluye el valor final </a:t>
            </a:r>
            <a:r>
              <a:rPr lang="es-ES" sz="1400" dirty="0">
                <a:latin typeface="Chalkboard"/>
                <a:cs typeface="Chalkboard"/>
                <a:sym typeface="Wingdings" panose="05000000000000000000" pitchFamily="2" charset="2"/>
              </a:rPr>
              <a:t> recorro de 1 a 10</a:t>
            </a:r>
            <a:endParaRPr lang="es-ES" sz="1400" dirty="0">
              <a:latin typeface="Chalkboard"/>
              <a:cs typeface="Chalkboard"/>
            </a:endParaRPr>
          </a:p>
        </p:txBody>
      </p:sp>
      <p:cxnSp>
        <p:nvCxnSpPr>
          <p:cNvPr id="47" name="Straight Connector 32"/>
          <p:cNvCxnSpPr/>
          <p:nvPr/>
        </p:nvCxnSpPr>
        <p:spPr>
          <a:xfrm>
            <a:off x="1824703" y="3395021"/>
            <a:ext cx="2131026" cy="0"/>
          </a:xfrm>
          <a:prstGeom prst="line">
            <a:avLst/>
          </a:prstGeom>
          <a:noFill/>
          <a:ln w="19050" cap="rnd" cmpd="sng">
            <a:solidFill>
              <a:schemeClr val="accent2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Straight Arrow Connector 34"/>
          <p:cNvCxnSpPr/>
          <p:nvPr/>
        </p:nvCxnSpPr>
        <p:spPr>
          <a:xfrm>
            <a:off x="2304052" y="3386567"/>
            <a:ext cx="0" cy="329812"/>
          </a:xfrm>
          <a:prstGeom prst="straightConnector1">
            <a:avLst/>
          </a:prstGeom>
          <a:noFill/>
          <a:ln w="19050" cap="flat" cmpd="sng">
            <a:solidFill>
              <a:srgbClr val="30B9F8"/>
            </a:solidFill>
            <a:prstDash val="solid"/>
            <a:round/>
            <a:headEnd type="non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9" name="Picture 27" descr="brainstorm (1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831" y="2774582"/>
            <a:ext cx="480116" cy="480116"/>
          </a:xfrm>
          <a:prstGeom prst="rect">
            <a:avLst/>
          </a:prstGeom>
        </p:spPr>
      </p:pic>
      <p:sp>
        <p:nvSpPr>
          <p:cNvPr id="4" name="Llamada rectangular redondeada 3"/>
          <p:cNvSpPr/>
          <p:nvPr/>
        </p:nvSpPr>
        <p:spPr>
          <a:xfrm>
            <a:off x="5374434" y="5432274"/>
            <a:ext cx="2512824" cy="1021554"/>
          </a:xfrm>
          <a:prstGeom prst="wedgeRoundRectCallout">
            <a:avLst>
              <a:gd name="adj1" fmla="val 69812"/>
              <a:gd name="adj2" fmla="val -84186"/>
              <a:gd name="adj3" fmla="val 16667"/>
            </a:avLst>
          </a:prstGeom>
          <a:solidFill>
            <a:srgbClr val="FFFFFF"/>
          </a:solidFill>
          <a:ln w="25400" cap="flat">
            <a:solidFill>
              <a:srgbClr val="31B6FD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CL" dirty="0">
                <a:latin typeface="Calibri"/>
                <a:cs typeface="Calibri"/>
              </a:rPr>
              <a:t>¿Y cómo utilizo los valores que me entrega la función </a:t>
            </a:r>
            <a:r>
              <a:rPr lang="es-CL" dirty="0" err="1">
                <a:latin typeface="Calibri"/>
                <a:cs typeface="Calibri"/>
              </a:rPr>
              <a:t>range</a:t>
            </a:r>
            <a:r>
              <a:rPr lang="es-CL" dirty="0">
                <a:latin typeface="Calibri"/>
                <a:cs typeface="Calibri"/>
              </a:rPr>
              <a:t>()?</a:t>
            </a:r>
            <a:endParaRPr kumimoji="0" lang="es-C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Picture 5" descr="Professor_Frink">
            <a:extLst>
              <a:ext uri="{FF2B5EF4-FFF2-40B4-BE49-F238E27FC236}">
                <a16:creationId xmlns:a16="http://schemas.microsoft.com/office/drawing/2014/main" id="{15E5DE23-34AE-BA44-AF09-BD0A26244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979" y="4345036"/>
            <a:ext cx="1151506" cy="233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8593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70DEBD6-DE18-4861-08B3-1516F079EF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14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7CADE4B-E77D-E8F8-27E5-0A47283EB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726" name="Title 2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/>
              <a:t>Temario</a:t>
            </a:r>
          </a:p>
        </p:txBody>
      </p:sp>
      <p:sp>
        <p:nvSpPr>
          <p:cNvPr id="727" name="Content Placeholder 3"/>
          <p:cNvSpPr txBox="1">
            <a:spLocks noGrp="1"/>
          </p:cNvSpPr>
          <p:nvPr>
            <p:ph type="body" sz="half" idx="4294967295"/>
          </p:nvPr>
        </p:nvSpPr>
        <p:spPr>
          <a:xfrm>
            <a:off x="431800" y="1568450"/>
            <a:ext cx="4668838" cy="2514600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rPr lang="es-ES_tradnl" dirty="0"/>
              <a:t>Estructuras de control</a:t>
            </a: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Condicionales IF-ELSE</a:t>
            </a:r>
          </a:p>
          <a:p>
            <a:pPr lvl="1">
              <a:defRPr sz="2000"/>
            </a:pPr>
            <a:r>
              <a:rPr lang="es-ES_tradnl" sz="1600" dirty="0">
                <a:solidFill>
                  <a:schemeClr val="bg1">
                    <a:lumMod val="75000"/>
                  </a:schemeClr>
                </a:solidFill>
              </a:rPr>
              <a:t>Ciclo </a:t>
            </a:r>
            <a:r>
              <a:rPr lang="es-ES_tradnl" sz="1600" dirty="0" err="1">
                <a:solidFill>
                  <a:schemeClr val="bg1">
                    <a:lumMod val="75000"/>
                  </a:schemeClr>
                </a:solidFill>
              </a:rPr>
              <a:t>While</a:t>
            </a:r>
            <a:endParaRPr lang="es-ES_tradnl" sz="1600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defRPr sz="2000"/>
            </a:pPr>
            <a:r>
              <a:rPr lang="es-ES_tradnl" sz="1600" dirty="0">
                <a:solidFill>
                  <a:srgbClr val="BFBFBF"/>
                </a:solidFill>
              </a:rPr>
              <a:t>Lista de Números</a:t>
            </a:r>
          </a:p>
          <a:p>
            <a:pPr lvl="1">
              <a:defRPr sz="2000"/>
            </a:pPr>
            <a:r>
              <a:rPr lang="es-ES_tradnl" sz="1600" dirty="0"/>
              <a:t>Ciclo FOR</a:t>
            </a:r>
          </a:p>
        </p:txBody>
      </p:sp>
      <p:sp>
        <p:nvSpPr>
          <p:cNvPr id="729" name="Rectangle 8"/>
          <p:cNvSpPr txBox="1"/>
          <p:nvPr/>
        </p:nvSpPr>
        <p:spPr>
          <a:xfrm>
            <a:off x="-1" y="6678265"/>
            <a:ext cx="1495722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700">
                <a:solidFill>
                  <a:srgbClr val="FFFFFF"/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http://www.codingdojo.com/</a:t>
            </a:r>
          </a:p>
        </p:txBody>
      </p:sp>
      <p:grpSp>
        <p:nvGrpSpPr>
          <p:cNvPr id="733" name="Group 10"/>
          <p:cNvGrpSpPr/>
          <p:nvPr/>
        </p:nvGrpSpPr>
        <p:grpSpPr>
          <a:xfrm>
            <a:off x="0" y="4736774"/>
            <a:ext cx="9144000" cy="1812193"/>
            <a:chOff x="0" y="0"/>
            <a:chExt cx="9143999" cy="1812191"/>
          </a:xfrm>
        </p:grpSpPr>
        <p:pic>
          <p:nvPicPr>
            <p:cNvPr id="730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48"/>
              <a:ext cx="3222898" cy="18094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1" name="Picture 6" descr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8573" y="0"/>
              <a:ext cx="2724261" cy="1812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2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0653" y="3033"/>
              <a:ext cx="3223347" cy="1809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82282095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34">
            <a:extLst>
              <a:ext uri="{FF2B5EF4-FFF2-40B4-BE49-F238E27FC236}">
                <a16:creationId xmlns:a16="http://schemas.microsoft.com/office/drawing/2014/main" id="{92846D89-D0B5-1D41-926D-10284D63F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901" y="3909159"/>
            <a:ext cx="1285426" cy="359484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0055" tIns="65028" rIns="130055" bIns="65028"/>
          <a:lstStyle/>
          <a:p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903383" y="2330745"/>
            <a:ext cx="3962914" cy="4151860"/>
          </a:xfrm>
          <a:prstGeom prst="roundRect">
            <a:avLst>
              <a:gd name="adj" fmla="val 3780"/>
            </a:avLst>
          </a:prstGeom>
          <a:solidFill>
            <a:srgbClr val="E4F3FC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3004D4-CF4B-00FC-E644-B85224DD5A6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FBB62D-96B3-3F6F-AA94-354DB3D3B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>
            <a:normAutofit/>
          </a:bodyPr>
          <a:lstStyle/>
          <a:p>
            <a:r>
              <a:rPr lang="es-ES_tradnl" dirty="0"/>
              <a:t>Ciclo </a:t>
            </a:r>
            <a:r>
              <a:rPr lang="es-ES_tradnl" dirty="0" err="1"/>
              <a:t>For</a:t>
            </a:r>
            <a:endParaRPr lang="en-US" dirty="0"/>
          </a:p>
        </p:txBody>
      </p:sp>
      <p:cxnSp>
        <p:nvCxnSpPr>
          <p:cNvPr id="17" name="AutoShape 6"/>
          <p:cNvCxnSpPr>
            <a:cxnSpLocks noChangeShapeType="1"/>
            <a:stCxn id="35" idx="1"/>
            <a:endCxn id="24" idx="2"/>
          </p:cNvCxnSpPr>
          <p:nvPr/>
        </p:nvCxnSpPr>
        <p:spPr bwMode="auto">
          <a:xfrm rot="10800000" flipH="1" flipV="1">
            <a:off x="5756929" y="4652005"/>
            <a:ext cx="34377" cy="1307515"/>
          </a:xfrm>
          <a:prstGeom prst="bentConnector3">
            <a:avLst>
              <a:gd name="adj1" fmla="val -184716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159769" y="4368626"/>
            <a:ext cx="4937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CL" sz="1600">
                <a:latin typeface="Calibri" charset="0"/>
                <a:cs typeface="Calibri" charset="0"/>
              </a:rPr>
              <a:t>FALSE</a:t>
            </a:r>
            <a:endParaRPr lang="es-ES" sz="1600">
              <a:latin typeface="Calibri" charset="0"/>
              <a:cs typeface="Calibri" charset="0"/>
            </a:endParaRPr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>
            <a:off x="5791307" y="2650791"/>
            <a:ext cx="1477638" cy="5599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14300"/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  <a:latin typeface="Calibri" charset="0"/>
              </a:rPr>
              <a:t>Inicio</a:t>
            </a:r>
          </a:p>
        </p:txBody>
      </p:sp>
      <p:cxnSp>
        <p:nvCxnSpPr>
          <p:cNvPr id="20" name="AutoShape 10"/>
          <p:cNvCxnSpPr>
            <a:cxnSpLocks noChangeShapeType="1"/>
            <a:stCxn id="19" idx="4"/>
          </p:cNvCxnSpPr>
          <p:nvPr/>
        </p:nvCxnSpPr>
        <p:spPr bwMode="auto">
          <a:xfrm>
            <a:off x="6530126" y="3210753"/>
            <a:ext cx="1" cy="1017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7557619" y="4368626"/>
            <a:ext cx="4432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CL" sz="1600">
                <a:latin typeface="Calibri" charset="0"/>
                <a:cs typeface="Calibri" charset="0"/>
              </a:rPr>
              <a:t>TRUE</a:t>
            </a:r>
            <a:endParaRPr lang="es-ES" sz="1600">
              <a:latin typeface="Calibri" charset="0"/>
              <a:cs typeface="Calibri" charset="0"/>
            </a:endParaRPr>
          </a:p>
        </p:txBody>
      </p:sp>
      <p:cxnSp>
        <p:nvCxnSpPr>
          <p:cNvPr id="23" name="AutoShape 11"/>
          <p:cNvCxnSpPr>
            <a:cxnSpLocks noChangeShapeType="1"/>
            <a:endCxn id="26" idx="2"/>
          </p:cNvCxnSpPr>
          <p:nvPr/>
        </p:nvCxnSpPr>
        <p:spPr bwMode="auto">
          <a:xfrm flipV="1">
            <a:off x="7331755" y="4232611"/>
            <a:ext cx="738855" cy="41939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4" name="Oval 12"/>
          <p:cNvSpPr>
            <a:spLocks noChangeArrowheads="1"/>
          </p:cNvSpPr>
          <p:nvPr/>
        </p:nvSpPr>
        <p:spPr bwMode="auto">
          <a:xfrm>
            <a:off x="5791307" y="5651542"/>
            <a:ext cx="1477638" cy="61595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14300"/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  <a:latin typeface="Calibri" charset="0"/>
              </a:rPr>
              <a:t>Fin</a:t>
            </a:r>
          </a:p>
        </p:txBody>
      </p:sp>
      <p:cxnSp>
        <p:nvCxnSpPr>
          <p:cNvPr id="25" name="AutoShape 13"/>
          <p:cNvCxnSpPr>
            <a:cxnSpLocks noChangeShapeType="1"/>
            <a:stCxn id="26" idx="0"/>
          </p:cNvCxnSpPr>
          <p:nvPr/>
        </p:nvCxnSpPr>
        <p:spPr bwMode="auto">
          <a:xfrm rot="16200000" flipH="1" flipV="1">
            <a:off x="7059294" y="3216824"/>
            <a:ext cx="482149" cy="1540483"/>
          </a:xfrm>
          <a:prstGeom prst="bentConnector3">
            <a:avLst>
              <a:gd name="adj1" fmla="val -4741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" name="AutoShape 25"/>
          <p:cNvSpPr>
            <a:spLocks noChangeArrowheads="1"/>
          </p:cNvSpPr>
          <p:nvPr/>
        </p:nvSpPr>
        <p:spPr bwMode="auto">
          <a:xfrm>
            <a:off x="7366679" y="3745992"/>
            <a:ext cx="1407861" cy="486619"/>
          </a:xfrm>
          <a:prstGeom prst="flowChartProcess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90500" prstMaterial="softEdge"/>
        </p:spPr>
        <p:txBody>
          <a:bodyPr wrap="none" anchor="ctr"/>
          <a:lstStyle/>
          <a:p>
            <a:pPr algn="ctr">
              <a:defRPr/>
            </a:pPr>
            <a:r>
              <a:rPr lang="es-CL">
                <a:solidFill>
                  <a:srgbClr val="FFFFFF"/>
                </a:solidFill>
                <a:latin typeface="Calibri" charset="0"/>
              </a:rPr>
              <a:t>Instrucciones</a:t>
            </a:r>
            <a:endParaRPr lang="es-ES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6570" y="1199118"/>
            <a:ext cx="4246266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</a:t>
            </a:r>
            <a:r>
              <a:rPr lang="es-ES_tradnl" sz="1400" dirty="0">
                <a:solidFill>
                  <a:srgbClr val="00B05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ES_tradnl" sz="1400" dirty="0">
                <a:solidFill>
                  <a:srgbClr val="00B050"/>
                </a:solidFill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s-ES_tradnl" sz="1400" dirty="0">
                <a:solidFill>
                  <a:srgbClr val="00B05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s-ES_tradn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 </a:t>
            </a:r>
            <a:r>
              <a:rPr lang="es-ES_tradnl" sz="1400" dirty="0">
                <a:solidFill>
                  <a:srgbClr val="00B050"/>
                </a:solidFill>
                <a:highlight>
                  <a:srgbClr val="FFFF00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&lt;colección&gt;</a:t>
            </a:r>
            <a:r>
              <a:rPr lang="es-ES_tradn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</a:t>
            </a:r>
          </a:p>
          <a:p>
            <a:r>
              <a:rPr lang="es-ES_tradn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</a:t>
            </a:r>
          </a:p>
          <a:p>
            <a:r>
              <a:rPr lang="es-ES_tradnl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s-ES_tradn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//bloque del </a:t>
            </a:r>
            <a:r>
              <a:rPr lang="es-ES_tradnl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</a:t>
            </a:r>
            <a:endParaRPr lang="es-ES_tradnl" sz="1400" dirty="0">
              <a:solidFill>
                <a:schemeClr val="tx1">
                  <a:lumMod val="50000"/>
                  <a:lumOff val="50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03386" y="1127426"/>
            <a:ext cx="3962208" cy="1004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_tradnl" dirty="0">
                <a:solidFill>
                  <a:srgbClr val="000000"/>
                </a:solidFill>
                <a:latin typeface="Calibri"/>
                <a:cs typeface="Calibri"/>
              </a:rPr>
              <a:t>El ciclo </a:t>
            </a:r>
            <a:r>
              <a:rPr lang="es-ES_tradnl" dirty="0" err="1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lang="es-ES_tradnl" dirty="0">
                <a:solidFill>
                  <a:srgbClr val="000000"/>
                </a:solidFill>
                <a:latin typeface="Calibri"/>
                <a:cs typeface="Calibri"/>
              </a:rPr>
              <a:t> se repite mientras </a:t>
            </a:r>
            <a:r>
              <a:rPr lang="es-ES_tradnl" dirty="0">
                <a:solidFill>
                  <a:srgbClr val="0733FF"/>
                </a:solidFill>
                <a:latin typeface="Calibri"/>
                <a:cs typeface="Calibri"/>
              </a:rPr>
              <a:t>hayan elementos en una colección</a:t>
            </a:r>
            <a:r>
              <a:rPr lang="es-ES_tradnl" dirty="0">
                <a:solidFill>
                  <a:srgbClr val="000000"/>
                </a:solidFill>
                <a:latin typeface="Calibri"/>
                <a:cs typeface="Calibri"/>
              </a:rPr>
              <a:t>. Termina cuando </a:t>
            </a:r>
            <a:r>
              <a:rPr lang="es-ES_tradnl" dirty="0">
                <a:solidFill>
                  <a:srgbClr val="0733FF"/>
                </a:solidFill>
                <a:latin typeface="Calibri"/>
                <a:cs typeface="Calibri"/>
              </a:rPr>
              <a:t>no hay más elementos</a:t>
            </a:r>
          </a:p>
        </p:txBody>
      </p:sp>
      <p:sp>
        <p:nvSpPr>
          <p:cNvPr id="30" name="AutoShape 4">
            <a:extLst>
              <a:ext uri="{FF2B5EF4-FFF2-40B4-BE49-F238E27FC236}">
                <a16:creationId xmlns:a16="http://schemas.microsoft.com/office/drawing/2014/main" id="{652910F6-2DED-BA44-BB60-92EBAB354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14" y="2031805"/>
            <a:ext cx="4246266" cy="3295214"/>
          </a:xfrm>
          <a:prstGeom prst="foldedCorner">
            <a:avLst>
              <a:gd name="adj" fmla="val 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none" lIns="130055" tIns="65028" rIns="130055" bIns="65028"/>
          <a:lstStyle/>
          <a:p>
            <a:pPr marL="538163" indent="-358775">
              <a:tabLst>
                <a:tab pos="765175" algn="l"/>
              </a:tabLst>
            </a:pPr>
            <a:r>
              <a:rPr lang="es-CL" sz="1600" dirty="0">
                <a:latin typeface="Calibri" charset="0"/>
              </a:rPr>
              <a:t>Realice las siguientes instrucciones:</a:t>
            </a:r>
          </a:p>
          <a:p>
            <a:pPr marL="538163" indent="-358775">
              <a:tabLst>
                <a:tab pos="765175" algn="l"/>
              </a:tabLst>
            </a:pPr>
            <a:endParaRPr lang="es-CL" sz="1600" dirty="0">
              <a:latin typeface="Calibri" charset="0"/>
            </a:endParaRPr>
          </a:p>
          <a:p>
            <a:pPr marL="538163" indent="-358775">
              <a:buFontTx/>
              <a:buAutoNum type="arabicPeriod"/>
              <a:tabLst>
                <a:tab pos="765175" algn="l"/>
              </a:tabLst>
            </a:pPr>
            <a:endParaRPr lang="es-CL" sz="1600" dirty="0">
              <a:latin typeface="Calibri" charset="0"/>
            </a:endParaRP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dirty="0">
                <a:solidFill>
                  <a:srgbClr val="FF0000"/>
                </a:solidFill>
                <a:latin typeface="Calibri" charset="0"/>
              </a:rPr>
              <a:t>Inicio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dirty="0">
                <a:latin typeface="Calibri" charset="0"/>
              </a:rPr>
              <a:t>Retire una hoja de su cuaderno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dirty="0">
                <a:latin typeface="Calibri" charset="0"/>
              </a:rPr>
              <a:t>Sitúe la hoja sobre su escritorio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dirty="0">
                <a:latin typeface="Calibri" charset="0"/>
              </a:rPr>
              <a:t>Contador = 5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dirty="0">
                <a:solidFill>
                  <a:srgbClr val="0000FF"/>
                </a:solidFill>
                <a:latin typeface="Calibri" charset="0"/>
              </a:rPr>
              <a:t>Para </a:t>
            </a:r>
            <a:r>
              <a:rPr lang="es-CL" dirty="0">
                <a:solidFill>
                  <a:srgbClr val="000000"/>
                </a:solidFill>
                <a:latin typeface="Calibri" charset="0"/>
              </a:rPr>
              <a:t>n=0</a:t>
            </a:r>
            <a:r>
              <a:rPr lang="es-CL" dirty="0">
                <a:solidFill>
                  <a:srgbClr val="0000FF"/>
                </a:solidFill>
                <a:latin typeface="Calibri" charset="0"/>
              </a:rPr>
              <a:t> hasta n</a:t>
            </a:r>
            <a:endParaRPr lang="es-CL" dirty="0">
              <a:latin typeface="Calibri" charset="0"/>
            </a:endParaRPr>
          </a:p>
          <a:p>
            <a:pPr marL="179388" lvl="1" indent="0">
              <a:tabLst>
                <a:tab pos="765175" algn="l"/>
              </a:tabLst>
            </a:pPr>
            <a:r>
              <a:rPr lang="es-CL" dirty="0">
                <a:latin typeface="Calibri" charset="0"/>
              </a:rPr>
              <a:t>     	{</a:t>
            </a:r>
          </a:p>
          <a:p>
            <a:pPr marL="1431925" lvl="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dirty="0">
                <a:latin typeface="Calibri" charset="0"/>
              </a:rPr>
              <a:t>Doble la hoja por la mitad</a:t>
            </a:r>
          </a:p>
          <a:p>
            <a:pPr marL="0" lvl="2" indent="0">
              <a:tabLst>
                <a:tab pos="765175" algn="l"/>
              </a:tabLst>
            </a:pPr>
            <a:r>
              <a:rPr lang="es-CL" dirty="0">
                <a:latin typeface="Calibri" charset="0"/>
              </a:rPr>
              <a:t>	}</a:t>
            </a:r>
          </a:p>
          <a:p>
            <a:pPr marL="538163" indent="-358775">
              <a:buFont typeface="Calibri" charset="0"/>
              <a:buAutoNum type="arabicPeriod"/>
              <a:tabLst>
                <a:tab pos="765175" algn="l"/>
              </a:tabLst>
            </a:pPr>
            <a:r>
              <a:rPr lang="es-CL" dirty="0">
                <a:solidFill>
                  <a:srgbClr val="FF0000"/>
                </a:solidFill>
                <a:latin typeface="Calibri" charset="0"/>
              </a:rPr>
              <a:t>Fin</a:t>
            </a:r>
            <a:endParaRPr lang="es-CL" sz="16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33" name="TextBox 24">
            <a:extLst>
              <a:ext uri="{FF2B5EF4-FFF2-40B4-BE49-F238E27FC236}">
                <a16:creationId xmlns:a16="http://schemas.microsoft.com/office/drawing/2014/main" id="{3DA59DCE-9826-904C-A52D-D700283B4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078" y="5514643"/>
            <a:ext cx="1447800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ES_tradnl" sz="2000">
                <a:latin typeface="Myriad Pro" charset="0"/>
                <a:cs typeface="Myriad Pro" charset="0"/>
              </a:rPr>
              <a:t>condición</a:t>
            </a:r>
          </a:p>
        </p:txBody>
      </p:sp>
      <p:cxnSp>
        <p:nvCxnSpPr>
          <p:cNvPr id="34" name="Straight Arrow Connector 21">
            <a:extLst>
              <a:ext uri="{FF2B5EF4-FFF2-40B4-BE49-F238E27FC236}">
                <a16:creationId xmlns:a16="http://schemas.microsoft.com/office/drawing/2014/main" id="{B07DE707-7A04-864B-82EC-088C218C4E5C}"/>
              </a:ext>
            </a:extLst>
          </p:cNvPr>
          <p:cNvCxnSpPr>
            <a:cxnSpLocks noChangeShapeType="1"/>
            <a:stCxn id="33" idx="3"/>
            <a:endCxn id="21" idx="3"/>
          </p:cNvCxnSpPr>
          <p:nvPr/>
        </p:nvCxnSpPr>
        <p:spPr bwMode="auto">
          <a:xfrm flipH="1" flipV="1">
            <a:off x="2791327" y="4088901"/>
            <a:ext cx="824551" cy="1625767"/>
          </a:xfrm>
          <a:prstGeom prst="bentConnector3">
            <a:avLst>
              <a:gd name="adj1" fmla="val -116733"/>
            </a:avLst>
          </a:prstGeom>
          <a:noFill/>
          <a:ln w="9525" cmpd="sng">
            <a:solidFill>
              <a:srgbClr val="FF0000"/>
            </a:solidFill>
            <a:prstDash val="solid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5" name="AutoShape 26">
            <a:extLst>
              <a:ext uri="{FF2B5EF4-FFF2-40B4-BE49-F238E27FC236}">
                <a16:creationId xmlns:a16="http://schemas.microsoft.com/office/drawing/2014/main" id="{5A7C9ACD-D868-3243-9EE7-CC47C1A15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6930" y="4268643"/>
            <a:ext cx="1554304" cy="766725"/>
          </a:xfrm>
          <a:prstGeom prst="flowChartPreparation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  <a:scene3d>
            <a:camera prst="obliqueTopRight"/>
            <a:lightRig rig="threePt" dir="t"/>
          </a:scene3d>
          <a:sp3d extrusionH="114300"/>
        </p:spPr>
        <p:txBody>
          <a:bodyPr wrap="none" anchor="ctr"/>
          <a:lstStyle/>
          <a:p>
            <a:pPr algn="ctr">
              <a:defRPr/>
            </a:pPr>
            <a:r>
              <a:rPr lang="es-ES" dirty="0">
                <a:latin typeface="Calibri" charset="0"/>
              </a:rPr>
              <a:t>Para 0</a:t>
            </a:r>
            <a:r>
              <a:rPr lang="es-ES" dirty="0">
                <a:latin typeface="Calibri" charset="0"/>
                <a:sym typeface="Wingdings" charset="0"/>
              </a:rPr>
              <a:t>n</a:t>
            </a:r>
            <a:endParaRPr lang="es-E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5159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4546600" y="2055694"/>
            <a:ext cx="4238946" cy="107721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26A3E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kumimoji="0" lang="es-ES" sz="1600" b="0" i="0" u="none" strike="noStrike" cap="none" spc="0" normalizeH="0" baseline="0" dirty="0" err="1">
                <a:ln>
                  <a:noFill/>
                </a:ln>
                <a:solidFill>
                  <a:srgbClr val="0733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or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0733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in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 </a:t>
            </a:r>
            <a:r>
              <a:rPr kumimoji="0" lang="es-ES" sz="1600" b="0" i="0" u="none" strike="noStrike" cap="none" spc="0" normalizeH="0" baseline="0" dirty="0" err="1">
                <a:ln>
                  <a:noFill/>
                </a:ln>
                <a:solidFill>
                  <a:srgbClr val="0733FF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range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(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,11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 panose="020B0609020204030204" pitchFamily="49" charset="0"/>
                <a:cs typeface="Consolas" panose="020B0609020204030204" pitchFamily="49" charset="0"/>
                <a:sym typeface="Calibri"/>
              </a:rPr>
              <a:t>):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dirty="0">
                <a:solidFill>
                  <a:srgbClr val="267CF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600" dirty="0" err="1">
                <a:solidFill>
                  <a:srgbClr val="0733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s-ES" sz="1600" dirty="0">
                <a:latin typeface="Consolas" panose="020B0609020204030204" pitchFamily="49" charset="0"/>
                <a:cs typeface="Consolas" panose="020B0609020204030204" pitchFamily="49" charset="0"/>
              </a:rPr>
              <a:t>(i)</a:t>
            </a:r>
            <a:endParaRPr kumimoji="0" lang="es-ES" sz="1600" b="0" i="0" u="none" strike="noStrike" cap="none" spc="0" normalizeH="0" baseline="0" dirty="0">
              <a:ln>
                <a:noFill/>
              </a:ln>
              <a:effectLst/>
              <a:uFillTx/>
              <a:latin typeface="Consolas" panose="020B0609020204030204" pitchFamily="49" charset="0"/>
              <a:cs typeface="Consolas" panose="020B0609020204030204" pitchFamily="49" charset="0"/>
              <a:sym typeface="Calibri"/>
            </a:endParaRPr>
          </a:p>
        </p:txBody>
      </p:sp>
      <p:pic>
        <p:nvPicPr>
          <p:cNvPr id="2" name="Imagen 1" descr="Screen Shot 2018-04-25 at 15.18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48" y="4211349"/>
            <a:ext cx="8450857" cy="227805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grpSp>
        <p:nvGrpSpPr>
          <p:cNvPr id="22" name="Group 22"/>
          <p:cNvGrpSpPr/>
          <p:nvPr/>
        </p:nvGrpSpPr>
        <p:grpSpPr>
          <a:xfrm rot="5400000">
            <a:off x="686628" y="1394470"/>
            <a:ext cx="261608" cy="999069"/>
            <a:chOff x="0" y="-1"/>
            <a:chExt cx="261607" cy="999068"/>
          </a:xfrm>
        </p:grpSpPr>
        <p:sp>
          <p:nvSpPr>
            <p:cNvPr id="23" name="TextBox 6"/>
            <p:cNvSpPr txBox="1"/>
            <p:nvPr/>
          </p:nvSpPr>
          <p:spPr>
            <a:xfrm rot="16200000">
              <a:off x="-368730" y="368729"/>
              <a:ext cx="999068" cy="261607"/>
            </a:xfrm>
            <a:prstGeom prst="rect">
              <a:avLst/>
            </a:prstGeom>
            <a:solidFill>
              <a:srgbClr val="EC9CE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lang="es-CL" sz="1100" dirty="0">
                  <a:latin typeface="Calibri" panose="020F0502020204030204" pitchFamily="34" charset="0"/>
                </a:rPr>
                <a:t>Algoritmo</a:t>
              </a:r>
              <a:endParaRPr sz="1100" dirty="0">
                <a:latin typeface="Calibri" panose="020F0502020204030204" pitchFamily="34" charset="0"/>
              </a:endParaRPr>
            </a:p>
          </p:txBody>
        </p:sp>
        <p:sp>
          <p:nvSpPr>
            <p:cNvPr id="24" name="Right Arrow 7"/>
            <p:cNvSpPr/>
            <p:nvPr/>
          </p:nvSpPr>
          <p:spPr>
            <a:xfrm>
              <a:off x="72517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 sz="1100">
                <a:latin typeface="Calibri" panose="020F0502020204030204" pitchFamily="34" charset="0"/>
              </a:endParaRPr>
            </a:p>
          </p:txBody>
        </p:sp>
      </p:grpSp>
      <p:grpSp>
        <p:nvGrpSpPr>
          <p:cNvPr id="25" name="Group 22"/>
          <p:cNvGrpSpPr/>
          <p:nvPr/>
        </p:nvGrpSpPr>
        <p:grpSpPr>
          <a:xfrm rot="5400000">
            <a:off x="4915332" y="1404590"/>
            <a:ext cx="261608" cy="999069"/>
            <a:chOff x="5060" y="-1"/>
            <a:chExt cx="261607" cy="999068"/>
          </a:xfrm>
        </p:grpSpPr>
        <p:sp>
          <p:nvSpPr>
            <p:cNvPr id="26" name="TextBox 6"/>
            <p:cNvSpPr txBox="1"/>
            <p:nvPr/>
          </p:nvSpPr>
          <p:spPr>
            <a:xfrm rot="16200000">
              <a:off x="-363670" y="368729"/>
              <a:ext cx="999068" cy="2616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sz="1050" dirty="0">
                  <a:latin typeface="Menlo Regular"/>
                  <a:cs typeface="Menlo Regular"/>
                </a:rPr>
                <a:t>P</a:t>
              </a:r>
              <a:r>
                <a:rPr lang="es-ES_tradnl" sz="1050" dirty="0" err="1">
                  <a:latin typeface="Menlo Regular"/>
                  <a:cs typeface="Menlo Regular"/>
                </a:rPr>
                <a:t>ython</a:t>
              </a:r>
              <a:endParaRPr sz="1100" dirty="0">
                <a:latin typeface="Menlo Regular"/>
                <a:cs typeface="Menlo Regular"/>
              </a:endParaRPr>
            </a:p>
          </p:txBody>
        </p:sp>
        <p:sp>
          <p:nvSpPr>
            <p:cNvPr id="27" name="Right Arrow 7"/>
            <p:cNvSpPr/>
            <p:nvPr/>
          </p:nvSpPr>
          <p:spPr>
            <a:xfrm>
              <a:off x="80984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 sz="1100">
                <a:latin typeface="Calibri" panose="020F0502020204030204" pitchFamily="34" charset="0"/>
              </a:endParaRP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317898" y="2021988"/>
            <a:ext cx="3263504" cy="1614323"/>
          </a:xfrm>
          <a:prstGeom prst="rect">
            <a:avLst/>
          </a:prstGeom>
          <a:noFill/>
          <a:ln w="12700" cap="flat">
            <a:solidFill>
              <a:srgbClr val="26A3E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spc="0" normalizeH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Menlo Regular"/>
                <a:sym typeface="Calibri"/>
              </a:rPr>
              <a:t>Imprimir los números enteros del 1 al 10: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s-ES" sz="1400" dirty="0">
                <a:latin typeface="Calibri" panose="020F0502020204030204" pitchFamily="34" charset="0"/>
                <a:cs typeface="Menlo Regular"/>
              </a:rPr>
              <a:t>Comenzar con número igual a 1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s-ES" sz="1400" b="0" i="0" u="none" strike="noStrike" cap="none" spc="0" normalizeH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Menlo Regular"/>
                <a:sym typeface="Calibri"/>
              </a:rPr>
              <a:t>Decir el número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s-ES" sz="1400" dirty="0">
                <a:latin typeface="Calibri" panose="020F0502020204030204" pitchFamily="34" charset="0"/>
                <a:cs typeface="Menlo Regular"/>
              </a:rPr>
              <a:t>Sumar 1 al número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s-ES" sz="1400" b="0" i="0" u="none" strike="noStrike" cap="none" spc="0" normalizeH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Menlo Regular"/>
                <a:sym typeface="Calibri"/>
              </a:rPr>
              <a:t>Si número es menor a 11 repetir desde el paso 2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dirty="0">
                <a:latin typeface="Calibri" panose="020F0502020204030204" pitchFamily="34" charset="0"/>
                <a:cs typeface="Menlo Regular"/>
              </a:rPr>
              <a:t>    </a:t>
            </a:r>
            <a:endParaRPr kumimoji="0" lang="es-ES" sz="1400" b="0" i="0" u="none" strike="noStrike" cap="none" spc="0" normalizeH="0" baseline="0" dirty="0">
              <a:ln>
                <a:noFill/>
              </a:ln>
              <a:effectLst/>
              <a:uFillTx/>
              <a:latin typeface="Calibri" panose="020F0502020204030204" pitchFamily="34" charset="0"/>
              <a:cs typeface="Menlo Regular"/>
              <a:sym typeface="Calibri"/>
            </a:endParaRPr>
          </a:p>
        </p:txBody>
      </p:sp>
      <p:pic>
        <p:nvPicPr>
          <p:cNvPr id="32" name="Picture 31" descr="dang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977" y="3197851"/>
            <a:ext cx="438461" cy="438461"/>
          </a:xfrm>
          <a:prstGeom prst="rect">
            <a:avLst/>
          </a:prstGeom>
        </p:spPr>
      </p:pic>
      <p:grpSp>
        <p:nvGrpSpPr>
          <p:cNvPr id="42" name="Group 15"/>
          <p:cNvGrpSpPr/>
          <p:nvPr/>
        </p:nvGrpSpPr>
        <p:grpSpPr>
          <a:xfrm rot="5400000">
            <a:off x="683085" y="3557816"/>
            <a:ext cx="276997" cy="999069"/>
            <a:chOff x="0" y="-1"/>
            <a:chExt cx="276996" cy="999068"/>
          </a:xfrm>
        </p:grpSpPr>
        <p:sp>
          <p:nvSpPr>
            <p:cNvPr id="43" name="TextBox 16"/>
            <p:cNvSpPr txBox="1"/>
            <p:nvPr/>
          </p:nvSpPr>
          <p:spPr>
            <a:xfrm rot="16200000">
              <a:off x="-361036" y="361035"/>
              <a:ext cx="999068" cy="276996"/>
            </a:xfrm>
            <a:prstGeom prst="rect">
              <a:avLst/>
            </a:prstGeom>
            <a:solidFill>
              <a:srgbClr val="008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 sz="1200" dirty="0">
                  <a:latin typeface="Calibri" panose="020F0502020204030204" pitchFamily="34" charset="0"/>
                </a:rPr>
                <a:t>repl.it</a:t>
              </a:r>
            </a:p>
          </p:txBody>
        </p:sp>
        <p:sp>
          <p:nvSpPr>
            <p:cNvPr id="44" name="Right Arrow 17"/>
            <p:cNvSpPr/>
            <p:nvPr/>
          </p:nvSpPr>
          <p:spPr>
            <a:xfrm>
              <a:off x="84369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</p:grpSp>
      <p:sp>
        <p:nvSpPr>
          <p:cNvPr id="29" name="Right Triangle 28"/>
          <p:cNvSpPr/>
          <p:nvPr/>
        </p:nvSpPr>
        <p:spPr>
          <a:xfrm rot="13500000">
            <a:off x="4267401" y="3547909"/>
            <a:ext cx="204764" cy="1097988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546598" y="3210434"/>
            <a:ext cx="4238948" cy="584773"/>
          </a:xfrm>
          <a:prstGeom prst="rect">
            <a:avLst/>
          </a:prstGeom>
          <a:solidFill>
            <a:srgbClr val="EFF0F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72000" bIns="45719" numCol="1" spcCol="38100" rtlCol="0" anchor="t">
            <a:spAutoFit/>
          </a:bodyPr>
          <a:lstStyle/>
          <a:p>
            <a:pPr marL="177800"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En la instrucción: </a:t>
            </a:r>
            <a:r>
              <a:rPr kumimoji="0" lang="es-ES" sz="1400" b="0" i="0" u="none" strike="noStrike" cap="none" spc="0" normalizeH="0" baseline="0" dirty="0" err="1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for</a:t>
            </a:r>
            <a:r>
              <a:rPr kumimoji="0" lang="es-ES" sz="14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 </a:t>
            </a:r>
            <a:r>
              <a:rPr kumimoji="0" lang="es-ES" sz="1400" b="0" i="0" u="none" strike="noStrike" cap="none" spc="0" normalizeH="0" baseline="0" dirty="0">
                <a:ln>
                  <a:noFill/>
                </a:ln>
                <a:effectLst/>
                <a:uFillTx/>
                <a:latin typeface="Consolas"/>
                <a:cs typeface="Consolas"/>
                <a:sym typeface="Calibri"/>
              </a:rPr>
              <a:t>i</a:t>
            </a:r>
            <a:r>
              <a:rPr kumimoji="0" lang="es-ES" sz="14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 in </a:t>
            </a:r>
            <a:r>
              <a:rPr kumimoji="0" lang="es-ES" sz="14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Consolas"/>
                <a:cs typeface="Consolas"/>
                <a:sym typeface="Calibri"/>
              </a:rPr>
              <a:t>range</a:t>
            </a:r>
            <a:r>
              <a:rPr kumimoji="0" lang="es-ES" sz="1400" b="0" i="0" u="none" strike="noStrike" cap="none" spc="0" normalizeH="0" baseline="0" dirty="0">
                <a:ln>
                  <a:noFill/>
                </a:ln>
                <a:effectLst/>
                <a:uFillTx/>
                <a:latin typeface="Consolas"/>
                <a:cs typeface="Consolas"/>
                <a:sym typeface="Calibri"/>
              </a:rPr>
              <a:t>(</a:t>
            </a:r>
            <a:r>
              <a:rPr kumimoji="0" lang="es-ES" sz="14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Consolas"/>
                <a:cs typeface="Consolas"/>
                <a:sym typeface="Calibri"/>
              </a:rPr>
              <a:t>a,b</a:t>
            </a:r>
            <a:r>
              <a:rPr kumimoji="0" lang="es-ES" sz="1400" b="0" i="0" u="none" strike="noStrike" cap="none" spc="0" normalizeH="0" baseline="0" dirty="0">
                <a:ln>
                  <a:noFill/>
                </a:ln>
                <a:effectLst/>
                <a:uFillTx/>
                <a:latin typeface="Consolas"/>
                <a:cs typeface="Consolas"/>
                <a:sym typeface="Calibri"/>
              </a:rPr>
              <a:t>)</a:t>
            </a:r>
            <a:r>
              <a:rPr lang="es-ES" sz="1600" dirty="0">
                <a:latin typeface="Calibri" panose="020F0502020204030204" pitchFamily="34" charset="0"/>
              </a:rPr>
              <a:t>, el valor</a:t>
            </a:r>
            <a:r>
              <a:rPr lang="es-ES" sz="1600" i="1" dirty="0">
                <a:latin typeface="Calibri" panose="020F0502020204030204" pitchFamily="34" charset="0"/>
                <a:cs typeface="Times"/>
              </a:rPr>
              <a:t> </a:t>
            </a:r>
            <a:r>
              <a:rPr lang="es-E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s-ES" sz="1600" dirty="0">
                <a:latin typeface="Calibri" panose="020F0502020204030204" pitchFamily="34" charset="0"/>
              </a:rPr>
              <a:t>toma los valores: a , a+1, a+2, ..., b-1.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586480" y="2505350"/>
            <a:ext cx="944880" cy="288000"/>
            <a:chOff x="3330546" y="2505350"/>
            <a:chExt cx="1203931" cy="288000"/>
          </a:xfrm>
        </p:grpSpPr>
        <p:sp>
          <p:nvSpPr>
            <p:cNvPr id="21" name="Pentagon 20"/>
            <p:cNvSpPr/>
            <p:nvPr/>
          </p:nvSpPr>
          <p:spPr>
            <a:xfrm>
              <a:off x="3330546" y="2505351"/>
              <a:ext cx="515626" cy="287999"/>
            </a:xfrm>
            <a:prstGeom prst="homePlate">
              <a:avLst>
                <a:gd name="adj" fmla="val 27744"/>
              </a:avLst>
            </a:prstGeom>
            <a:pattFill prst="dkUpDiag">
              <a:fgClr>
                <a:schemeClr val="accent1">
                  <a:lumMod val="75000"/>
                </a:schemeClr>
              </a:fgClr>
              <a:bgClr>
                <a:prstClr val="white"/>
              </a:bgClr>
            </a:patt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>
              <a:off x="3652974" y="2505350"/>
              <a:ext cx="881503" cy="288000"/>
            </a:xfrm>
            <a:prstGeom prst="chevron">
              <a:avLst>
                <a:gd name="adj" fmla="val 34488"/>
              </a:avLst>
            </a:prstGeom>
            <a:solidFill>
              <a:schemeClr val="accent1">
                <a:lumMod val="7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89A293FE-2C88-71D1-97AB-B8B142F714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16</a:t>
            </a:fld>
            <a:endParaRPr lang="es-CL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D649AC7F-B7CE-CDFD-699D-D50EDD8E4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FA27E24D-D19E-8A4D-9397-2832C5E42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CL" dirty="0"/>
              <a:t>Ciclo For</a:t>
            </a:r>
          </a:p>
        </p:txBody>
      </p:sp>
    </p:spTree>
    <p:extLst>
      <p:ext uri="{BB962C8B-B14F-4D97-AF65-F5344CB8AC3E}">
        <p14:creationId xmlns:p14="http://schemas.microsoft.com/office/powerpoint/2010/main" val="265011887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D86566B-2813-2BC2-F0A6-DC5CDD2E94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17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F33B9CA-FDC9-41AB-BF31-C8B1654DC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6386" name="Title 2">
            <a:extLst>
              <a:ext uri="{FF2B5EF4-FFF2-40B4-BE49-F238E27FC236}">
                <a16:creationId xmlns:a16="http://schemas.microsoft.com/office/drawing/2014/main" id="{8813EF8D-D84A-504D-8666-AA2706021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altLang="es-CL" dirty="0" err="1"/>
              <a:t>Problema</a:t>
            </a:r>
            <a:endParaRPr lang="en-US" altLang="es-CL" dirty="0"/>
          </a:p>
        </p:txBody>
      </p:sp>
      <p:sp>
        <p:nvSpPr>
          <p:cNvPr id="16385" name="Content Placeholder 1">
            <a:extLst>
              <a:ext uri="{FF2B5EF4-FFF2-40B4-BE49-F238E27FC236}">
                <a16:creationId xmlns:a16="http://schemas.microsoft.com/office/drawing/2014/main" id="{64C696A2-CBBD-0F4D-8A77-3B63AF3BA15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31800" y="1277938"/>
            <a:ext cx="6884988" cy="5105400"/>
          </a:xfrm>
        </p:spPr>
        <p:txBody>
          <a:bodyPr/>
          <a:lstStyle/>
          <a:p>
            <a:r>
              <a:rPr lang="en-US" altLang="es-CL" dirty="0" err="1"/>
              <a:t>Enunciado</a:t>
            </a:r>
            <a:endParaRPr lang="en-US" altLang="es-CL" dirty="0"/>
          </a:p>
          <a:p>
            <a:endParaRPr lang="en-US" altLang="es-CL" dirty="0"/>
          </a:p>
          <a:p>
            <a:pPr lvl="1"/>
            <a:r>
              <a:rPr lang="en-US" altLang="es-CL" dirty="0" err="1"/>
              <a:t>Realice</a:t>
            </a:r>
            <a:r>
              <a:rPr lang="en-US" altLang="es-CL" dirty="0"/>
              <a:t> un </a:t>
            </a:r>
            <a:r>
              <a:rPr lang="en-US" altLang="es-CL" dirty="0" err="1"/>
              <a:t>programa</a:t>
            </a:r>
            <a:r>
              <a:rPr lang="en-US" altLang="es-CL" dirty="0"/>
              <a:t> que </a:t>
            </a:r>
            <a:r>
              <a:rPr lang="en-US" altLang="es-CL" dirty="0" err="1"/>
              <a:t>solicite</a:t>
            </a:r>
            <a:r>
              <a:rPr lang="en-US" altLang="es-CL" dirty="0"/>
              <a:t> al </a:t>
            </a:r>
            <a:r>
              <a:rPr lang="en-US" altLang="es-CL" dirty="0" err="1"/>
              <a:t>usuario</a:t>
            </a:r>
            <a:r>
              <a:rPr lang="en-US" altLang="es-CL" dirty="0"/>
              <a:t> la base y el </a:t>
            </a:r>
            <a:r>
              <a:rPr lang="en-US" altLang="es-CL" dirty="0" err="1"/>
              <a:t>exponente</a:t>
            </a:r>
            <a:r>
              <a:rPr lang="en-US" altLang="es-CL" dirty="0"/>
              <a:t> de un </a:t>
            </a:r>
            <a:r>
              <a:rPr lang="en-US" altLang="es-CL" dirty="0" err="1"/>
              <a:t>número</a:t>
            </a:r>
            <a:r>
              <a:rPr lang="en-US" altLang="es-CL" dirty="0"/>
              <a:t>. Determine la </a:t>
            </a:r>
            <a:r>
              <a:rPr lang="en-US" altLang="es-CL" dirty="0" err="1"/>
              <a:t>potencia</a:t>
            </a:r>
            <a:r>
              <a:rPr lang="en-US" altLang="es-CL" dirty="0"/>
              <a:t> de </a:t>
            </a:r>
            <a:r>
              <a:rPr lang="en-US" altLang="es-CL" dirty="0" err="1"/>
              <a:t>dicho</a:t>
            </a:r>
            <a:r>
              <a:rPr lang="en-US" altLang="es-CL" dirty="0"/>
              <a:t> </a:t>
            </a:r>
            <a:r>
              <a:rPr lang="en-US" altLang="es-CL" dirty="0" err="1"/>
              <a:t>número</a:t>
            </a:r>
            <a:r>
              <a:rPr lang="en-US" altLang="es-CL" dirty="0"/>
              <a:t>.</a:t>
            </a:r>
          </a:p>
          <a:p>
            <a:pPr lvl="1"/>
            <a:r>
              <a:rPr lang="en-US" altLang="es-CL" dirty="0"/>
              <a:t> </a:t>
            </a:r>
            <a:r>
              <a:rPr lang="en-US" altLang="es-CL" dirty="0" err="1"/>
              <a:t>Haga</a:t>
            </a:r>
            <a:r>
              <a:rPr lang="en-US" altLang="es-CL" dirty="0"/>
              <a:t> una </a:t>
            </a:r>
            <a:r>
              <a:rPr lang="en-US" altLang="es-CL" dirty="0" err="1"/>
              <a:t>versión</a:t>
            </a:r>
            <a:r>
              <a:rPr lang="en-US" altLang="es-CL" dirty="0"/>
              <a:t> con </a:t>
            </a:r>
            <a:r>
              <a:rPr lang="en-US" altLang="es-CL" dirty="0" err="1"/>
              <a:t>ciclo</a:t>
            </a:r>
            <a:r>
              <a:rPr lang="en-US" altLang="es-CL" dirty="0"/>
              <a:t> for y </a:t>
            </a:r>
            <a:r>
              <a:rPr lang="en-US" altLang="es-CL" dirty="0" err="1"/>
              <a:t>otra</a:t>
            </a:r>
            <a:r>
              <a:rPr lang="en-US" altLang="es-CL" dirty="0"/>
              <a:t> con </a:t>
            </a:r>
            <a:r>
              <a:rPr lang="en-US" altLang="es-CL" dirty="0" err="1"/>
              <a:t>ciclo</a:t>
            </a:r>
            <a:r>
              <a:rPr lang="en-US" altLang="es-CL" dirty="0"/>
              <a:t> while.</a:t>
            </a:r>
          </a:p>
          <a:p>
            <a:pPr lvl="1"/>
            <a:r>
              <a:rPr lang="en-US" altLang="es-CL" dirty="0"/>
              <a:t>¿</a:t>
            </a:r>
            <a:r>
              <a:rPr lang="en-US" altLang="es-CL" dirty="0" err="1"/>
              <a:t>Cuál</a:t>
            </a:r>
            <a:r>
              <a:rPr lang="en-US" altLang="es-CL" dirty="0"/>
              <a:t> </a:t>
            </a:r>
            <a:r>
              <a:rPr lang="en-US" altLang="es-CL" dirty="0" err="1"/>
              <a:t>cree</a:t>
            </a:r>
            <a:r>
              <a:rPr lang="en-US" altLang="es-CL" dirty="0"/>
              <a:t> </a:t>
            </a:r>
            <a:r>
              <a:rPr lang="en-US" altLang="es-CL" dirty="0" err="1"/>
              <a:t>usted</a:t>
            </a:r>
            <a:r>
              <a:rPr lang="en-US" altLang="es-CL" dirty="0"/>
              <a:t> que es </a:t>
            </a:r>
            <a:r>
              <a:rPr lang="en-US" altLang="es-CL" dirty="0" err="1"/>
              <a:t>mejor</a:t>
            </a:r>
            <a:r>
              <a:rPr lang="en-US" altLang="es-CL" dirty="0"/>
              <a:t>?</a:t>
            </a:r>
          </a:p>
        </p:txBody>
      </p:sp>
      <p:graphicFrame>
        <p:nvGraphicFramePr>
          <p:cNvPr id="351312" name="Object 2">
            <a:extLst>
              <a:ext uri="{FF2B5EF4-FFF2-40B4-BE49-F238E27FC236}">
                <a16:creationId xmlns:a16="http://schemas.microsoft.com/office/drawing/2014/main" id="{C78CE76F-EFF8-8E40-8050-35C54A8F86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3000" y="3105150"/>
          <a:ext cx="16748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1000" imgH="165100" progId="Equation.3">
                  <p:embed/>
                </p:oleObj>
              </mc:Choice>
              <mc:Fallback>
                <p:oleObj name="Equation" r:id="rId2" imgW="381000" imgH="165100" progId="Equation.3">
                  <p:embed/>
                  <p:pic>
                    <p:nvPicPr>
                      <p:cNvPr id="351312" name="Object 2">
                        <a:extLst>
                          <a:ext uri="{FF2B5EF4-FFF2-40B4-BE49-F238E27FC236}">
                            <a16:creationId xmlns:a16="http://schemas.microsoft.com/office/drawing/2014/main" id="{C78CE76F-EFF8-8E40-8050-35C54A8F86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3105150"/>
                        <a:ext cx="16748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Box 5">
            <a:extLst>
              <a:ext uri="{FF2B5EF4-FFF2-40B4-BE49-F238E27FC236}">
                <a16:creationId xmlns:a16="http://schemas.microsoft.com/office/drawing/2014/main" id="{7D15CE34-5696-C94F-9065-3882A72C4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900" y="4038600"/>
            <a:ext cx="262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CL" sz="1800" b="0">
                <a:latin typeface="Calibri" panose="020F0502020204030204" pitchFamily="34" charset="0"/>
              </a:rPr>
              <a:t>Cosas que debo observar.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ED6DF8E-5DDE-CA40-B955-219C5DC2D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37787"/>
              </p:ext>
            </p:extLst>
          </p:nvPr>
        </p:nvGraphicFramePr>
        <p:xfrm>
          <a:off x="906463" y="4498975"/>
          <a:ext cx="7648575" cy="1660208"/>
        </p:xfrm>
        <a:graphic>
          <a:graphicData uri="http://schemas.openxmlformats.org/drawingml/2006/table">
            <a:tbl>
              <a:tblPr/>
              <a:tblGrid>
                <a:gridCol w="3824287">
                  <a:extLst>
                    <a:ext uri="{9D8B030D-6E8A-4147-A177-3AD203B41FA5}">
                      <a16:colId xmlns:a16="http://schemas.microsoft.com/office/drawing/2014/main" val="520359500"/>
                    </a:ext>
                  </a:extLst>
                </a:gridCol>
                <a:gridCol w="3824288">
                  <a:extLst>
                    <a:ext uri="{9D8B030D-6E8A-4147-A177-3AD203B41FA5}">
                      <a16:colId xmlns:a16="http://schemas.microsoft.com/office/drawing/2014/main" val="402794720"/>
                    </a:ext>
                  </a:extLst>
                </a:gridCol>
              </a:tblGrid>
              <a:tr h="338138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72C8"/>
                        </a:buClr>
                        <a:buSzPct val="70000"/>
                        <a:buFont typeface="Wingdings 3" pitchFamily="2" charset="2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FF9933"/>
                        </a:buClr>
                        <a:buSzPct val="60000"/>
                        <a:buFont typeface="Wingdings 3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66FF33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Observaciones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72C8"/>
                        </a:buClr>
                        <a:buSzPct val="70000"/>
                        <a:buFont typeface="Wingdings 3" pitchFamily="2" charset="2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FF9933"/>
                        </a:buClr>
                        <a:buSzPct val="60000"/>
                        <a:buFont typeface="Wingdings 3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66FF33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Respuestas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790227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72C8"/>
                        </a:buClr>
                        <a:buSzPct val="70000"/>
                        <a:buFont typeface="Wingdings 3" pitchFamily="2" charset="2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FF9933"/>
                        </a:buClr>
                        <a:buSzPct val="60000"/>
                        <a:buFont typeface="Wingdings 3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66FF33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Solicito datos al usuario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72C8"/>
                        </a:buClr>
                        <a:buSzPct val="70000"/>
                        <a:buFont typeface="Wingdings 3" pitchFamily="2" charset="2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FF9933"/>
                        </a:buClr>
                        <a:buSzPct val="60000"/>
                        <a:buFont typeface="Wingdings 3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66FF33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Sí</a:t>
                      </a:r>
                      <a:r>
                        <a:rPr kumimoji="0" lang="en-US" alt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, la base y el </a:t>
                      </a:r>
                      <a:r>
                        <a:rPr kumimoji="0" lang="en-US" alt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exponente</a:t>
                      </a:r>
                      <a:endParaRPr kumimoji="0" lang="en-US" altLang="es-CL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13502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72C8"/>
                        </a:buClr>
                        <a:buSzPct val="70000"/>
                        <a:buFont typeface="Wingdings 3" pitchFamily="2" charset="2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FF9933"/>
                        </a:buClr>
                        <a:buSzPct val="60000"/>
                        <a:buFont typeface="Wingdings 3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66FF33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Qué debo hacer?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72C8"/>
                        </a:buClr>
                        <a:buSzPct val="70000"/>
                        <a:buFont typeface="Wingdings 3" pitchFamily="2" charset="2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FF9933"/>
                        </a:buClr>
                        <a:buSzPct val="60000"/>
                        <a:buFont typeface="Wingdings 3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66FF33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Multiplicar la base  </a:t>
                      </a:r>
                      <a:r>
                        <a:rPr kumimoji="0" lang="en-US" altLang="es-CL" sz="16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n</a:t>
                      </a:r>
                      <a:r>
                        <a:rPr kumimoji="0" lang="en-US" altLang="es-C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veces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415957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72C8"/>
                        </a:buClr>
                        <a:buSzPct val="70000"/>
                        <a:buFont typeface="Wingdings 3" pitchFamily="2" charset="2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FF9933"/>
                        </a:buClr>
                        <a:buSzPct val="60000"/>
                        <a:buFont typeface="Wingdings 3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66FF33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Cómo obtengo los números del 1 al </a:t>
                      </a:r>
                      <a:r>
                        <a:rPr kumimoji="0" lang="en-US" altLang="es-CL" sz="16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72C8"/>
                        </a:buClr>
                        <a:buSzPct val="70000"/>
                        <a:buFont typeface="Wingdings 3" pitchFamily="2" charset="2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FF9933"/>
                        </a:buClr>
                        <a:buSzPct val="60000"/>
                        <a:buFont typeface="Wingdings 3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66FF33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99FF"/>
                        </a:buClr>
                        <a:buFont typeface="Wingdings" pitchFamily="2" charset="2"/>
                        <a:defRPr sz="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Ocupo</a:t>
                      </a:r>
                      <a:r>
                        <a:rPr kumimoji="0" lang="en-US" alt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un </a:t>
                      </a:r>
                      <a:r>
                        <a:rPr kumimoji="0" lang="en-US" alt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ciclo</a:t>
                      </a:r>
                      <a:r>
                        <a:rPr kumimoji="0" lang="en-US" alt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for </a:t>
                      </a:r>
                      <a:r>
                        <a:rPr kumimoji="0" lang="en-US" alt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ya</a:t>
                      </a:r>
                      <a:r>
                        <a:rPr kumimoji="0" lang="en-US" alt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que </a:t>
                      </a:r>
                      <a:r>
                        <a:rPr kumimoji="0" lang="en-US" alt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conozco</a:t>
                      </a:r>
                      <a:r>
                        <a:rPr kumimoji="0" lang="en-US" alt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el </a:t>
                      </a:r>
                      <a:r>
                        <a:rPr kumimoji="0" lang="en-US" alt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número</a:t>
                      </a:r>
                      <a:r>
                        <a:rPr kumimoji="0" lang="en-US" alt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del </a:t>
                      </a:r>
                      <a:r>
                        <a:rPr kumimoji="0" lang="en-US" altLang="es-C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exponente</a:t>
                      </a:r>
                      <a:r>
                        <a:rPr kumimoji="0" lang="en-US" altLang="es-C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 (es n)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997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5703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5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51E652D-4701-2037-1C62-99B0DA7706A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FB6A87-A2B3-0DF7-F202-721AEFED8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7409" name="Title 2">
            <a:extLst>
              <a:ext uri="{FF2B5EF4-FFF2-40B4-BE49-F238E27FC236}">
                <a16:creationId xmlns:a16="http://schemas.microsoft.com/office/drawing/2014/main" id="{91F25707-DB1F-AB45-9998-6CFFCD928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altLang="es-CL" dirty="0" err="1"/>
              <a:t>Problema</a:t>
            </a:r>
            <a:endParaRPr lang="en-US" altLang="es-CL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8B7BA96-8970-1D4B-A7CB-404403C78E58}"/>
              </a:ext>
            </a:extLst>
          </p:cNvPr>
          <p:cNvSpPr/>
          <p:nvPr/>
        </p:nvSpPr>
        <p:spPr>
          <a:xfrm>
            <a:off x="902271" y="2099334"/>
            <a:ext cx="4284664" cy="36933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"ingrese la base"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a =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(input())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"ingrese el exponente"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n =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input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())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base = </a:t>
            </a:r>
            <a:r>
              <a:rPr lang="es-CL" dirty="0">
                <a:solidFill>
                  <a:srgbClr val="137646"/>
                </a:solidFill>
                <a:latin typeface="Menlo-Regular" panose="020B0609030804020204" pitchFamily="49" charset="0"/>
              </a:rPr>
              <a:t>1</a:t>
            </a:r>
          </a:p>
          <a:p>
            <a:endParaRPr lang="es-CL" dirty="0">
              <a:solidFill>
                <a:srgbClr val="137646"/>
              </a:solidFill>
              <a:latin typeface="Menlo-Regular" panose="020B0609030804020204" pitchFamily="49" charset="0"/>
            </a:endParaRPr>
          </a:p>
          <a:p>
            <a:endParaRPr lang="es-CL" dirty="0">
              <a:solidFill>
                <a:srgbClr val="137646"/>
              </a:solidFill>
              <a:latin typeface="Menlo-Regular" panose="020B0609030804020204" pitchFamily="49" charset="0"/>
            </a:endParaRPr>
          </a:p>
          <a:p>
            <a:endParaRPr lang="es-CL" dirty="0">
              <a:solidFill>
                <a:srgbClr val="137646"/>
              </a:solidFill>
              <a:latin typeface="Menlo-Regular" panose="020B0609030804020204" pitchFamily="49" charset="0"/>
            </a:endParaRPr>
          </a:p>
          <a:p>
            <a:endParaRPr lang="es-CL" dirty="0">
              <a:solidFill>
                <a:srgbClr val="137646"/>
              </a:solidFill>
              <a:latin typeface="Menlo-Regular" panose="020B0609030804020204" pitchFamily="49" charset="0"/>
            </a:endParaRPr>
          </a:p>
          <a:p>
            <a:endParaRPr lang="es-CL" dirty="0">
              <a:solidFill>
                <a:srgbClr val="137646"/>
              </a:solidFill>
              <a:latin typeface="Menlo-Regular" panose="020B0609030804020204" pitchFamily="49" charset="0"/>
            </a:endParaRPr>
          </a:p>
          <a:p>
            <a:endParaRPr lang="es-CL" dirty="0">
              <a:solidFill>
                <a:srgbClr val="137646"/>
              </a:solidFill>
              <a:latin typeface="Menlo-Regular" panose="020B0609030804020204" pitchFamily="49" charset="0"/>
            </a:endParaRPr>
          </a:p>
        </p:txBody>
      </p:sp>
      <p:sp>
        <p:nvSpPr>
          <p:cNvPr id="14" name="Line Callout 2 (Accent Bar) 19">
            <a:extLst>
              <a:ext uri="{FF2B5EF4-FFF2-40B4-BE49-F238E27FC236}">
                <a16:creationId xmlns:a16="http://schemas.microsoft.com/office/drawing/2014/main" id="{03C33F5A-26DB-D749-8785-F9F0406F6057}"/>
              </a:ext>
            </a:extLst>
          </p:cNvPr>
          <p:cNvSpPr>
            <a:spLocks/>
          </p:cNvSpPr>
          <p:nvPr/>
        </p:nvSpPr>
        <p:spPr bwMode="auto">
          <a:xfrm>
            <a:off x="5690611" y="2106804"/>
            <a:ext cx="2187575" cy="774700"/>
          </a:xfrm>
          <a:prstGeom prst="accentCallout2">
            <a:avLst>
              <a:gd name="adj1" fmla="val 69597"/>
              <a:gd name="adj2" fmla="val -3606"/>
              <a:gd name="adj3" fmla="val 69616"/>
              <a:gd name="adj4" fmla="val -24023"/>
              <a:gd name="adj5" fmla="val 108972"/>
              <a:gd name="adj6" fmla="val -4803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sz="1600" dirty="0" err="1">
                <a:latin typeface="Myriad Pro" panose="020B0503030403020204" pitchFamily="34" charset="0"/>
                <a:cs typeface="Calibri" panose="020F0502020204030204" pitchFamily="34" charset="0"/>
              </a:rPr>
              <a:t>Leemos</a:t>
            </a:r>
            <a:r>
              <a:rPr lang="en-US" sz="1600" dirty="0">
                <a:latin typeface="Myriad Pro" panose="020B0503030403020204" pitchFamily="34" charset="0"/>
                <a:cs typeface="Calibri" panose="020F0502020204030204" pitchFamily="34" charset="0"/>
              </a:rPr>
              <a:t> los </a:t>
            </a:r>
            <a:r>
              <a:rPr lang="en-US" sz="1600" dirty="0" err="1">
                <a:latin typeface="Myriad Pro" panose="020B0503030403020204" pitchFamily="34" charset="0"/>
                <a:cs typeface="Calibri" panose="020F0502020204030204" pitchFamily="34" charset="0"/>
              </a:rPr>
              <a:t>datos</a:t>
            </a:r>
            <a:r>
              <a:rPr lang="en-US" sz="1600" dirty="0">
                <a:latin typeface="Myriad Pro" panose="020B0503030403020204" pitchFamily="34" charset="0"/>
                <a:cs typeface="Calibri" panose="020F0502020204030204" pitchFamily="34" charset="0"/>
              </a:rPr>
              <a:t> y la base del </a:t>
            </a:r>
            <a:r>
              <a:rPr lang="en-US" sz="1600" dirty="0" err="1">
                <a:latin typeface="Myriad Pro" panose="020B0503030403020204" pitchFamily="34" charset="0"/>
                <a:cs typeface="Calibri" panose="020F0502020204030204" pitchFamily="34" charset="0"/>
              </a:rPr>
              <a:t>exponente</a:t>
            </a:r>
            <a:endParaRPr lang="en-US" sz="1600" dirty="0"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81">
            <a:extLst>
              <a:ext uri="{FF2B5EF4-FFF2-40B4-BE49-F238E27FC236}">
                <a16:creationId xmlns:a16="http://schemas.microsoft.com/office/drawing/2014/main" id="{C8077D89-7037-7A4A-AD8A-5731AF094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117472"/>
            <a:ext cx="7568224" cy="90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C8"/>
              </a:buClr>
              <a:buSzPct val="70000"/>
              <a:buFont typeface="Wingdings 3" pitchFamily="2" charset="2"/>
              <a:buChar char=""/>
            </a:pPr>
            <a:r>
              <a:rPr lang="en-US" altLang="es-CL" sz="2000" b="0" dirty="0">
                <a:latin typeface="Calibri" panose="020F0502020204030204" pitchFamily="34" charset="0"/>
              </a:rPr>
              <a:t>El </a:t>
            </a:r>
            <a:r>
              <a:rPr lang="en-US" altLang="es-CL" sz="2000" b="0" dirty="0" err="1">
                <a:latin typeface="Calibri" panose="020F0502020204030204" pitchFamily="34" charset="0"/>
              </a:rPr>
              <a:t>ciclo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for</a:t>
            </a:r>
            <a:r>
              <a:rPr lang="en-US" altLang="es-CL" sz="2000" b="0" dirty="0">
                <a:latin typeface="Calibri" panose="020F0502020204030204" pitchFamily="34" charset="0"/>
              </a:rPr>
              <a:t> se </a:t>
            </a:r>
            <a:r>
              <a:rPr lang="en-US" altLang="es-CL" sz="2000" b="0" dirty="0" err="1">
                <a:latin typeface="Calibri" panose="020F0502020204030204" pitchFamily="34" charset="0"/>
              </a:rPr>
              <a:t>repite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latin typeface="Calibri" panose="020F0502020204030204" pitchFamily="34" charset="0"/>
              </a:rPr>
              <a:t>mientras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hayan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elementos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la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colección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. Termina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latin typeface="Calibri" panose="020F0502020204030204" pitchFamily="34" charset="0"/>
              </a:rPr>
              <a:t>cuando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no hay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más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elementos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que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recorrer</a:t>
            </a:r>
            <a:r>
              <a:rPr lang="en-US" altLang="es-CL" sz="2000" b="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  <a:buClr>
                <a:srgbClr val="0072C8"/>
              </a:buClr>
              <a:buSzPct val="70000"/>
              <a:buFont typeface="Wingdings 3" pitchFamily="2" charset="2"/>
              <a:buChar char=""/>
            </a:pPr>
            <a:endParaRPr lang="en-US" altLang="es-CL" sz="2000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7129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38924E4-0917-9E44-FB29-180CE8F63E2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19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326D5AE-7C14-0F3E-D762-6BB4BF884E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7409" name="Title 2">
            <a:extLst>
              <a:ext uri="{FF2B5EF4-FFF2-40B4-BE49-F238E27FC236}">
                <a16:creationId xmlns:a16="http://schemas.microsoft.com/office/drawing/2014/main" id="{91F25707-DB1F-AB45-9998-6CFFCD928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altLang="es-CL" dirty="0" err="1"/>
              <a:t>Problema</a:t>
            </a:r>
            <a:endParaRPr lang="en-US" altLang="es-CL" dirty="0"/>
          </a:p>
        </p:txBody>
      </p:sp>
      <p:sp>
        <p:nvSpPr>
          <p:cNvPr id="17414" name="Rectangle 81">
            <a:extLst>
              <a:ext uri="{FF2B5EF4-FFF2-40B4-BE49-F238E27FC236}">
                <a16:creationId xmlns:a16="http://schemas.microsoft.com/office/drawing/2014/main" id="{702C95F8-E77B-674F-BA2B-DF082FA8D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117472"/>
            <a:ext cx="7568224" cy="90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C8"/>
              </a:buClr>
              <a:buSzPct val="70000"/>
              <a:buFont typeface="Wingdings 3" pitchFamily="2" charset="2"/>
              <a:buChar char=""/>
            </a:pPr>
            <a:r>
              <a:rPr lang="en-US" altLang="es-CL" sz="2000" b="0" dirty="0">
                <a:latin typeface="Calibri" panose="020F0502020204030204" pitchFamily="34" charset="0"/>
              </a:rPr>
              <a:t>El </a:t>
            </a:r>
            <a:r>
              <a:rPr lang="en-US" altLang="es-CL" sz="2000" b="0" dirty="0" err="1">
                <a:latin typeface="Calibri" panose="020F0502020204030204" pitchFamily="34" charset="0"/>
              </a:rPr>
              <a:t>ciclo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for</a:t>
            </a:r>
            <a:r>
              <a:rPr lang="en-US" altLang="es-CL" sz="2000" b="0" dirty="0">
                <a:latin typeface="Calibri" panose="020F0502020204030204" pitchFamily="34" charset="0"/>
              </a:rPr>
              <a:t> se </a:t>
            </a:r>
            <a:r>
              <a:rPr lang="en-US" altLang="es-CL" sz="2000" b="0" dirty="0" err="1">
                <a:latin typeface="Calibri" panose="020F0502020204030204" pitchFamily="34" charset="0"/>
              </a:rPr>
              <a:t>repite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latin typeface="Calibri" panose="020F0502020204030204" pitchFamily="34" charset="0"/>
              </a:rPr>
              <a:t>mientras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hayan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elementos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la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colección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. Termina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latin typeface="Calibri" panose="020F0502020204030204" pitchFamily="34" charset="0"/>
              </a:rPr>
              <a:t>cuando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no hay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más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elementos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que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recorrer</a:t>
            </a:r>
            <a:r>
              <a:rPr lang="en-US" altLang="es-CL" sz="2000" b="0" dirty="0"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17415" name="Group 95">
            <a:extLst>
              <a:ext uri="{FF2B5EF4-FFF2-40B4-BE49-F238E27FC236}">
                <a16:creationId xmlns:a16="http://schemas.microsoft.com/office/drawing/2014/main" id="{C34C3636-1E53-6341-9F9C-78F16EE1ADB4}"/>
              </a:ext>
            </a:extLst>
          </p:cNvPr>
          <p:cNvGrpSpPr>
            <a:grpSpLocks/>
          </p:cNvGrpSpPr>
          <p:nvPr/>
        </p:nvGrpSpPr>
        <p:grpSpPr bwMode="auto">
          <a:xfrm>
            <a:off x="5286376" y="4625840"/>
            <a:ext cx="2370137" cy="1166813"/>
            <a:chOff x="426" y="3181"/>
            <a:chExt cx="1493" cy="997"/>
          </a:xfrm>
        </p:grpSpPr>
        <p:pic>
          <p:nvPicPr>
            <p:cNvPr id="17417" name="Picture 92" descr="MPj04394810000[1]">
              <a:extLst>
                <a:ext uri="{FF2B5EF4-FFF2-40B4-BE49-F238E27FC236}">
                  <a16:creationId xmlns:a16="http://schemas.microsoft.com/office/drawing/2014/main" id="{A639D713-A699-E747-A503-9ECE024F4F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" y="3181"/>
              <a:ext cx="1493" cy="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8" name="Text Box 94">
              <a:extLst>
                <a:ext uri="{FF2B5EF4-FFF2-40B4-BE49-F238E27FC236}">
                  <a16:creationId xmlns:a16="http://schemas.microsoft.com/office/drawing/2014/main" id="{DE238AC7-29EB-E74B-826A-61B71C9781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" y="3311"/>
              <a:ext cx="129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Iniciamos </a:t>
              </a:r>
            </a:p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a=3 </a:t>
              </a:r>
            </a:p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n=8</a:t>
              </a:r>
            </a:p>
            <a:p>
              <a:pPr eaLnBrk="1" hangingPunct="1"/>
              <a:endParaRPr lang="es-ES" altLang="es-CL" sz="1800" b="0">
                <a:solidFill>
                  <a:schemeClr val="bg1"/>
                </a:solidFill>
                <a:latin typeface="Lucida Handwriting" panose="03010101010101010101" pitchFamily="66" charset="77"/>
              </a:endParaRPr>
            </a:p>
          </p:txBody>
        </p:sp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98B7BA96-8970-1D4B-A7CB-404403C78E58}"/>
              </a:ext>
            </a:extLst>
          </p:cNvPr>
          <p:cNvSpPr/>
          <p:nvPr/>
        </p:nvSpPr>
        <p:spPr>
          <a:xfrm>
            <a:off x="902271" y="2099334"/>
            <a:ext cx="4284664" cy="36933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"ingrese la base"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a =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(input())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"ingrese el exponente"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n =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input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())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base = </a:t>
            </a:r>
            <a:r>
              <a:rPr lang="es-CL" dirty="0">
                <a:solidFill>
                  <a:srgbClr val="137646"/>
                </a:solidFill>
                <a:latin typeface="Menlo-Regular" panose="020B0609030804020204" pitchFamily="49" charset="0"/>
              </a:rPr>
              <a:t>1</a:t>
            </a:r>
          </a:p>
          <a:p>
            <a:endParaRPr lang="es-CL" dirty="0">
              <a:solidFill>
                <a:srgbClr val="137646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000FF"/>
                </a:solidFill>
                <a:latin typeface="Menlo-Regular" panose="020B0609030804020204" pitchFamily="49" charset="0"/>
              </a:rPr>
              <a:t>for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 i </a:t>
            </a:r>
            <a:r>
              <a:rPr lang="es-CL" dirty="0">
                <a:solidFill>
                  <a:srgbClr val="0000FF"/>
                </a:solidFill>
                <a:latin typeface="Menlo-Regular" panose="020B0609030804020204" pitchFamily="49" charset="0"/>
              </a:rPr>
              <a:t>in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range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137646"/>
                </a:solidFill>
                <a:latin typeface="Menlo-Regular" panose="020B0609030804020204" pitchFamily="49" charset="0"/>
              </a:rPr>
              <a:t>0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,n):    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	base = a*base    	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"valor:"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,base)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"valor final"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, base)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863625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01791D6-113B-EADC-4AAF-0B2496D7EF3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0D1276-CA02-83C1-B69C-D7EB3704D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9458" name="Title 2">
            <a:extLst>
              <a:ext uri="{FF2B5EF4-FFF2-40B4-BE49-F238E27FC236}">
                <a16:creationId xmlns:a16="http://schemas.microsoft.com/office/drawing/2014/main" id="{91B8151E-58B3-BF4C-9B57-A1245791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altLang="es-CL" dirty="0" err="1"/>
              <a:t>Problema</a:t>
            </a:r>
            <a:endParaRPr lang="en-US" altLang="es-CL" dirty="0"/>
          </a:p>
        </p:txBody>
      </p:sp>
      <p:graphicFrame>
        <p:nvGraphicFramePr>
          <p:cNvPr id="7" name="Group 85">
            <a:extLst>
              <a:ext uri="{FF2B5EF4-FFF2-40B4-BE49-F238E27FC236}">
                <a16:creationId xmlns:a16="http://schemas.microsoft.com/office/drawing/2014/main" id="{A383FA3F-6CA5-2343-909B-AAE822AD0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38756"/>
              </p:ext>
            </p:extLst>
          </p:nvPr>
        </p:nvGraphicFramePr>
        <p:xfrm>
          <a:off x="5352618" y="2119745"/>
          <a:ext cx="2501900" cy="327635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79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2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i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base</a:t>
                      </a: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1*3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3*3=9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3*9=27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3*27=81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3*81=243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3*243=729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3*729=2187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3*2187=6561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9491" name="Group 95">
            <a:extLst>
              <a:ext uri="{FF2B5EF4-FFF2-40B4-BE49-F238E27FC236}">
                <a16:creationId xmlns:a16="http://schemas.microsoft.com/office/drawing/2014/main" id="{8E54C258-E8A1-3B44-9D93-DB91A321DDE5}"/>
              </a:ext>
            </a:extLst>
          </p:cNvPr>
          <p:cNvGrpSpPr>
            <a:grpSpLocks/>
          </p:cNvGrpSpPr>
          <p:nvPr/>
        </p:nvGrpSpPr>
        <p:grpSpPr bwMode="auto">
          <a:xfrm>
            <a:off x="5360988" y="5362575"/>
            <a:ext cx="2501900" cy="1334718"/>
            <a:chOff x="426" y="3181"/>
            <a:chExt cx="1493" cy="997"/>
          </a:xfrm>
        </p:grpSpPr>
        <p:pic>
          <p:nvPicPr>
            <p:cNvPr id="19500" name="Picture 92" descr="MPj04394810000[1]">
              <a:extLst>
                <a:ext uri="{FF2B5EF4-FFF2-40B4-BE49-F238E27FC236}">
                  <a16:creationId xmlns:a16="http://schemas.microsoft.com/office/drawing/2014/main" id="{59D70034-1B93-2844-BF97-D5BD2ACC3B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" y="3181"/>
              <a:ext cx="1493" cy="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01" name="Text Box 94">
              <a:extLst>
                <a:ext uri="{FF2B5EF4-FFF2-40B4-BE49-F238E27FC236}">
                  <a16:creationId xmlns:a16="http://schemas.microsoft.com/office/drawing/2014/main" id="{F6761851-35F8-434D-86A6-78AADE0B57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" y="3311"/>
              <a:ext cx="129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Iniciamos </a:t>
              </a:r>
            </a:p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a=3 </a:t>
              </a:r>
            </a:p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n=8</a:t>
              </a:r>
            </a:p>
            <a:p>
              <a:pPr eaLnBrk="1" hangingPunct="1"/>
              <a:endParaRPr lang="es-ES" altLang="es-CL" sz="1800" b="0">
                <a:solidFill>
                  <a:schemeClr val="bg1"/>
                </a:solidFill>
                <a:latin typeface="Lucida Handwriting" panose="03010101010101010101" pitchFamily="66" charset="77"/>
              </a:endParaRPr>
            </a:p>
          </p:txBody>
        </p:sp>
      </p:grpSp>
      <p:grpSp>
        <p:nvGrpSpPr>
          <p:cNvPr id="4" name="Group 68">
            <a:extLst>
              <a:ext uri="{FF2B5EF4-FFF2-40B4-BE49-F238E27FC236}">
                <a16:creationId xmlns:a16="http://schemas.microsoft.com/office/drawing/2014/main" id="{501AF77C-3029-4B48-BE91-940A86653B23}"/>
              </a:ext>
            </a:extLst>
          </p:cNvPr>
          <p:cNvGrpSpPr>
            <a:grpSpLocks/>
          </p:cNvGrpSpPr>
          <p:nvPr/>
        </p:nvGrpSpPr>
        <p:grpSpPr bwMode="auto">
          <a:xfrm>
            <a:off x="1336069" y="4586836"/>
            <a:ext cx="523875" cy="290513"/>
            <a:chOff x="370" y="1439"/>
            <a:chExt cx="330" cy="183"/>
          </a:xfrm>
        </p:grpSpPr>
        <p:sp>
          <p:nvSpPr>
            <p:cNvPr id="19496" name="AutoShape 69">
              <a:extLst>
                <a:ext uri="{FF2B5EF4-FFF2-40B4-BE49-F238E27FC236}">
                  <a16:creationId xmlns:a16="http://schemas.microsoft.com/office/drawing/2014/main" id="{20F5AA94-CE55-2A48-A805-D6E88E951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" y="1458"/>
              <a:ext cx="330" cy="164"/>
            </a:xfrm>
            <a:prstGeom prst="chevron">
              <a:avLst>
                <a:gd name="adj" fmla="val 50305"/>
              </a:avLst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19497" name="Text Box 70">
              <a:extLst>
                <a:ext uri="{FF2B5EF4-FFF2-40B4-BE49-F238E27FC236}">
                  <a16:creationId xmlns:a16="http://schemas.microsoft.com/office/drawing/2014/main" id="{79875C0F-13A3-1146-88F7-846E989E1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" y="1439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s-CL" sz="1800"/>
                <a:t>1</a:t>
              </a:r>
            </a:p>
          </p:txBody>
        </p:sp>
      </p:grpSp>
      <p:sp>
        <p:nvSpPr>
          <p:cNvPr id="21" name="Freeform 72">
            <a:extLst>
              <a:ext uri="{FF2B5EF4-FFF2-40B4-BE49-F238E27FC236}">
                <a16:creationId xmlns:a16="http://schemas.microsoft.com/office/drawing/2014/main" id="{4681AC1E-E3E0-E046-89EC-7212338AA3D0}"/>
              </a:ext>
            </a:extLst>
          </p:cNvPr>
          <p:cNvSpPr>
            <a:spLocks/>
          </p:cNvSpPr>
          <p:nvPr/>
        </p:nvSpPr>
        <p:spPr bwMode="auto">
          <a:xfrm>
            <a:off x="693058" y="4480534"/>
            <a:ext cx="1171777" cy="589223"/>
          </a:xfrm>
          <a:custGeom>
            <a:avLst/>
            <a:gdLst>
              <a:gd name="T0" fmla="*/ 2147483647 w 398"/>
              <a:gd name="T1" fmla="*/ 2147483647 h 849"/>
              <a:gd name="T2" fmla="*/ 2147483647 w 398"/>
              <a:gd name="T3" fmla="*/ 2147483647 h 849"/>
              <a:gd name="T4" fmla="*/ 2147483647 w 398"/>
              <a:gd name="T5" fmla="*/ 2147483647 h 849"/>
              <a:gd name="T6" fmla="*/ 2147483647 w 398"/>
              <a:gd name="T7" fmla="*/ 2147483647 h 849"/>
              <a:gd name="T8" fmla="*/ 0 60000 65536"/>
              <a:gd name="T9" fmla="*/ 0 60000 65536"/>
              <a:gd name="T10" fmla="*/ 0 60000 65536"/>
              <a:gd name="T11" fmla="*/ 0 60000 65536"/>
              <a:gd name="T12" fmla="*/ 0 w 398"/>
              <a:gd name="T13" fmla="*/ 0 h 849"/>
              <a:gd name="T14" fmla="*/ 398 w 398"/>
              <a:gd name="T15" fmla="*/ 849 h 849"/>
              <a:gd name="connsiteX0" fmla="*/ 32776 w 32776"/>
              <a:gd name="connsiteY0" fmla="*/ 9260 h 9344"/>
              <a:gd name="connsiteX1" fmla="*/ 2506 w 32776"/>
              <a:gd name="connsiteY1" fmla="*/ 8542 h 9344"/>
              <a:gd name="connsiteX2" fmla="*/ 2682 w 32776"/>
              <a:gd name="connsiteY2" fmla="*/ 1310 h 9344"/>
              <a:gd name="connsiteX3" fmla="*/ 10697 w 32776"/>
              <a:gd name="connsiteY3" fmla="*/ 3 h 9344"/>
              <a:gd name="connsiteX0" fmla="*/ 9408 w 9408"/>
              <a:gd name="connsiteY0" fmla="*/ 9910 h 10062"/>
              <a:gd name="connsiteX1" fmla="*/ 1380 w 9408"/>
              <a:gd name="connsiteY1" fmla="*/ 9256 h 10062"/>
              <a:gd name="connsiteX2" fmla="*/ 226 w 9408"/>
              <a:gd name="connsiteY2" fmla="*/ 1402 h 10062"/>
              <a:gd name="connsiteX3" fmla="*/ 2672 w 9408"/>
              <a:gd name="connsiteY3" fmla="*/ 3 h 10062"/>
              <a:gd name="connsiteX0" fmla="*/ 9717 w 9717"/>
              <a:gd name="connsiteY0" fmla="*/ 9847 h 9990"/>
              <a:gd name="connsiteX1" fmla="*/ 1184 w 9717"/>
              <a:gd name="connsiteY1" fmla="*/ 9197 h 9990"/>
              <a:gd name="connsiteX2" fmla="*/ 348 w 9717"/>
              <a:gd name="connsiteY2" fmla="*/ 1505 h 9990"/>
              <a:gd name="connsiteX3" fmla="*/ 2557 w 9717"/>
              <a:gd name="connsiteY3" fmla="*/ 1 h 9990"/>
              <a:gd name="connsiteX0" fmla="*/ 9821 w 9821"/>
              <a:gd name="connsiteY0" fmla="*/ 9857 h 9857"/>
              <a:gd name="connsiteX1" fmla="*/ 1039 w 9821"/>
              <a:gd name="connsiteY1" fmla="*/ 9206 h 9857"/>
              <a:gd name="connsiteX2" fmla="*/ 179 w 9821"/>
              <a:gd name="connsiteY2" fmla="*/ 1507 h 9857"/>
              <a:gd name="connsiteX3" fmla="*/ 2452 w 9821"/>
              <a:gd name="connsiteY3" fmla="*/ 1 h 9857"/>
              <a:gd name="connsiteX0" fmla="*/ 10000 w 10000"/>
              <a:gd name="connsiteY0" fmla="*/ 10000 h 10031"/>
              <a:gd name="connsiteX1" fmla="*/ 1058 w 10000"/>
              <a:gd name="connsiteY1" fmla="*/ 9340 h 10031"/>
              <a:gd name="connsiteX2" fmla="*/ 182 w 10000"/>
              <a:gd name="connsiteY2" fmla="*/ 1529 h 10031"/>
              <a:gd name="connsiteX3" fmla="*/ 2497 w 10000"/>
              <a:gd name="connsiteY3" fmla="*/ 1 h 10031"/>
              <a:gd name="connsiteX0" fmla="*/ 10000 w 10000"/>
              <a:gd name="connsiteY0" fmla="*/ 10000 h 10206"/>
              <a:gd name="connsiteX1" fmla="*/ 1058 w 10000"/>
              <a:gd name="connsiteY1" fmla="*/ 9802 h 10206"/>
              <a:gd name="connsiteX2" fmla="*/ 182 w 10000"/>
              <a:gd name="connsiteY2" fmla="*/ 1529 h 10206"/>
              <a:gd name="connsiteX3" fmla="*/ 2497 w 10000"/>
              <a:gd name="connsiteY3" fmla="*/ 1 h 10206"/>
              <a:gd name="connsiteX0" fmla="*/ 9944 w 9944"/>
              <a:gd name="connsiteY0" fmla="*/ 10000 h 10709"/>
              <a:gd name="connsiteX1" fmla="*/ 1002 w 9944"/>
              <a:gd name="connsiteY1" fmla="*/ 9802 h 10709"/>
              <a:gd name="connsiteX2" fmla="*/ 126 w 9944"/>
              <a:gd name="connsiteY2" fmla="*/ 1529 h 10709"/>
              <a:gd name="connsiteX3" fmla="*/ 2441 w 9944"/>
              <a:gd name="connsiteY3" fmla="*/ 1 h 10709"/>
              <a:gd name="connsiteX0" fmla="*/ 10058 w 10058"/>
              <a:gd name="connsiteY0" fmla="*/ 9730 h 10281"/>
              <a:gd name="connsiteX1" fmla="*/ 1066 w 10058"/>
              <a:gd name="connsiteY1" fmla="*/ 9545 h 10281"/>
              <a:gd name="connsiteX2" fmla="*/ 479 w 10058"/>
              <a:gd name="connsiteY2" fmla="*/ 743 h 10281"/>
              <a:gd name="connsiteX3" fmla="*/ 2513 w 10058"/>
              <a:gd name="connsiteY3" fmla="*/ 393 h 10281"/>
              <a:gd name="connsiteX0" fmla="*/ 10058 w 10058"/>
              <a:gd name="connsiteY0" fmla="*/ 9338 h 9889"/>
              <a:gd name="connsiteX1" fmla="*/ 1066 w 10058"/>
              <a:gd name="connsiteY1" fmla="*/ 9153 h 9889"/>
              <a:gd name="connsiteX2" fmla="*/ 479 w 10058"/>
              <a:gd name="connsiteY2" fmla="*/ 351 h 9889"/>
              <a:gd name="connsiteX3" fmla="*/ 2513 w 10058"/>
              <a:gd name="connsiteY3" fmla="*/ 1 h 9889"/>
              <a:gd name="connsiteX0" fmla="*/ 10300 w 10300"/>
              <a:gd name="connsiteY0" fmla="*/ 9442 h 9991"/>
              <a:gd name="connsiteX1" fmla="*/ 1360 w 10300"/>
              <a:gd name="connsiteY1" fmla="*/ 9255 h 9991"/>
              <a:gd name="connsiteX2" fmla="*/ 308 w 10300"/>
              <a:gd name="connsiteY2" fmla="*/ 463 h 9991"/>
              <a:gd name="connsiteX3" fmla="*/ 2799 w 10300"/>
              <a:gd name="connsiteY3" fmla="*/ 0 h 9991"/>
              <a:gd name="connsiteX0" fmla="*/ 9903 w 9903"/>
              <a:gd name="connsiteY0" fmla="*/ 9451 h 10000"/>
              <a:gd name="connsiteX1" fmla="*/ 1223 w 9903"/>
              <a:gd name="connsiteY1" fmla="*/ 9263 h 10000"/>
              <a:gd name="connsiteX2" fmla="*/ 202 w 9903"/>
              <a:gd name="connsiteY2" fmla="*/ 463 h 10000"/>
              <a:gd name="connsiteX3" fmla="*/ 2620 w 9903"/>
              <a:gd name="connsiteY3" fmla="*/ 0 h 10000"/>
              <a:gd name="connsiteX0" fmla="*/ 10308 w 10308"/>
              <a:gd name="connsiteY0" fmla="*/ 9451 h 10077"/>
              <a:gd name="connsiteX1" fmla="*/ 913 w 10308"/>
              <a:gd name="connsiteY1" fmla="*/ 9372 h 10077"/>
              <a:gd name="connsiteX2" fmla="*/ 512 w 10308"/>
              <a:gd name="connsiteY2" fmla="*/ 463 h 10077"/>
              <a:gd name="connsiteX3" fmla="*/ 2954 w 10308"/>
              <a:gd name="connsiteY3" fmla="*/ 0 h 10077"/>
              <a:gd name="connsiteX0" fmla="*/ 10190 w 10190"/>
              <a:gd name="connsiteY0" fmla="*/ 9451 h 10462"/>
              <a:gd name="connsiteX1" fmla="*/ 795 w 10190"/>
              <a:gd name="connsiteY1" fmla="*/ 9372 h 10462"/>
              <a:gd name="connsiteX2" fmla="*/ 394 w 10190"/>
              <a:gd name="connsiteY2" fmla="*/ 463 h 10462"/>
              <a:gd name="connsiteX3" fmla="*/ 2836 w 10190"/>
              <a:gd name="connsiteY3" fmla="*/ 0 h 10462"/>
              <a:gd name="connsiteX0" fmla="*/ 10850 w 10850"/>
              <a:gd name="connsiteY0" fmla="*/ 9451 h 10462"/>
              <a:gd name="connsiteX1" fmla="*/ 1455 w 10850"/>
              <a:gd name="connsiteY1" fmla="*/ 9372 h 10462"/>
              <a:gd name="connsiteX2" fmla="*/ 1054 w 10850"/>
              <a:gd name="connsiteY2" fmla="*/ 463 h 10462"/>
              <a:gd name="connsiteX3" fmla="*/ 3496 w 10850"/>
              <a:gd name="connsiteY3" fmla="*/ 0 h 10462"/>
              <a:gd name="connsiteX0" fmla="*/ 10166 w 10166"/>
              <a:gd name="connsiteY0" fmla="*/ 9512 h 10523"/>
              <a:gd name="connsiteX1" fmla="*/ 771 w 10166"/>
              <a:gd name="connsiteY1" fmla="*/ 9433 h 10523"/>
              <a:gd name="connsiteX2" fmla="*/ 370 w 10166"/>
              <a:gd name="connsiteY2" fmla="*/ 524 h 10523"/>
              <a:gd name="connsiteX3" fmla="*/ 2812 w 10166"/>
              <a:gd name="connsiteY3" fmla="*/ 61 h 10523"/>
              <a:gd name="connsiteX0" fmla="*/ 10166 w 10166"/>
              <a:gd name="connsiteY0" fmla="*/ 9955 h 10966"/>
              <a:gd name="connsiteX1" fmla="*/ 771 w 10166"/>
              <a:gd name="connsiteY1" fmla="*/ 9876 h 10966"/>
              <a:gd name="connsiteX2" fmla="*/ 370 w 10166"/>
              <a:gd name="connsiteY2" fmla="*/ 967 h 10966"/>
              <a:gd name="connsiteX3" fmla="*/ 2812 w 10166"/>
              <a:gd name="connsiteY3" fmla="*/ 504 h 10966"/>
              <a:gd name="connsiteX0" fmla="*/ 10149 w 10149"/>
              <a:gd name="connsiteY0" fmla="*/ 9955 h 10966"/>
              <a:gd name="connsiteX1" fmla="*/ 754 w 10149"/>
              <a:gd name="connsiteY1" fmla="*/ 9876 h 10966"/>
              <a:gd name="connsiteX2" fmla="*/ 353 w 10149"/>
              <a:gd name="connsiteY2" fmla="*/ 967 h 10966"/>
              <a:gd name="connsiteX3" fmla="*/ 2795 w 10149"/>
              <a:gd name="connsiteY3" fmla="*/ 504 h 10966"/>
              <a:gd name="connsiteX0" fmla="*/ 10330 w 10330"/>
              <a:gd name="connsiteY0" fmla="*/ 10336 h 11347"/>
              <a:gd name="connsiteX1" fmla="*/ 935 w 10330"/>
              <a:gd name="connsiteY1" fmla="*/ 10257 h 11347"/>
              <a:gd name="connsiteX2" fmla="*/ 534 w 10330"/>
              <a:gd name="connsiteY2" fmla="*/ 1348 h 11347"/>
              <a:gd name="connsiteX3" fmla="*/ 2976 w 10330"/>
              <a:gd name="connsiteY3" fmla="*/ 885 h 11347"/>
              <a:gd name="connsiteX0" fmla="*/ 10440 w 10440"/>
              <a:gd name="connsiteY0" fmla="*/ 9755 h 10307"/>
              <a:gd name="connsiteX1" fmla="*/ 1045 w 10440"/>
              <a:gd name="connsiteY1" fmla="*/ 9676 h 10307"/>
              <a:gd name="connsiteX2" fmla="*/ 644 w 10440"/>
              <a:gd name="connsiteY2" fmla="*/ 1749 h 10307"/>
              <a:gd name="connsiteX3" fmla="*/ 3086 w 10440"/>
              <a:gd name="connsiteY3" fmla="*/ 304 h 10307"/>
              <a:gd name="connsiteX0" fmla="*/ 10299 w 10299"/>
              <a:gd name="connsiteY0" fmla="*/ 9544 h 10056"/>
              <a:gd name="connsiteX1" fmla="*/ 904 w 10299"/>
              <a:gd name="connsiteY1" fmla="*/ 9465 h 10056"/>
              <a:gd name="connsiteX2" fmla="*/ 790 w 10299"/>
              <a:gd name="connsiteY2" fmla="*/ 2083 h 10056"/>
              <a:gd name="connsiteX3" fmla="*/ 2945 w 10299"/>
              <a:gd name="connsiteY3" fmla="*/ 93 h 10056"/>
              <a:gd name="connsiteX0" fmla="*/ 9879 w 9879"/>
              <a:gd name="connsiteY0" fmla="*/ 9544 h 10588"/>
              <a:gd name="connsiteX1" fmla="*/ 484 w 9879"/>
              <a:gd name="connsiteY1" fmla="*/ 9465 h 10588"/>
              <a:gd name="connsiteX2" fmla="*/ 370 w 9879"/>
              <a:gd name="connsiteY2" fmla="*/ 2083 h 10588"/>
              <a:gd name="connsiteX3" fmla="*/ 2525 w 9879"/>
              <a:gd name="connsiteY3" fmla="*/ 93 h 10588"/>
              <a:gd name="connsiteX0" fmla="*/ 9949 w 9949"/>
              <a:gd name="connsiteY0" fmla="*/ 9014 h 9361"/>
              <a:gd name="connsiteX1" fmla="*/ 439 w 9949"/>
              <a:gd name="connsiteY1" fmla="*/ 8939 h 9361"/>
              <a:gd name="connsiteX2" fmla="*/ 324 w 9949"/>
              <a:gd name="connsiteY2" fmla="*/ 1967 h 9361"/>
              <a:gd name="connsiteX3" fmla="*/ 2505 w 9949"/>
              <a:gd name="connsiteY3" fmla="*/ 88 h 9361"/>
              <a:gd name="connsiteX0" fmla="*/ 9949 w 9949"/>
              <a:gd name="connsiteY0" fmla="*/ 9535 h 9906"/>
              <a:gd name="connsiteX1" fmla="*/ 390 w 9949"/>
              <a:gd name="connsiteY1" fmla="*/ 9455 h 9906"/>
              <a:gd name="connsiteX2" fmla="*/ 275 w 9949"/>
              <a:gd name="connsiteY2" fmla="*/ 2007 h 9906"/>
              <a:gd name="connsiteX3" fmla="*/ 2467 w 9949"/>
              <a:gd name="connsiteY3" fmla="*/ 0 h 9906"/>
              <a:gd name="connsiteX0" fmla="*/ 10496 w 10496"/>
              <a:gd name="connsiteY0" fmla="*/ 9627 h 10239"/>
              <a:gd name="connsiteX1" fmla="*/ 888 w 10496"/>
              <a:gd name="connsiteY1" fmla="*/ 9547 h 10239"/>
              <a:gd name="connsiteX2" fmla="*/ 772 w 10496"/>
              <a:gd name="connsiteY2" fmla="*/ 806 h 10239"/>
              <a:gd name="connsiteX3" fmla="*/ 2976 w 10496"/>
              <a:gd name="connsiteY3" fmla="*/ 2 h 10239"/>
              <a:gd name="connsiteX0" fmla="*/ 10108 w 10108"/>
              <a:gd name="connsiteY0" fmla="*/ 9812 h 10347"/>
              <a:gd name="connsiteX1" fmla="*/ 1027 w 10108"/>
              <a:gd name="connsiteY1" fmla="*/ 9621 h 10347"/>
              <a:gd name="connsiteX2" fmla="*/ 384 w 10108"/>
              <a:gd name="connsiteY2" fmla="*/ 991 h 10347"/>
              <a:gd name="connsiteX3" fmla="*/ 2588 w 10108"/>
              <a:gd name="connsiteY3" fmla="*/ 187 h 10347"/>
              <a:gd name="connsiteX0" fmla="*/ 10108 w 10108"/>
              <a:gd name="connsiteY0" fmla="*/ 9812 h 10347"/>
              <a:gd name="connsiteX1" fmla="*/ 1027 w 10108"/>
              <a:gd name="connsiteY1" fmla="*/ 9621 h 10347"/>
              <a:gd name="connsiteX2" fmla="*/ 384 w 10108"/>
              <a:gd name="connsiteY2" fmla="*/ 991 h 10347"/>
              <a:gd name="connsiteX3" fmla="*/ 2588 w 10108"/>
              <a:gd name="connsiteY3" fmla="*/ 187 h 10347"/>
              <a:gd name="connsiteX0" fmla="*/ 10108 w 10108"/>
              <a:gd name="connsiteY0" fmla="*/ 9625 h 10160"/>
              <a:gd name="connsiteX1" fmla="*/ 1027 w 10108"/>
              <a:gd name="connsiteY1" fmla="*/ 9434 h 10160"/>
              <a:gd name="connsiteX2" fmla="*/ 384 w 10108"/>
              <a:gd name="connsiteY2" fmla="*/ 804 h 10160"/>
              <a:gd name="connsiteX3" fmla="*/ 2588 w 10108"/>
              <a:gd name="connsiteY3" fmla="*/ 0 h 10160"/>
              <a:gd name="connsiteX0" fmla="*/ 10046 w 10046"/>
              <a:gd name="connsiteY0" fmla="*/ 9807 h 10383"/>
              <a:gd name="connsiteX1" fmla="*/ 965 w 10046"/>
              <a:gd name="connsiteY1" fmla="*/ 9616 h 10383"/>
              <a:gd name="connsiteX2" fmla="*/ 439 w 10046"/>
              <a:gd name="connsiteY2" fmla="*/ 431 h 10383"/>
              <a:gd name="connsiteX3" fmla="*/ 2526 w 10046"/>
              <a:gd name="connsiteY3" fmla="*/ 182 h 10383"/>
              <a:gd name="connsiteX0" fmla="*/ 10046 w 10046"/>
              <a:gd name="connsiteY0" fmla="*/ 9625 h 10201"/>
              <a:gd name="connsiteX1" fmla="*/ 965 w 10046"/>
              <a:gd name="connsiteY1" fmla="*/ 9434 h 10201"/>
              <a:gd name="connsiteX2" fmla="*/ 439 w 10046"/>
              <a:gd name="connsiteY2" fmla="*/ 249 h 10201"/>
              <a:gd name="connsiteX3" fmla="*/ 2526 w 10046"/>
              <a:gd name="connsiteY3" fmla="*/ 0 h 10201"/>
              <a:gd name="connsiteX0" fmla="*/ 9932 w 9932"/>
              <a:gd name="connsiteY0" fmla="*/ 9625 h 10201"/>
              <a:gd name="connsiteX1" fmla="*/ 851 w 9932"/>
              <a:gd name="connsiteY1" fmla="*/ 9434 h 10201"/>
              <a:gd name="connsiteX2" fmla="*/ 325 w 9932"/>
              <a:gd name="connsiteY2" fmla="*/ 249 h 10201"/>
              <a:gd name="connsiteX3" fmla="*/ 2412 w 9932"/>
              <a:gd name="connsiteY3" fmla="*/ 0 h 10201"/>
              <a:gd name="connsiteX0" fmla="*/ 10000 w 10000"/>
              <a:gd name="connsiteY0" fmla="*/ 9435 h 10000"/>
              <a:gd name="connsiteX1" fmla="*/ 857 w 10000"/>
              <a:gd name="connsiteY1" fmla="*/ 9248 h 10000"/>
              <a:gd name="connsiteX2" fmla="*/ 327 w 10000"/>
              <a:gd name="connsiteY2" fmla="*/ 244 h 10000"/>
              <a:gd name="connsiteX3" fmla="*/ 2429 w 10000"/>
              <a:gd name="connsiteY3" fmla="*/ 0 h 10000"/>
              <a:gd name="connsiteX0" fmla="*/ 9673 w 9673"/>
              <a:gd name="connsiteY0" fmla="*/ 9435 h 10000"/>
              <a:gd name="connsiteX1" fmla="*/ 530 w 9673"/>
              <a:gd name="connsiteY1" fmla="*/ 9248 h 10000"/>
              <a:gd name="connsiteX2" fmla="*/ 0 w 9673"/>
              <a:gd name="connsiteY2" fmla="*/ 244 h 10000"/>
              <a:gd name="connsiteX3" fmla="*/ 2102 w 9673"/>
              <a:gd name="connsiteY3" fmla="*/ 0 h 10000"/>
              <a:gd name="connsiteX0" fmla="*/ 10113 w 10113"/>
              <a:gd name="connsiteY0" fmla="*/ 9435 h 10076"/>
              <a:gd name="connsiteX1" fmla="*/ 356 w 10113"/>
              <a:gd name="connsiteY1" fmla="*/ 9357 h 10076"/>
              <a:gd name="connsiteX2" fmla="*/ 113 w 10113"/>
              <a:gd name="connsiteY2" fmla="*/ 244 h 10076"/>
              <a:gd name="connsiteX3" fmla="*/ 2286 w 10113"/>
              <a:gd name="connsiteY3" fmla="*/ 0 h 10076"/>
              <a:gd name="connsiteX0" fmla="*/ 10113 w 10113"/>
              <a:gd name="connsiteY0" fmla="*/ 9435 h 9456"/>
              <a:gd name="connsiteX1" fmla="*/ 356 w 10113"/>
              <a:gd name="connsiteY1" fmla="*/ 9357 h 9456"/>
              <a:gd name="connsiteX2" fmla="*/ 113 w 10113"/>
              <a:gd name="connsiteY2" fmla="*/ 244 h 9456"/>
              <a:gd name="connsiteX3" fmla="*/ 2286 w 10113"/>
              <a:gd name="connsiteY3" fmla="*/ 0 h 9456"/>
              <a:gd name="connsiteX0" fmla="*/ 9888 w 9888"/>
              <a:gd name="connsiteY0" fmla="*/ 9978 h 10000"/>
              <a:gd name="connsiteX1" fmla="*/ 240 w 9888"/>
              <a:gd name="connsiteY1" fmla="*/ 9895 h 10000"/>
              <a:gd name="connsiteX2" fmla="*/ 0 w 9888"/>
              <a:gd name="connsiteY2" fmla="*/ 258 h 10000"/>
              <a:gd name="connsiteX3" fmla="*/ 2148 w 9888"/>
              <a:gd name="connsiteY3" fmla="*/ 0 h 10000"/>
              <a:gd name="connsiteX0" fmla="*/ 9878 w 9878"/>
              <a:gd name="connsiteY0" fmla="*/ 9978 h 10000"/>
              <a:gd name="connsiteX1" fmla="*/ 121 w 9878"/>
              <a:gd name="connsiteY1" fmla="*/ 9895 h 10000"/>
              <a:gd name="connsiteX2" fmla="*/ 0 w 9878"/>
              <a:gd name="connsiteY2" fmla="*/ 28 h 10000"/>
              <a:gd name="connsiteX3" fmla="*/ 2050 w 9878"/>
              <a:gd name="connsiteY3" fmla="*/ 0 h 10000"/>
              <a:gd name="connsiteX0" fmla="*/ 10000 w 10000"/>
              <a:gd name="connsiteY0" fmla="*/ 9978 h 10000"/>
              <a:gd name="connsiteX1" fmla="*/ 122 w 10000"/>
              <a:gd name="connsiteY1" fmla="*/ 9895 h 10000"/>
              <a:gd name="connsiteX2" fmla="*/ 0 w 10000"/>
              <a:gd name="connsiteY2" fmla="*/ 28 h 10000"/>
              <a:gd name="connsiteX3" fmla="*/ 2075 w 10000"/>
              <a:gd name="connsiteY3" fmla="*/ 0 h 10000"/>
              <a:gd name="connsiteX0" fmla="*/ 10000 w 10000"/>
              <a:gd name="connsiteY0" fmla="*/ 9978 h 10125"/>
              <a:gd name="connsiteX1" fmla="*/ 60 w 10000"/>
              <a:gd name="connsiteY1" fmla="*/ 10125 h 10125"/>
              <a:gd name="connsiteX2" fmla="*/ 0 w 10000"/>
              <a:gd name="connsiteY2" fmla="*/ 28 h 10125"/>
              <a:gd name="connsiteX3" fmla="*/ 2075 w 10000"/>
              <a:gd name="connsiteY3" fmla="*/ 0 h 10125"/>
              <a:gd name="connsiteX0" fmla="*/ 10000 w 10000"/>
              <a:gd name="connsiteY0" fmla="*/ 9978 h 10003"/>
              <a:gd name="connsiteX1" fmla="*/ 97 w 10000"/>
              <a:gd name="connsiteY1" fmla="*/ 9916 h 10003"/>
              <a:gd name="connsiteX2" fmla="*/ 0 w 10000"/>
              <a:gd name="connsiteY2" fmla="*/ 28 h 10003"/>
              <a:gd name="connsiteX3" fmla="*/ 2075 w 10000"/>
              <a:gd name="connsiteY3" fmla="*/ 0 h 10003"/>
              <a:gd name="connsiteX0" fmla="*/ 10000 w 10000"/>
              <a:gd name="connsiteY0" fmla="*/ 9978 h 10003"/>
              <a:gd name="connsiteX1" fmla="*/ 97 w 10000"/>
              <a:gd name="connsiteY1" fmla="*/ 9916 h 10003"/>
              <a:gd name="connsiteX2" fmla="*/ 0 w 10000"/>
              <a:gd name="connsiteY2" fmla="*/ 28 h 10003"/>
              <a:gd name="connsiteX3" fmla="*/ 2075 w 10000"/>
              <a:gd name="connsiteY3" fmla="*/ 0 h 10003"/>
              <a:gd name="connsiteX0" fmla="*/ 10748 w 10748"/>
              <a:gd name="connsiteY0" fmla="*/ 10020 h 10045"/>
              <a:gd name="connsiteX1" fmla="*/ 845 w 10748"/>
              <a:gd name="connsiteY1" fmla="*/ 9958 h 10045"/>
              <a:gd name="connsiteX2" fmla="*/ 0 w 10748"/>
              <a:gd name="connsiteY2" fmla="*/ 0 h 10045"/>
              <a:gd name="connsiteX3" fmla="*/ 2823 w 10748"/>
              <a:gd name="connsiteY3" fmla="*/ 42 h 10045"/>
              <a:gd name="connsiteX0" fmla="*/ 10748 w 10748"/>
              <a:gd name="connsiteY0" fmla="*/ 10020 h 10059"/>
              <a:gd name="connsiteX1" fmla="*/ 135 w 10748"/>
              <a:gd name="connsiteY1" fmla="*/ 10028 h 10059"/>
              <a:gd name="connsiteX2" fmla="*/ 0 w 10748"/>
              <a:gd name="connsiteY2" fmla="*/ 0 h 10059"/>
              <a:gd name="connsiteX3" fmla="*/ 2823 w 10748"/>
              <a:gd name="connsiteY3" fmla="*/ 42 h 10059"/>
              <a:gd name="connsiteX0" fmla="*/ 10748 w 10748"/>
              <a:gd name="connsiteY0" fmla="*/ 10020 h 10059"/>
              <a:gd name="connsiteX1" fmla="*/ 135 w 10748"/>
              <a:gd name="connsiteY1" fmla="*/ 10028 h 10059"/>
              <a:gd name="connsiteX2" fmla="*/ 0 w 10748"/>
              <a:gd name="connsiteY2" fmla="*/ 0 h 10059"/>
              <a:gd name="connsiteX3" fmla="*/ 2823 w 10748"/>
              <a:gd name="connsiteY3" fmla="*/ 42 h 10059"/>
              <a:gd name="connsiteX0" fmla="*/ 10673 w 10673"/>
              <a:gd name="connsiteY0" fmla="*/ 9978 h 10017"/>
              <a:gd name="connsiteX1" fmla="*/ 60 w 10673"/>
              <a:gd name="connsiteY1" fmla="*/ 9986 h 10017"/>
              <a:gd name="connsiteX2" fmla="*/ 0 w 10673"/>
              <a:gd name="connsiteY2" fmla="*/ 28 h 10017"/>
              <a:gd name="connsiteX3" fmla="*/ 2748 w 10673"/>
              <a:gd name="connsiteY3" fmla="*/ 0 h 10017"/>
              <a:gd name="connsiteX0" fmla="*/ 10684 w 10684"/>
              <a:gd name="connsiteY0" fmla="*/ 9978 h 10017"/>
              <a:gd name="connsiteX1" fmla="*/ 71 w 10684"/>
              <a:gd name="connsiteY1" fmla="*/ 9986 h 10017"/>
              <a:gd name="connsiteX2" fmla="*/ 11 w 10684"/>
              <a:gd name="connsiteY2" fmla="*/ 28 h 10017"/>
              <a:gd name="connsiteX3" fmla="*/ 2759 w 10684"/>
              <a:gd name="connsiteY3" fmla="*/ 0 h 1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84" h="10017">
                <a:moveTo>
                  <a:pt x="10684" y="9978"/>
                </a:moveTo>
                <a:cubicBezTo>
                  <a:pt x="7709" y="10057"/>
                  <a:pt x="1757" y="9995"/>
                  <a:pt x="71" y="9986"/>
                </a:cubicBezTo>
                <a:cubicBezTo>
                  <a:pt x="101" y="7442"/>
                  <a:pt x="-42" y="2764"/>
                  <a:pt x="11" y="28"/>
                </a:cubicBezTo>
                <a:lnTo>
                  <a:pt x="2759" y="0"/>
                </a:lnTo>
              </a:path>
            </a:pathLst>
          </a:custGeom>
          <a:noFill/>
          <a:ln w="19050" cap="rnd">
            <a:solidFill>
              <a:srgbClr val="3366FF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CL"/>
          </a:p>
        </p:txBody>
      </p:sp>
      <p:sp>
        <p:nvSpPr>
          <p:cNvPr id="22" name="Line Callout 2 (Accent Bar) 21">
            <a:extLst>
              <a:ext uri="{FF2B5EF4-FFF2-40B4-BE49-F238E27FC236}">
                <a16:creationId xmlns:a16="http://schemas.microsoft.com/office/drawing/2014/main" id="{E7632182-4D5F-C147-A35E-7AAB7F39F553}"/>
              </a:ext>
            </a:extLst>
          </p:cNvPr>
          <p:cNvSpPr>
            <a:spLocks/>
          </p:cNvSpPr>
          <p:nvPr/>
        </p:nvSpPr>
        <p:spPr bwMode="auto">
          <a:xfrm>
            <a:off x="2413000" y="5881688"/>
            <a:ext cx="2189163" cy="774700"/>
          </a:xfrm>
          <a:prstGeom prst="accentCallout2">
            <a:avLst>
              <a:gd name="adj1" fmla="val 69597"/>
              <a:gd name="adj2" fmla="val -3606"/>
              <a:gd name="adj3" fmla="val 68834"/>
              <a:gd name="adj4" fmla="val -8532"/>
              <a:gd name="adj5" fmla="val -2956"/>
              <a:gd name="adj6" fmla="val -3838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sz="1600" dirty="0" err="1">
                <a:latin typeface="Myriad Pro" panose="020B0503030403020204" pitchFamily="34" charset="0"/>
                <a:cs typeface="Tekton Pro Bold" charset="0"/>
              </a:rPr>
              <a:t>Ejecutamos</a:t>
            </a:r>
            <a:r>
              <a:rPr lang="en-US" sz="1600" dirty="0">
                <a:latin typeface="Myriad Pro" panose="020B0503030403020204" pitchFamily="34" charset="0"/>
                <a:cs typeface="Tekton Pro Bold" charset="0"/>
              </a:rPr>
              <a:t> un </a:t>
            </a:r>
            <a:r>
              <a:rPr lang="en-US" sz="1600" dirty="0" err="1">
                <a:latin typeface="Myriad Pro" panose="020B0503030403020204" pitchFamily="34" charset="0"/>
                <a:cs typeface="Tekton Pro Bold" charset="0"/>
              </a:rPr>
              <a:t>ciclo</a:t>
            </a:r>
            <a:r>
              <a:rPr lang="en-US" sz="1600" dirty="0">
                <a:latin typeface="Myriad Pro" panose="020B0503030403020204" pitchFamily="34" charset="0"/>
                <a:cs typeface="Tekton Pro Bold" charset="0"/>
              </a:rPr>
              <a:t> n </a:t>
            </a:r>
            <a:r>
              <a:rPr lang="en-US" sz="1600" dirty="0" err="1">
                <a:latin typeface="Myriad Pro" panose="020B0503030403020204" pitchFamily="34" charset="0"/>
                <a:cs typeface="Tekton Pro Bold" charset="0"/>
              </a:rPr>
              <a:t>veces</a:t>
            </a:r>
            <a:endParaRPr lang="en-US" sz="1600" dirty="0">
              <a:latin typeface="Myriad Pro" panose="020B0503030403020204" pitchFamily="34" charset="0"/>
              <a:cs typeface="Courier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1477E7F-9BB5-3C4E-A104-3F09657B7419}"/>
              </a:ext>
            </a:extLst>
          </p:cNvPr>
          <p:cNvSpPr/>
          <p:nvPr/>
        </p:nvSpPr>
        <p:spPr>
          <a:xfrm>
            <a:off x="902271" y="2099334"/>
            <a:ext cx="4284664" cy="36933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"ingrese la base"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a =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(input())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"ingrese el exponente"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n =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input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())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base = </a:t>
            </a:r>
            <a:r>
              <a:rPr lang="es-CL" dirty="0">
                <a:solidFill>
                  <a:srgbClr val="137646"/>
                </a:solidFill>
                <a:latin typeface="Menlo-Regular" panose="020B0609030804020204" pitchFamily="49" charset="0"/>
              </a:rPr>
              <a:t>1</a:t>
            </a:r>
          </a:p>
          <a:p>
            <a:endParaRPr lang="es-CL" dirty="0">
              <a:solidFill>
                <a:srgbClr val="137646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000FF"/>
                </a:solidFill>
                <a:latin typeface="Menlo-Regular" panose="020B0609030804020204" pitchFamily="49" charset="0"/>
              </a:rPr>
              <a:t>for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 i </a:t>
            </a:r>
            <a:r>
              <a:rPr lang="es-CL" dirty="0">
                <a:solidFill>
                  <a:srgbClr val="0000FF"/>
                </a:solidFill>
                <a:latin typeface="Menlo-Regular" panose="020B0609030804020204" pitchFamily="49" charset="0"/>
              </a:rPr>
              <a:t>in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range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137646"/>
                </a:solidFill>
                <a:latin typeface="Menlo-Regular" panose="020B0609030804020204" pitchFamily="49" charset="0"/>
              </a:rPr>
              <a:t>0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,n):    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	base = a*base    	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"valor:"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,base)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"valor final"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, base)</a:t>
            </a:r>
            <a:endParaRPr lang="es-CL" dirty="0"/>
          </a:p>
        </p:txBody>
      </p:sp>
      <p:grpSp>
        <p:nvGrpSpPr>
          <p:cNvPr id="23" name="Group 65">
            <a:extLst>
              <a:ext uri="{FF2B5EF4-FFF2-40B4-BE49-F238E27FC236}">
                <a16:creationId xmlns:a16="http://schemas.microsoft.com/office/drawing/2014/main" id="{CE65C0B2-CB91-9D46-895E-040E3B163FD2}"/>
              </a:ext>
            </a:extLst>
          </p:cNvPr>
          <p:cNvGrpSpPr>
            <a:grpSpLocks/>
          </p:cNvGrpSpPr>
          <p:nvPr/>
        </p:nvGrpSpPr>
        <p:grpSpPr bwMode="auto">
          <a:xfrm>
            <a:off x="402780" y="3796482"/>
            <a:ext cx="523875" cy="274638"/>
            <a:chOff x="370" y="1458"/>
            <a:chExt cx="330" cy="173"/>
          </a:xfrm>
        </p:grpSpPr>
        <p:sp>
          <p:nvSpPr>
            <p:cNvPr id="24" name="AutoShape 66">
              <a:extLst>
                <a:ext uri="{FF2B5EF4-FFF2-40B4-BE49-F238E27FC236}">
                  <a16:creationId xmlns:a16="http://schemas.microsoft.com/office/drawing/2014/main" id="{8F5F5CAF-C1EF-C246-8FE1-7EB96A5DB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" y="1458"/>
              <a:ext cx="330" cy="164"/>
            </a:xfrm>
            <a:prstGeom prst="chevron">
              <a:avLst>
                <a:gd name="adj" fmla="val 50305"/>
              </a:avLst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s-CL" sz="1800"/>
            </a:p>
          </p:txBody>
        </p:sp>
        <p:sp>
          <p:nvSpPr>
            <p:cNvPr id="25" name="Text Box 67">
              <a:extLst>
                <a:ext uri="{FF2B5EF4-FFF2-40B4-BE49-F238E27FC236}">
                  <a16:creationId xmlns:a16="http://schemas.microsoft.com/office/drawing/2014/main" id="{523BD863-9A30-E14C-8A0B-E8C354742B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" y="1458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s-CL" sz="1800"/>
                <a:t>0</a:t>
              </a:r>
            </a:p>
          </p:txBody>
        </p:sp>
      </p:grpSp>
      <p:sp>
        <p:nvSpPr>
          <p:cNvPr id="26" name="Rectangle 81">
            <a:extLst>
              <a:ext uri="{FF2B5EF4-FFF2-40B4-BE49-F238E27FC236}">
                <a16:creationId xmlns:a16="http://schemas.microsoft.com/office/drawing/2014/main" id="{12D15DBC-EE1C-7047-8B1B-04F68BB6F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117472"/>
            <a:ext cx="7568224" cy="90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C8"/>
              </a:buClr>
              <a:buSzPct val="70000"/>
              <a:buFont typeface="Wingdings 3" pitchFamily="2" charset="2"/>
              <a:buChar char=""/>
            </a:pPr>
            <a:r>
              <a:rPr lang="en-US" altLang="es-CL" sz="2000" b="0" dirty="0">
                <a:latin typeface="Calibri" panose="020F0502020204030204" pitchFamily="34" charset="0"/>
              </a:rPr>
              <a:t>El </a:t>
            </a:r>
            <a:r>
              <a:rPr lang="en-US" altLang="es-CL" sz="2000" b="0" dirty="0" err="1">
                <a:latin typeface="Calibri" panose="020F0502020204030204" pitchFamily="34" charset="0"/>
              </a:rPr>
              <a:t>ciclo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for</a:t>
            </a:r>
            <a:r>
              <a:rPr lang="en-US" altLang="es-CL" sz="2000" b="0" dirty="0">
                <a:latin typeface="Calibri" panose="020F0502020204030204" pitchFamily="34" charset="0"/>
              </a:rPr>
              <a:t> se </a:t>
            </a:r>
            <a:r>
              <a:rPr lang="en-US" altLang="es-CL" sz="2000" b="0" dirty="0" err="1">
                <a:latin typeface="Calibri" panose="020F0502020204030204" pitchFamily="34" charset="0"/>
              </a:rPr>
              <a:t>repite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latin typeface="Calibri" panose="020F0502020204030204" pitchFamily="34" charset="0"/>
              </a:rPr>
              <a:t>mientras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hayan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elementos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la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colección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. Termina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latin typeface="Calibri" panose="020F0502020204030204" pitchFamily="34" charset="0"/>
              </a:rPr>
              <a:t>cuando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no hay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más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elementos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 que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recorrer</a:t>
            </a:r>
            <a:r>
              <a:rPr lang="en-US" altLang="es-CL" sz="2000" b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2774AA3-CAFC-BB4D-B509-42694FD6B0F0}"/>
              </a:ext>
            </a:extLst>
          </p:cNvPr>
          <p:cNvSpPr/>
          <p:nvPr/>
        </p:nvSpPr>
        <p:spPr>
          <a:xfrm>
            <a:off x="5356803" y="2499208"/>
            <a:ext cx="2493530" cy="3438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FE33BC3B-209D-664C-8C18-A8A828804213}"/>
              </a:ext>
            </a:extLst>
          </p:cNvPr>
          <p:cNvSpPr/>
          <p:nvPr/>
        </p:nvSpPr>
        <p:spPr>
          <a:xfrm>
            <a:off x="5356803" y="2858485"/>
            <a:ext cx="2493530" cy="3438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23F55B2-1FF2-7341-864B-26B90D972BA6}"/>
              </a:ext>
            </a:extLst>
          </p:cNvPr>
          <p:cNvSpPr/>
          <p:nvPr/>
        </p:nvSpPr>
        <p:spPr>
          <a:xfrm>
            <a:off x="5356803" y="3217762"/>
            <a:ext cx="2493530" cy="3438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B345DB5-DD06-0D4F-BAF8-C3CA30314BD9}"/>
              </a:ext>
            </a:extLst>
          </p:cNvPr>
          <p:cNvSpPr/>
          <p:nvPr/>
        </p:nvSpPr>
        <p:spPr>
          <a:xfrm>
            <a:off x="5356803" y="3577039"/>
            <a:ext cx="2493530" cy="3438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38907065-F63B-8A48-BDF3-D5ABE8E87F2E}"/>
              </a:ext>
            </a:extLst>
          </p:cNvPr>
          <p:cNvSpPr/>
          <p:nvPr/>
        </p:nvSpPr>
        <p:spPr>
          <a:xfrm>
            <a:off x="5356803" y="3936316"/>
            <a:ext cx="2493530" cy="3438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984A04A5-0B49-B643-B334-6D629412C775}"/>
              </a:ext>
            </a:extLst>
          </p:cNvPr>
          <p:cNvSpPr/>
          <p:nvPr/>
        </p:nvSpPr>
        <p:spPr>
          <a:xfrm>
            <a:off x="5356803" y="4295593"/>
            <a:ext cx="2493530" cy="3438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B692825A-64CB-E74D-9EC4-08B0C79524FB}"/>
              </a:ext>
            </a:extLst>
          </p:cNvPr>
          <p:cNvSpPr/>
          <p:nvPr/>
        </p:nvSpPr>
        <p:spPr>
          <a:xfrm>
            <a:off x="5356803" y="4654870"/>
            <a:ext cx="2493530" cy="3438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466D59BA-1196-F244-8FE9-D02DA29482BF}"/>
              </a:ext>
            </a:extLst>
          </p:cNvPr>
          <p:cNvSpPr/>
          <p:nvPr/>
        </p:nvSpPr>
        <p:spPr>
          <a:xfrm>
            <a:off x="5356803" y="5014147"/>
            <a:ext cx="2493530" cy="3438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66144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CBD1B8B-661F-10B6-F3D6-85B8A37FEA7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CFC693-1AFA-74FD-3B6F-755FF88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9458" name="Title 2">
            <a:extLst>
              <a:ext uri="{FF2B5EF4-FFF2-40B4-BE49-F238E27FC236}">
                <a16:creationId xmlns:a16="http://schemas.microsoft.com/office/drawing/2014/main" id="{91B8151E-58B3-BF4C-9B57-A1245791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n-US" altLang="es-CL" dirty="0" err="1"/>
              <a:t>Problema</a:t>
            </a:r>
            <a:endParaRPr lang="en-US" altLang="es-CL" dirty="0"/>
          </a:p>
        </p:txBody>
      </p:sp>
      <p:graphicFrame>
        <p:nvGraphicFramePr>
          <p:cNvPr id="7" name="Group 85">
            <a:extLst>
              <a:ext uri="{FF2B5EF4-FFF2-40B4-BE49-F238E27FC236}">
                <a16:creationId xmlns:a16="http://schemas.microsoft.com/office/drawing/2014/main" id="{A383FA3F-6CA5-2343-909B-AAE822AD0F41}"/>
              </a:ext>
            </a:extLst>
          </p:cNvPr>
          <p:cNvGraphicFramePr>
            <a:graphicFrameLocks noGrp="1"/>
          </p:cNvGraphicFramePr>
          <p:nvPr/>
        </p:nvGraphicFramePr>
        <p:xfrm>
          <a:off x="5352618" y="2119745"/>
          <a:ext cx="2501900" cy="327635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79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2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i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base</a:t>
                      </a: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3*3=9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3*9=27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3*27=81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3*81=243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3*243=729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3*729=2187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72C8"/>
                        </a:buClr>
                        <a:buSzPct val="70000"/>
                        <a:buFont typeface="Wingdings 3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3*2187=6561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" name="Rectángulo 19">
            <a:extLst>
              <a:ext uri="{FF2B5EF4-FFF2-40B4-BE49-F238E27FC236}">
                <a16:creationId xmlns:a16="http://schemas.microsoft.com/office/drawing/2014/main" id="{F1477E7F-9BB5-3C4E-A104-3F09657B7419}"/>
              </a:ext>
            </a:extLst>
          </p:cNvPr>
          <p:cNvSpPr/>
          <p:nvPr/>
        </p:nvSpPr>
        <p:spPr>
          <a:xfrm>
            <a:off x="902271" y="2099334"/>
            <a:ext cx="4284664" cy="39703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"ingrese la base"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a =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(input())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"ingrese el exponente"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n = 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input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())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base = </a:t>
            </a:r>
            <a:r>
              <a:rPr lang="es-CL" dirty="0">
                <a:solidFill>
                  <a:srgbClr val="137646"/>
                </a:solidFill>
                <a:latin typeface="Menlo-Regular" panose="020B0609030804020204" pitchFamily="49" charset="0"/>
              </a:rPr>
              <a:t>1</a:t>
            </a:r>
          </a:p>
          <a:p>
            <a:r>
              <a:rPr lang="es-CL" dirty="0">
                <a:latin typeface="Menlo-Regular" panose="020B0609030804020204" pitchFamily="49" charset="0"/>
              </a:rPr>
              <a:t>i    = </a:t>
            </a:r>
            <a:r>
              <a:rPr lang="es-CL" dirty="0">
                <a:solidFill>
                  <a:srgbClr val="137646"/>
                </a:solidFill>
                <a:latin typeface="Menlo-Regular" panose="020B0609030804020204" pitchFamily="49" charset="0"/>
              </a:rPr>
              <a:t>0</a:t>
            </a:r>
            <a:endParaRPr lang="es-CL" dirty="0">
              <a:solidFill>
                <a:srgbClr val="00B050"/>
              </a:solidFill>
              <a:latin typeface="Menlo-Regular" panose="020B0609030804020204" pitchFamily="49" charset="0"/>
            </a:endParaRPr>
          </a:p>
          <a:p>
            <a:r>
              <a:rPr lang="es-CL" dirty="0" err="1">
                <a:solidFill>
                  <a:srgbClr val="0000FF"/>
                </a:solidFill>
                <a:latin typeface="Menlo-Regular" panose="020B0609030804020204" pitchFamily="49" charset="0"/>
              </a:rPr>
              <a:t>while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 i&lt;n:    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	base = a*base    	</a:t>
            </a:r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"valor:"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,base)</a:t>
            </a:r>
          </a:p>
          <a:p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	i = i+1</a:t>
            </a:r>
          </a:p>
          <a:p>
            <a:endParaRPr lang="es-CL" dirty="0">
              <a:solidFill>
                <a:srgbClr val="000000"/>
              </a:solidFill>
              <a:latin typeface="Menlo-Regular" panose="020B0609030804020204" pitchFamily="49" charset="0"/>
            </a:endParaRPr>
          </a:p>
          <a:p>
            <a:r>
              <a:rPr lang="es-CL" dirty="0">
                <a:solidFill>
                  <a:srgbClr val="0733FF"/>
                </a:solidFill>
                <a:latin typeface="Menlo-Regular" panose="020B0609030804020204" pitchFamily="49" charset="0"/>
              </a:rPr>
              <a:t>print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(</a:t>
            </a:r>
            <a:r>
              <a:rPr lang="es-CL" dirty="0">
                <a:solidFill>
                  <a:srgbClr val="E800EB"/>
                </a:solidFill>
                <a:latin typeface="Menlo-Regular" panose="020B0609030804020204" pitchFamily="49" charset="0"/>
              </a:rPr>
              <a:t>"valor final"</a:t>
            </a:r>
            <a:r>
              <a:rPr lang="es-CL" dirty="0">
                <a:solidFill>
                  <a:srgbClr val="000000"/>
                </a:solidFill>
                <a:latin typeface="Menlo-Regular" panose="020B0609030804020204" pitchFamily="49" charset="0"/>
              </a:rPr>
              <a:t>, base)</a:t>
            </a:r>
            <a:endParaRPr lang="es-CL" dirty="0"/>
          </a:p>
        </p:txBody>
      </p:sp>
      <p:sp>
        <p:nvSpPr>
          <p:cNvPr id="26" name="Rectangle 81">
            <a:extLst>
              <a:ext uri="{FF2B5EF4-FFF2-40B4-BE49-F238E27FC236}">
                <a16:creationId xmlns:a16="http://schemas.microsoft.com/office/drawing/2014/main" id="{12D15DBC-EE1C-7047-8B1B-04F68BB6F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1" y="1117472"/>
            <a:ext cx="7762462" cy="90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2C8"/>
              </a:buClr>
              <a:buSzPct val="70000"/>
              <a:buFont typeface="Wingdings 3" pitchFamily="2" charset="2"/>
              <a:buChar char=""/>
            </a:pPr>
            <a:r>
              <a:rPr lang="en-US" altLang="es-CL" sz="2000" b="0" dirty="0">
                <a:latin typeface="Calibri" panose="020F0502020204030204" pitchFamily="34" charset="0"/>
              </a:rPr>
              <a:t>El </a:t>
            </a:r>
            <a:r>
              <a:rPr lang="en-US" altLang="es-CL" sz="2000" b="0" dirty="0" err="1">
                <a:latin typeface="Calibri" panose="020F0502020204030204" pitchFamily="34" charset="0"/>
              </a:rPr>
              <a:t>ciclo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while</a:t>
            </a:r>
            <a:r>
              <a:rPr lang="en-US" altLang="es-CL" sz="2000" b="0" dirty="0">
                <a:latin typeface="Calibri" panose="020F0502020204030204" pitchFamily="34" charset="0"/>
              </a:rPr>
              <a:t> se </a:t>
            </a:r>
            <a:r>
              <a:rPr lang="en-US" altLang="es-CL" sz="2000" b="0" dirty="0" err="1">
                <a:latin typeface="Calibri" panose="020F0502020204030204" pitchFamily="34" charset="0"/>
              </a:rPr>
              <a:t>ejecutan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latin typeface="Calibri" panose="020F0502020204030204" pitchFamily="34" charset="0"/>
              </a:rPr>
              <a:t>mientras</a:t>
            </a:r>
            <a:r>
              <a:rPr lang="en-US" altLang="es-CL" sz="2000" b="0" dirty="0">
                <a:latin typeface="Calibri" panose="020F0502020204030204" pitchFamily="34" charset="0"/>
              </a:rPr>
              <a:t> la </a:t>
            </a:r>
            <a:r>
              <a:rPr lang="en-US" altLang="es-CL" sz="2000" b="0" dirty="0" err="1">
                <a:latin typeface="Calibri" panose="020F0502020204030204" pitchFamily="34" charset="0"/>
              </a:rPr>
              <a:t>condición</a:t>
            </a:r>
            <a:r>
              <a:rPr lang="en-US" altLang="es-CL" sz="2000" b="0" dirty="0">
                <a:latin typeface="Calibri" panose="020F0502020204030204" pitchFamily="34" charset="0"/>
              </a:rPr>
              <a:t> sea </a:t>
            </a:r>
            <a:r>
              <a:rPr lang="en-US" altLang="es-CL" sz="2000" b="0" dirty="0" err="1">
                <a:solidFill>
                  <a:srgbClr val="0733FF"/>
                </a:solidFill>
                <a:latin typeface="Calibri" panose="020F0502020204030204" pitchFamily="34" charset="0"/>
              </a:rPr>
              <a:t>verdadera</a:t>
            </a:r>
            <a:r>
              <a:rPr lang="en-US" altLang="es-CL" sz="2000" b="0" dirty="0">
                <a:latin typeface="Calibri" panose="020F0502020204030204" pitchFamily="34" charset="0"/>
              </a:rPr>
              <a:t>.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Termina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 err="1">
                <a:latin typeface="Calibri" panose="020F0502020204030204" pitchFamily="34" charset="0"/>
              </a:rPr>
              <a:t>cuando</a:t>
            </a:r>
            <a:r>
              <a:rPr lang="en-US" altLang="es-CL" sz="2000" b="0" dirty="0">
                <a:latin typeface="Calibri" panose="020F0502020204030204" pitchFamily="34" charset="0"/>
              </a:rPr>
              <a:t> la </a:t>
            </a:r>
            <a:r>
              <a:rPr lang="en-US" altLang="es-CL" sz="2000" b="0" dirty="0" err="1">
                <a:latin typeface="Calibri" panose="020F0502020204030204" pitchFamily="34" charset="0"/>
              </a:rPr>
              <a:t>condición</a:t>
            </a:r>
            <a:r>
              <a:rPr lang="en-US" altLang="es-CL" sz="2000" b="0" dirty="0">
                <a:latin typeface="Calibri" panose="020F0502020204030204" pitchFamily="34" charset="0"/>
              </a:rPr>
              <a:t> </a:t>
            </a:r>
            <a:r>
              <a:rPr lang="en-US" altLang="es-CL" sz="2000" b="0" dirty="0">
                <a:solidFill>
                  <a:srgbClr val="0733FF"/>
                </a:solidFill>
                <a:latin typeface="Calibri" panose="020F0502020204030204" pitchFamily="34" charset="0"/>
              </a:rPr>
              <a:t>es falsa </a:t>
            </a:r>
            <a:endParaRPr lang="en-US" altLang="es-CL" sz="2000" b="0" i="1" dirty="0">
              <a:solidFill>
                <a:srgbClr val="0733FF"/>
              </a:solidFill>
              <a:latin typeface="Calibri" panose="020F0502020204030204" pitchFamily="34" charset="0"/>
            </a:endParaRPr>
          </a:p>
        </p:txBody>
      </p:sp>
      <p:grpSp>
        <p:nvGrpSpPr>
          <p:cNvPr id="18" name="Group 95">
            <a:extLst>
              <a:ext uri="{FF2B5EF4-FFF2-40B4-BE49-F238E27FC236}">
                <a16:creationId xmlns:a16="http://schemas.microsoft.com/office/drawing/2014/main" id="{B4467EC2-9B60-1F41-9DEE-CFD1A4274C24}"/>
              </a:ext>
            </a:extLst>
          </p:cNvPr>
          <p:cNvGrpSpPr>
            <a:grpSpLocks/>
          </p:cNvGrpSpPr>
          <p:nvPr/>
        </p:nvGrpSpPr>
        <p:grpSpPr bwMode="auto">
          <a:xfrm>
            <a:off x="5360988" y="5362575"/>
            <a:ext cx="2501900" cy="1334718"/>
            <a:chOff x="426" y="3181"/>
            <a:chExt cx="1493" cy="997"/>
          </a:xfrm>
        </p:grpSpPr>
        <p:pic>
          <p:nvPicPr>
            <p:cNvPr id="19" name="Picture 92" descr="MPj04394810000[1]">
              <a:extLst>
                <a:ext uri="{FF2B5EF4-FFF2-40B4-BE49-F238E27FC236}">
                  <a16:creationId xmlns:a16="http://schemas.microsoft.com/office/drawing/2014/main" id="{F4D138BE-787D-8945-BB6D-C36D6ABCB9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" y="3181"/>
              <a:ext cx="1493" cy="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94">
              <a:extLst>
                <a:ext uri="{FF2B5EF4-FFF2-40B4-BE49-F238E27FC236}">
                  <a16:creationId xmlns:a16="http://schemas.microsoft.com/office/drawing/2014/main" id="{9975C8E0-B5F9-7A4C-866B-5B42BCB3B3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" y="3311"/>
              <a:ext cx="129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Iniciamos </a:t>
              </a:r>
            </a:p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a=3 </a:t>
              </a:r>
            </a:p>
            <a:p>
              <a:pPr eaLnBrk="1" hangingPunct="1"/>
              <a:r>
                <a:rPr lang="en-US" altLang="es-CL" sz="1800" b="0">
                  <a:solidFill>
                    <a:schemeClr val="bg1"/>
                  </a:solidFill>
                  <a:latin typeface="Comic Sans MS" panose="030F0902030302020204" pitchFamily="66" charset="0"/>
                </a:rPr>
                <a:t>n=8</a:t>
              </a:r>
            </a:p>
            <a:p>
              <a:pPr eaLnBrk="1" hangingPunct="1"/>
              <a:endParaRPr lang="es-ES" altLang="es-CL" sz="1800" b="0">
                <a:solidFill>
                  <a:schemeClr val="bg1"/>
                </a:solidFill>
                <a:latin typeface="Lucida Handwriting" panose="03010101010101010101" pitchFamily="66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50568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A5AF546-D5B0-C8E7-B58B-F679871DEFE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68831D7-1D1B-A9D2-A958-D756B1A75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Ciclo </a:t>
            </a:r>
            <a:r>
              <a:rPr lang="es-ES_tradnl" dirty="0" err="1"/>
              <a:t>for</a:t>
            </a:r>
            <a:endParaRPr lang="es-ES_tradnl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577066" y="2376653"/>
            <a:ext cx="3111601" cy="840680"/>
          </a:xfrm>
          <a:prstGeom prst="rect">
            <a:avLst/>
          </a:prstGeom>
          <a:noFill/>
          <a:ln w="12700" cap="flat">
            <a:solidFill>
              <a:srgbClr val="30B9F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dirty="0" err="1">
                <a:solidFill>
                  <a:srgbClr val="267CF2"/>
                </a:solidFill>
                <a:latin typeface="Consolas"/>
                <a:cs typeface="Consolas"/>
              </a:rPr>
              <a:t>f</a:t>
            </a:r>
            <a:r>
              <a:rPr kumimoji="0" lang="es-ES" sz="1600" b="0" i="0" u="none" strike="noStrike" cap="none" spc="0" normalizeH="0" baseline="0" dirty="0" err="1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or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 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onsolas"/>
                <a:cs typeface="Consolas"/>
                <a:sym typeface="Calibri"/>
              </a:rPr>
              <a:t>i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 in </a:t>
            </a:r>
            <a:r>
              <a:rPr kumimoji="0" lang="es-ES" sz="1600" b="0" i="0" u="none" strike="noStrike" cap="none" spc="0" normalizeH="0" baseline="0" dirty="0" err="1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range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(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effectLst/>
                <a:uFillTx/>
                <a:latin typeface="Consolas"/>
                <a:cs typeface="Consolas"/>
                <a:sym typeface="Calibri"/>
              </a:rPr>
              <a:t>2,14,3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267CF2"/>
                </a:solidFill>
                <a:effectLst/>
                <a:uFillTx/>
                <a:latin typeface="Consolas"/>
                <a:cs typeface="Consolas"/>
                <a:sym typeface="Calibri"/>
              </a:rPr>
              <a:t>)</a:t>
            </a: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onsolas"/>
                <a:cs typeface="Consolas"/>
                <a:sym typeface="Calibri"/>
              </a:rPr>
              <a:t>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dirty="0">
                <a:solidFill>
                  <a:srgbClr val="267CF2"/>
                </a:solidFill>
                <a:latin typeface="Consolas"/>
                <a:cs typeface="Consolas"/>
              </a:rPr>
              <a:t>	</a:t>
            </a:r>
            <a:r>
              <a:rPr lang="es-ES" sz="1600" dirty="0" err="1">
                <a:solidFill>
                  <a:srgbClr val="267CF2"/>
                </a:solidFill>
                <a:latin typeface="Consolas"/>
                <a:cs typeface="Consolas"/>
              </a:rPr>
              <a:t>print</a:t>
            </a:r>
            <a:r>
              <a:rPr lang="es-ES" sz="1600" dirty="0">
                <a:solidFill>
                  <a:schemeClr val="tx1"/>
                </a:solidFill>
                <a:latin typeface="Consolas"/>
                <a:cs typeface="Consolas"/>
              </a:rPr>
              <a:t>(i)</a:t>
            </a:r>
            <a:endParaRPr kumimoji="0" lang="es-ES" sz="1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onsolas"/>
              <a:cs typeface="Consolas"/>
              <a:sym typeface="Calibri"/>
            </a:endParaRPr>
          </a:p>
        </p:txBody>
      </p:sp>
      <p:pic>
        <p:nvPicPr>
          <p:cNvPr id="5" name="Imagen 4" descr="Screen Shot 2018-04-25 at 15.16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82" y="3983793"/>
            <a:ext cx="8312727" cy="1515481"/>
          </a:xfrm>
          <a:prstGeom prst="rect">
            <a:avLst/>
          </a:prstGeom>
          <a:ln>
            <a:solidFill>
              <a:srgbClr val="30B9F8"/>
            </a:solidFill>
          </a:ln>
        </p:spPr>
      </p:pic>
      <p:sp>
        <p:nvSpPr>
          <p:cNvPr id="2" name="CuadroTexto 1"/>
          <p:cNvSpPr txBox="1"/>
          <p:nvPr/>
        </p:nvSpPr>
        <p:spPr>
          <a:xfrm>
            <a:off x="3505200" y="1568830"/>
            <a:ext cx="496660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¿Qué aparece</a:t>
            </a:r>
            <a:r>
              <a:rPr kumimoji="0" lang="es-ES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 en pantalla al ejecutar el siguiente programa en </a:t>
            </a:r>
            <a:r>
              <a:rPr kumimoji="0" lang="es-ES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Python</a:t>
            </a:r>
            <a:r>
              <a:rPr kumimoji="0" lang="es-ES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?</a:t>
            </a:r>
            <a:endParaRPr kumimoji="0" lang="es-E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pic>
        <p:nvPicPr>
          <p:cNvPr id="7" name="Picture 6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68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1451902" y="1568830"/>
            <a:ext cx="184827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i="0" dirty="0" err="1">
                <a:latin typeface="Calibri"/>
                <a:cs typeface="Calibri"/>
              </a:rPr>
              <a:t>Tiempo</a:t>
            </a:r>
            <a:r>
              <a:rPr i="0" dirty="0">
                <a:latin typeface="Calibri"/>
                <a:cs typeface="Calibri"/>
              </a:rPr>
              <a:t> : </a:t>
            </a:r>
            <a:r>
              <a:rPr lang="es-ES_tradnl" i="0" dirty="0">
                <a:latin typeface="Calibri"/>
                <a:cs typeface="Calibri"/>
              </a:rPr>
              <a:t>1</a:t>
            </a:r>
            <a:r>
              <a:rPr i="0" dirty="0">
                <a:latin typeface="Calibri"/>
                <a:cs typeface="Calibri"/>
              </a:rPr>
              <a:t> </a:t>
            </a:r>
            <a:r>
              <a:rPr i="0" dirty="0" err="1">
                <a:latin typeface="Calibri"/>
                <a:cs typeface="Calibri"/>
              </a:rPr>
              <a:t>minuto</a:t>
            </a:r>
            <a:endParaRPr i="0" dirty="0">
              <a:latin typeface="Calibri"/>
              <a:cs typeface="Calibri"/>
            </a:endParaRPr>
          </a:p>
        </p:txBody>
      </p:sp>
      <p:sp>
        <p:nvSpPr>
          <p:cNvPr id="11" name="Straight Connector 25"/>
          <p:cNvSpPr/>
          <p:nvPr/>
        </p:nvSpPr>
        <p:spPr>
          <a:xfrm>
            <a:off x="908431" y="3578539"/>
            <a:ext cx="7809462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grpSp>
        <p:nvGrpSpPr>
          <p:cNvPr id="12" name="Group 15"/>
          <p:cNvGrpSpPr/>
          <p:nvPr/>
        </p:nvGrpSpPr>
        <p:grpSpPr>
          <a:xfrm>
            <a:off x="219400" y="3974405"/>
            <a:ext cx="317895" cy="999068"/>
            <a:chOff x="0" y="0"/>
            <a:chExt cx="317894" cy="999067"/>
          </a:xfrm>
        </p:grpSpPr>
        <p:sp>
          <p:nvSpPr>
            <p:cNvPr id="14" name="TextBox 16"/>
            <p:cNvSpPr txBox="1"/>
            <p:nvPr/>
          </p:nvSpPr>
          <p:spPr>
            <a:xfrm rot="16200000">
              <a:off x="-340587" y="340586"/>
              <a:ext cx="999068" cy="317895"/>
            </a:xfrm>
            <a:prstGeom prst="rect">
              <a:avLst/>
            </a:prstGeom>
            <a:solidFill>
              <a:srgbClr val="008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179387">
                <a:defRPr sz="1400">
                  <a:solidFill>
                    <a:srgbClr val="FFFFFF"/>
                  </a:solidFill>
                  <a:latin typeface="Geneva"/>
                  <a:ea typeface="Geneva"/>
                  <a:cs typeface="Geneva"/>
                  <a:sym typeface="Geneva"/>
                </a:defRPr>
              </a:lvl1pPr>
            </a:lstStyle>
            <a:p>
              <a:r>
                <a:rPr>
                  <a:latin typeface="Calibri" panose="020F0502020204030204" pitchFamily="34" charset="0"/>
                </a:rPr>
                <a:t>repl.it</a:t>
              </a:r>
            </a:p>
          </p:txBody>
        </p:sp>
        <p:sp>
          <p:nvSpPr>
            <p:cNvPr id="15" name="Right Arrow 17"/>
            <p:cNvSpPr/>
            <p:nvPr/>
          </p:nvSpPr>
          <p:spPr>
            <a:xfrm>
              <a:off x="114852" y="806412"/>
              <a:ext cx="148651" cy="15095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</p:grpSp>
      <p:sp>
        <p:nvSpPr>
          <p:cNvPr id="16" name="Rectangle 7">
            <a:extLst>
              <a:ext uri="{FF2B5EF4-FFF2-40B4-BE49-F238E27FC236}">
                <a16:creationId xmlns:a16="http://schemas.microsoft.com/office/drawing/2014/main" id="{84B398E9-2E55-8A41-8FF2-59F604FBAE7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6" descr="Bzw9nnZIMAAefsd.jpg">
            <a:extLst>
              <a:ext uri="{FF2B5EF4-FFF2-40B4-BE49-F238E27FC236}">
                <a16:creationId xmlns:a16="http://schemas.microsoft.com/office/drawing/2014/main" id="{D07294BD-EDD2-F447-AA9F-C0AB115E1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94" y="344487"/>
            <a:ext cx="7809461" cy="617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6813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8DE8A4-F917-8CC7-E88D-824B2831159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B00B6C8-F7FE-1509-AA24-ED44792D9C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71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Ahora tú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566480" y="1568450"/>
            <a:ext cx="5365093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Usando ciclo 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for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, escribe un programa en 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Python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 que pida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 un número al usuario  (N</a:t>
            </a:r>
            <a:r>
              <a:rPr lang="es-ES" dirty="0">
                <a:latin typeface="Calibri" panose="020F0502020204030204" pitchFamily="34" charset="0"/>
              </a:rPr>
              <a:t>)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 e imprima un rectángulo relleno de símbolos #. </a:t>
            </a:r>
            <a:r>
              <a:rPr lang="es-ES" dirty="0">
                <a:latin typeface="Calibri" panose="020F0502020204030204" pitchFamily="34" charset="0"/>
              </a:rPr>
              <a:t>El ancho del rectángulo es de 6 símbolos # y la 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altura es de N símbolos #   (se imprime un total de 6*N símbolos). Ejemplo: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pic>
        <p:nvPicPr>
          <p:cNvPr id="5" name="Imagen 4" descr="Screen Shot 2018-04-25 at 15.25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480" y="3606901"/>
            <a:ext cx="5032327" cy="2141965"/>
          </a:xfrm>
          <a:prstGeom prst="rect">
            <a:avLst/>
          </a:prstGeom>
        </p:spPr>
      </p:pic>
      <p:pic>
        <p:nvPicPr>
          <p:cNvPr id="8" name="Picture 7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68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/>
          <p:cNvSpPr txBox="1"/>
          <p:nvPr/>
        </p:nvSpPr>
        <p:spPr>
          <a:xfrm>
            <a:off x="1451902" y="1568830"/>
            <a:ext cx="193810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i="0" dirty="0" err="1">
                <a:latin typeface="Calibri"/>
                <a:cs typeface="Calibri"/>
              </a:rPr>
              <a:t>Tiempo</a:t>
            </a:r>
            <a:r>
              <a:rPr i="0" dirty="0">
                <a:latin typeface="Calibri"/>
                <a:cs typeface="Calibri"/>
              </a:rPr>
              <a:t> : </a:t>
            </a:r>
            <a:r>
              <a:rPr lang="es-ES_tradnl" i="0" dirty="0">
                <a:latin typeface="Calibri"/>
                <a:cs typeface="Calibri"/>
              </a:rPr>
              <a:t>5 </a:t>
            </a:r>
            <a:r>
              <a:rPr i="0" dirty="0" err="1">
                <a:latin typeface="Calibri"/>
                <a:cs typeface="Calibri"/>
              </a:rPr>
              <a:t>minutos</a:t>
            </a:r>
            <a:endParaRPr i="0" dirty="0">
              <a:latin typeface="Calibri"/>
              <a:cs typeface="Calibri"/>
            </a:endParaRPr>
          </a:p>
        </p:txBody>
      </p:sp>
      <p:sp>
        <p:nvSpPr>
          <p:cNvPr id="10" name="Straight Connector 25"/>
          <p:cNvSpPr/>
          <p:nvPr/>
        </p:nvSpPr>
        <p:spPr>
          <a:xfrm>
            <a:off x="3566480" y="3290672"/>
            <a:ext cx="5288893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85495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E76515-DE43-772C-E1A7-BCA7E4A1153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24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E08C47-2024-BD89-7569-9A8E18BC37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171" name="Title 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Ahora tú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527274" y="1555111"/>
            <a:ext cx="5012267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Usando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 ciclo </a:t>
            </a:r>
            <a:r>
              <a:rPr kumimoji="0" lang="es-ES" sz="1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for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, escribe un programa en </a:t>
            </a:r>
            <a:r>
              <a:rPr kumimoji="0" lang="es-ES" sz="1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Python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sym typeface="Calibri"/>
              </a:rPr>
              <a:t> que muestre los divisores del número que el usuario ingresa por teclado. Ejemplo: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pic>
        <p:nvPicPr>
          <p:cNvPr id="6" name="Imagen 5" descr="Screen Shot 2018-04-25 at 15.2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40" y="2832906"/>
            <a:ext cx="4954549" cy="2306879"/>
          </a:xfrm>
          <a:prstGeom prst="rect">
            <a:avLst/>
          </a:prstGeom>
        </p:spPr>
      </p:pic>
      <p:pic>
        <p:nvPicPr>
          <p:cNvPr id="8" name="Picture 7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68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/>
          <p:cNvSpPr txBox="1"/>
          <p:nvPr/>
        </p:nvSpPr>
        <p:spPr>
          <a:xfrm>
            <a:off x="1451902" y="1568830"/>
            <a:ext cx="190461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i="0" dirty="0" err="1">
                <a:latin typeface="Calibri" panose="020F0502020204030204" pitchFamily="34" charset="0"/>
              </a:rPr>
              <a:t>Tiempo</a:t>
            </a:r>
            <a:r>
              <a:rPr i="0" dirty="0">
                <a:latin typeface="Calibri" panose="020F0502020204030204" pitchFamily="34" charset="0"/>
              </a:rPr>
              <a:t> : </a:t>
            </a:r>
            <a:r>
              <a:rPr lang="es-ES_tradnl" i="0" dirty="0">
                <a:latin typeface="Calibri" panose="020F0502020204030204" pitchFamily="34" charset="0"/>
              </a:rPr>
              <a:t>5 </a:t>
            </a:r>
            <a:r>
              <a:rPr i="0" dirty="0" err="1">
                <a:latin typeface="Calibri" panose="020F0502020204030204" pitchFamily="34" charset="0"/>
              </a:rPr>
              <a:t>minutos</a:t>
            </a:r>
            <a:endParaRPr i="0" dirty="0">
              <a:latin typeface="Calibri" panose="020F0502020204030204" pitchFamily="34" charset="0"/>
            </a:endParaRPr>
          </a:p>
        </p:txBody>
      </p:sp>
      <p:sp>
        <p:nvSpPr>
          <p:cNvPr id="10" name="Straight Connector 25"/>
          <p:cNvSpPr/>
          <p:nvPr/>
        </p:nvSpPr>
        <p:spPr>
          <a:xfrm>
            <a:off x="3586540" y="2655672"/>
            <a:ext cx="4953001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47838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52247C7-FFF1-18A0-DE7D-20313B3C23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194262" y="6678441"/>
            <a:ext cx="404546" cy="179559"/>
          </a:xfrm>
        </p:spPr>
        <p:txBody>
          <a:bodyPr/>
          <a:lstStyle/>
          <a:p>
            <a:fld id="{86CB4B4D-7CA3-9044-876B-883B54F8677D}" type="slidenum">
              <a:rPr lang="es-CL" smtClean="0"/>
              <a:pPr/>
              <a:t>25</a:t>
            </a:fld>
            <a:endParaRPr lang="es-CL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16224E79-0EB1-4F65-1757-B13AF8871F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609" y="6659217"/>
            <a:ext cx="7172936" cy="198783"/>
          </a:xfrm>
        </p:spPr>
        <p:txBody>
          <a:bodyPr/>
          <a:lstStyle/>
          <a:p>
            <a:r>
              <a:rPr lang="de-DE"/>
              <a:t>2026 © INTRODUCCIÓN A PYTHON.  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393D47-5843-F89E-1EA5-08B38A597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6612680" cy="688975"/>
          </a:xfrm>
        </p:spPr>
        <p:txBody>
          <a:bodyPr/>
          <a:lstStyle/>
          <a:p>
            <a:r>
              <a:rPr lang="es-ES_tradnl" dirty="0"/>
              <a:t>Ahora tú</a:t>
            </a:r>
            <a:endParaRPr lang="en-US" dirty="0"/>
          </a:p>
        </p:txBody>
      </p:sp>
      <p:pic>
        <p:nvPicPr>
          <p:cNvPr id="5" name="Picture 7" descr="Picture 5">
            <a:extLst>
              <a:ext uri="{FF2B5EF4-FFF2-40B4-BE49-F238E27FC236}">
                <a16:creationId xmlns:a16="http://schemas.microsoft.com/office/drawing/2014/main" id="{BE4801E5-AAEE-AF2D-7C39-98FDE0EA3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68" y="1473729"/>
            <a:ext cx="543471" cy="5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21A42AD1-00C5-ECB4-D8EC-5994EFC3A38F}"/>
              </a:ext>
            </a:extLst>
          </p:cNvPr>
          <p:cNvSpPr txBox="1"/>
          <p:nvPr/>
        </p:nvSpPr>
        <p:spPr>
          <a:xfrm>
            <a:off x="1451902" y="1568830"/>
            <a:ext cx="190461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i="0" dirty="0" err="1">
                <a:latin typeface="Calibri" panose="020F0502020204030204" pitchFamily="34" charset="0"/>
              </a:rPr>
              <a:t>Tiempo</a:t>
            </a:r>
            <a:r>
              <a:rPr i="0" dirty="0">
                <a:latin typeface="Calibri" panose="020F0502020204030204" pitchFamily="34" charset="0"/>
              </a:rPr>
              <a:t> : </a:t>
            </a:r>
            <a:r>
              <a:rPr lang="es-ES_tradnl" i="0" dirty="0">
                <a:latin typeface="Calibri" panose="020F0502020204030204" pitchFamily="34" charset="0"/>
              </a:rPr>
              <a:t>5 </a:t>
            </a:r>
            <a:r>
              <a:rPr i="0" dirty="0" err="1">
                <a:latin typeface="Calibri" panose="020F0502020204030204" pitchFamily="34" charset="0"/>
              </a:rPr>
              <a:t>minutos</a:t>
            </a:r>
            <a:endParaRPr i="0" dirty="0">
              <a:latin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69EF955-072B-F08D-159E-B90AA9849857}"/>
              </a:ext>
            </a:extLst>
          </p:cNvPr>
          <p:cNvSpPr txBox="1"/>
          <p:nvPr/>
        </p:nvSpPr>
        <p:spPr>
          <a:xfrm>
            <a:off x="3527274" y="1555111"/>
            <a:ext cx="5012267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sym typeface="Calibri"/>
              </a:rPr>
              <a:t>Realice un programa que lea un número entero por teclado y determine todas los valores fraccionarios hasta llegar a dicho número con 5 valores decimales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Calibri"/>
            </a:endParaRPr>
          </a:p>
        </p:txBody>
      </p:sp>
      <p:sp>
        <p:nvSpPr>
          <p:cNvPr id="8" name="Straight Connector 25">
            <a:extLst>
              <a:ext uri="{FF2B5EF4-FFF2-40B4-BE49-F238E27FC236}">
                <a16:creationId xmlns:a16="http://schemas.microsoft.com/office/drawing/2014/main" id="{86D7B904-A3B7-E92C-B7B5-B4C880C0FE5F}"/>
              </a:ext>
            </a:extLst>
          </p:cNvPr>
          <p:cNvSpPr/>
          <p:nvPr/>
        </p:nvSpPr>
        <p:spPr>
          <a:xfrm>
            <a:off x="3586540" y="2655672"/>
            <a:ext cx="4953001" cy="0"/>
          </a:xfrm>
          <a:prstGeom prst="line">
            <a:avLst/>
          </a:prstGeom>
          <a:ln w="25400">
            <a:solidFill>
              <a:srgbClr val="BFBFBF"/>
            </a:solidFill>
            <a:headEnd type="oval"/>
            <a:tailEnd type="oval"/>
          </a:ln>
        </p:spPr>
        <p:txBody>
          <a:bodyPr lIns="45719" rIns="45719"/>
          <a:lstStyle/>
          <a:p>
            <a:endParaRPr>
              <a:latin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5EBACD8-B51D-55D0-61C9-8E46CCEDD3C2}"/>
              </a:ext>
            </a:extLst>
          </p:cNvPr>
          <p:cNvSpPr txBox="1"/>
          <p:nvPr/>
        </p:nvSpPr>
        <p:spPr>
          <a:xfrm>
            <a:off x="3469342" y="287051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Ejemplo</a:t>
            </a:r>
            <a:r>
              <a:rPr lang="en-US" altLang="es-CL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Suponga</a:t>
            </a:r>
            <a:r>
              <a:rPr lang="en-US" altLang="es-CL" dirty="0">
                <a:solidFill>
                  <a:srgbClr val="000000"/>
                </a:solidFill>
                <a:latin typeface="Calibri" panose="020F0502020204030204" pitchFamily="34" charset="0"/>
              </a:rPr>
              <a:t> que </a:t>
            </a: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ingresa</a:t>
            </a:r>
            <a:r>
              <a:rPr lang="en-US" altLang="es-CL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el</a:t>
            </a:r>
            <a:r>
              <a:rPr lang="en-US" altLang="es-CL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número</a:t>
            </a:r>
            <a:r>
              <a:rPr lang="en-US" altLang="es-CL" dirty="0">
                <a:solidFill>
                  <a:srgbClr val="000000"/>
                </a:solidFill>
                <a:latin typeface="Calibri" panose="020F0502020204030204" pitchFamily="34" charset="0"/>
              </a:rPr>
              <a:t> 12. El </a:t>
            </a: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programa</a:t>
            </a:r>
            <a:r>
              <a:rPr lang="en-US" altLang="es-CL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debe</a:t>
            </a:r>
            <a:r>
              <a:rPr lang="en-US" altLang="es-CL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mostrar</a:t>
            </a:r>
            <a:r>
              <a:rPr lang="en-US" altLang="es-CL" dirty="0">
                <a:solidFill>
                  <a:srgbClr val="000000"/>
                </a:solidFill>
                <a:latin typeface="Calibri" panose="020F0502020204030204" pitchFamily="34" charset="0"/>
              </a:rPr>
              <a:t> lo </a:t>
            </a:r>
            <a:r>
              <a:rPr lang="en-US" altLang="es-CL" dirty="0" err="1">
                <a:solidFill>
                  <a:srgbClr val="000000"/>
                </a:solidFill>
                <a:latin typeface="Calibri" panose="020F0502020204030204" pitchFamily="34" charset="0"/>
              </a:rPr>
              <a:t>siguiente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1E8D88A3-5878-326E-EE82-C2934146B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020" y="4065868"/>
            <a:ext cx="2901950" cy="203041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CL" sz="1800" dirty="0">
                <a:latin typeface="Consolas" panose="020B0609020204030204" pitchFamily="49" charset="0"/>
                <a:cs typeface="Consolas" panose="020B0609020204030204" pitchFamily="49" charset="0"/>
              </a:rPr>
              <a:t>0.00694 </a:t>
            </a:r>
          </a:p>
          <a:p>
            <a:pPr eaLnBrk="1" hangingPunct="1"/>
            <a:r>
              <a:rPr lang="en-US" altLang="es-CL" sz="1800" dirty="0">
                <a:latin typeface="Consolas" panose="020B0609020204030204" pitchFamily="49" charset="0"/>
                <a:cs typeface="Consolas" panose="020B0609020204030204" pitchFamily="49" charset="0"/>
              </a:rPr>
              <a:t>0.16666</a:t>
            </a:r>
          </a:p>
          <a:p>
            <a:pPr eaLnBrk="1" hangingPunct="1"/>
            <a:r>
              <a:rPr lang="en-US" altLang="es-CL" sz="1800" dirty="0">
                <a:latin typeface="Consolas" panose="020B0609020204030204" pitchFamily="49" charset="0"/>
                <a:cs typeface="Consolas" panose="020B0609020204030204" pitchFamily="49" charset="0"/>
              </a:rPr>
              <a:t>0.25000</a:t>
            </a:r>
          </a:p>
          <a:p>
            <a:pPr eaLnBrk="1" hangingPunct="1"/>
            <a:r>
              <a:rPr lang="en-US" altLang="es-CL" sz="1800" dirty="0">
                <a:latin typeface="Consolas" panose="020B0609020204030204" pitchFamily="49" charset="0"/>
                <a:cs typeface="Consolas" panose="020B0609020204030204" pitchFamily="49" charset="0"/>
              </a:rPr>
              <a:t>0.33333</a:t>
            </a:r>
          </a:p>
          <a:p>
            <a:pPr eaLnBrk="1" hangingPunct="1"/>
            <a:r>
              <a:rPr lang="en-US" altLang="es-CL" sz="1800" dirty="0"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</a:p>
          <a:p>
            <a:pPr eaLnBrk="1" hangingPunct="1"/>
            <a:endParaRPr lang="en-US" altLang="es-CL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r>
              <a:rPr lang="en-US" altLang="es-CL" sz="1800" dirty="0">
                <a:latin typeface="Consolas" panose="020B0609020204030204" pitchFamily="49" charset="0"/>
                <a:cs typeface="Consolas" panose="020B0609020204030204" pitchFamily="49" charset="0"/>
              </a:rPr>
              <a:t>1.00000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9F5A8248-D1D1-9068-819B-646472E8C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9416" y="4092762"/>
            <a:ext cx="81785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C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1/12</a:t>
            </a:r>
          </a:p>
          <a:p>
            <a:pPr eaLnBrk="1" hangingPunct="1"/>
            <a:r>
              <a:rPr lang="en-US" altLang="es-C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2/12</a:t>
            </a:r>
          </a:p>
          <a:p>
            <a:pPr eaLnBrk="1" hangingPunct="1"/>
            <a:r>
              <a:rPr lang="en-US" altLang="es-C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3/12</a:t>
            </a:r>
          </a:p>
          <a:p>
            <a:pPr eaLnBrk="1" hangingPunct="1"/>
            <a:endParaRPr lang="en-US" altLang="es-CL" sz="1800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endParaRPr lang="en-US" altLang="es-CL" sz="1800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endParaRPr lang="en-US" altLang="es-CL" sz="1800" dirty="0">
              <a:solidFill>
                <a:schemeClr val="tx1">
                  <a:lumMod val="50000"/>
                  <a:lumOff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/>
            <a:r>
              <a:rPr lang="en-US" altLang="es-CL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12/12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EEF14713-AC4A-9A36-B590-C88FAF8B5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495" y="3791231"/>
            <a:ext cx="2921000" cy="277812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CL" sz="1200" b="1">
                <a:solidFill>
                  <a:srgbClr val="FFFFFF"/>
                </a:solidFill>
              </a:rPr>
              <a:t>Salida por pantalla</a:t>
            </a:r>
          </a:p>
        </p:txBody>
      </p:sp>
    </p:spTree>
    <p:extLst>
      <p:ext uri="{BB962C8B-B14F-4D97-AF65-F5344CB8AC3E}">
        <p14:creationId xmlns:p14="http://schemas.microsoft.com/office/powerpoint/2010/main" val="61741361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iseño predeterminado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Diseño predetermin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11299</TotalTime>
  <Words>1929</Words>
  <Application>Microsoft Macintosh PowerPoint</Application>
  <PresentationFormat>Presentación en pantalla (4:3)</PresentationFormat>
  <Paragraphs>389</Paragraphs>
  <Slides>25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18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45" baseType="lpstr">
      <vt:lpstr>ＭＳ Ｐゴシック</vt:lpstr>
      <vt:lpstr>Abel Regular</vt:lpstr>
      <vt:lpstr>Arial</vt:lpstr>
      <vt:lpstr>Calibri</vt:lpstr>
      <vt:lpstr>Candara</vt:lpstr>
      <vt:lpstr>Century Gothic</vt:lpstr>
      <vt:lpstr>Chalkboard</vt:lpstr>
      <vt:lpstr>Comic Sans MS</vt:lpstr>
      <vt:lpstr>Consolas</vt:lpstr>
      <vt:lpstr>Gill Sans</vt:lpstr>
      <vt:lpstr>Lucida Handwriting</vt:lpstr>
      <vt:lpstr>Menlo</vt:lpstr>
      <vt:lpstr>Menlo Regular</vt:lpstr>
      <vt:lpstr>Menlo-Regular</vt:lpstr>
      <vt:lpstr>Myriad Pro</vt:lpstr>
      <vt:lpstr>Trajan Pro Bold</vt:lpstr>
      <vt:lpstr>Wingdings</vt:lpstr>
      <vt:lpstr>Wingdings 3</vt:lpstr>
      <vt:lpstr>Diseño predeterminado</vt:lpstr>
      <vt:lpstr>Equation</vt:lpstr>
      <vt:lpstr>Presentación de PowerPoint</vt:lpstr>
      <vt:lpstr>Temario</vt:lpstr>
      <vt:lpstr>Ciclo Mientras</vt:lpstr>
      <vt:lpstr>Ejemplo</vt:lpstr>
      <vt:lpstr>Break</vt:lpstr>
      <vt:lpstr>Ciclo Mientras</vt:lpstr>
      <vt:lpstr>Ciclo Mientras</vt:lpstr>
      <vt:lpstr>Ciclo Mientras</vt:lpstr>
      <vt:lpstr>Ahora tú </vt:lpstr>
      <vt:lpstr>Ahora tú</vt:lpstr>
      <vt:lpstr>Temario</vt:lpstr>
      <vt:lpstr>¿ciclos while?</vt:lpstr>
      <vt:lpstr>Función range()</vt:lpstr>
      <vt:lpstr>Temario</vt:lpstr>
      <vt:lpstr>Ciclo For</vt:lpstr>
      <vt:lpstr>Ciclo For</vt:lpstr>
      <vt:lpstr>Problema</vt:lpstr>
      <vt:lpstr>Problema</vt:lpstr>
      <vt:lpstr>Problema</vt:lpstr>
      <vt:lpstr>Problema</vt:lpstr>
      <vt:lpstr>Problema</vt:lpstr>
      <vt:lpstr>Ciclo for</vt:lpstr>
      <vt:lpstr>Ahora tú</vt:lpstr>
      <vt:lpstr>Ahora tú</vt:lpstr>
      <vt:lpstr>Ahora tú</vt:lpstr>
    </vt:vector>
  </TitlesOfParts>
  <Manager/>
  <Company>Universidad Diego Portales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00_Motivacion</dc:title>
  <dc:subject>CIT1000. Programacion. </dc:subject>
  <dc:creator>Miguel Carrasco</dc:creator>
  <cp:keywords/>
  <dc:description/>
  <cp:lastModifiedBy>Miguel Angel Carrasco Zambrano</cp:lastModifiedBy>
  <cp:revision>493</cp:revision>
  <cp:lastPrinted>2018-06-26T14:41:45Z</cp:lastPrinted>
  <dcterms:created xsi:type="dcterms:W3CDTF">2009-04-22T19:24:48Z</dcterms:created>
  <dcterms:modified xsi:type="dcterms:W3CDTF">2026-01-26T23:20:39Z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