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256" r:id="rId2"/>
    <p:sldId id="257" r:id="rId3"/>
    <p:sldId id="258" r:id="rId4"/>
    <p:sldId id="259" r:id="rId5"/>
    <p:sldId id="449" r:id="rId6"/>
    <p:sldId id="260" r:id="rId7"/>
    <p:sldId id="442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447" r:id="rId19"/>
    <p:sldId id="401" r:id="rId20"/>
    <p:sldId id="404" r:id="rId21"/>
    <p:sldId id="406" r:id="rId22"/>
    <p:sldId id="423" r:id="rId23"/>
    <p:sldId id="402" r:id="rId24"/>
    <p:sldId id="408" r:id="rId25"/>
    <p:sldId id="407" r:id="rId26"/>
    <p:sldId id="415" r:id="rId27"/>
    <p:sldId id="413" r:id="rId28"/>
    <p:sldId id="414" r:id="rId29"/>
    <p:sldId id="411" r:id="rId30"/>
    <p:sldId id="412" r:id="rId31"/>
    <p:sldId id="416" r:id="rId32"/>
    <p:sldId id="417" r:id="rId33"/>
    <p:sldId id="418" r:id="rId34"/>
    <p:sldId id="419" r:id="rId35"/>
    <p:sldId id="420" r:id="rId36"/>
    <p:sldId id="421" r:id="rId37"/>
    <p:sldId id="422" r:id="rId38"/>
    <p:sldId id="272" r:id="rId39"/>
    <p:sldId id="273" r:id="rId40"/>
    <p:sldId id="274" r:id="rId41"/>
    <p:sldId id="275" r:id="rId42"/>
    <p:sldId id="269" r:id="rId43"/>
    <p:sldId id="276" r:id="rId44"/>
    <p:sldId id="277" r:id="rId45"/>
    <p:sldId id="278" r:id="rId46"/>
    <p:sldId id="279" r:id="rId47"/>
    <p:sldId id="280" r:id="rId48"/>
    <p:sldId id="281" r:id="rId49"/>
    <p:sldId id="282" r:id="rId50"/>
    <p:sldId id="283" r:id="rId51"/>
    <p:sldId id="299" r:id="rId52"/>
    <p:sldId id="427" r:id="rId53"/>
    <p:sldId id="428" r:id="rId54"/>
    <p:sldId id="430" r:id="rId55"/>
    <p:sldId id="429" r:id="rId56"/>
    <p:sldId id="431" r:id="rId57"/>
    <p:sldId id="425" r:id="rId58"/>
    <p:sldId id="426" r:id="rId59"/>
    <p:sldId id="432" r:id="rId60"/>
    <p:sldId id="439" r:id="rId61"/>
    <p:sldId id="440" r:id="rId62"/>
    <p:sldId id="441" r:id="rId63"/>
    <p:sldId id="424" r:id="rId64"/>
    <p:sldId id="300" r:id="rId65"/>
    <p:sldId id="301" r:id="rId66"/>
    <p:sldId id="302" r:id="rId67"/>
    <p:sldId id="303" r:id="rId68"/>
    <p:sldId id="304" r:id="rId69"/>
    <p:sldId id="305" r:id="rId70"/>
    <p:sldId id="306" r:id="rId71"/>
    <p:sldId id="307" r:id="rId72"/>
    <p:sldId id="308" r:id="rId73"/>
    <p:sldId id="309" r:id="rId74"/>
    <p:sldId id="310" r:id="rId75"/>
    <p:sldId id="311" r:id="rId76"/>
    <p:sldId id="312" r:id="rId77"/>
    <p:sldId id="313" r:id="rId78"/>
    <p:sldId id="446" r:id="rId79"/>
    <p:sldId id="314" r:id="rId80"/>
    <p:sldId id="315" r:id="rId81"/>
    <p:sldId id="316" r:id="rId82"/>
    <p:sldId id="317" r:id="rId83"/>
    <p:sldId id="318" r:id="rId84"/>
    <p:sldId id="319" r:id="rId85"/>
    <p:sldId id="320" r:id="rId86"/>
    <p:sldId id="448" r:id="rId87"/>
    <p:sldId id="321" r:id="rId88"/>
    <p:sldId id="322" r:id="rId89"/>
    <p:sldId id="443" r:id="rId90"/>
    <p:sldId id="323" r:id="rId91"/>
    <p:sldId id="444" r:id="rId92"/>
    <p:sldId id="324" r:id="rId93"/>
    <p:sldId id="445" r:id="rId9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6393" indent="-1350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3903" indent="-2711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0295" indent="-406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7803" indent="-5423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1606860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1928233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249604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2570976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1292" userDrawn="1">
          <p15:clr>
            <a:srgbClr val="A4A3A4"/>
          </p15:clr>
        </p15:guide>
        <p15:guide id="3" pos="3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733FF"/>
    <a:srgbClr val="99CCFF"/>
    <a:srgbClr val="66FF33"/>
    <a:srgbClr val="6699FF"/>
    <a:srgbClr val="E87516"/>
    <a:srgbClr val="0072C8"/>
    <a:srgbClr val="DDAE16"/>
    <a:srgbClr val="0271E9"/>
    <a:srgbClr val="B10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08" autoAdjust="0"/>
    <p:restoredTop sz="86420" autoAdjust="0"/>
  </p:normalViewPr>
  <p:slideViewPr>
    <p:cSldViewPr snapToGrid="0">
      <p:cViewPr>
        <p:scale>
          <a:sx n="101" d="100"/>
          <a:sy n="101" d="100"/>
        </p:scale>
        <p:origin x="832" y="616"/>
      </p:cViewPr>
      <p:guideLst>
        <p:guide orient="horz" pos="913"/>
        <p:guide pos="1292"/>
        <p:guide pos="363"/>
      </p:guideLst>
    </p:cSldViewPr>
  </p:slideViewPr>
  <p:outlineViewPr>
    <p:cViewPr>
      <p:scale>
        <a:sx n="33" d="100"/>
        <a:sy n="33" d="100"/>
      </p:scale>
      <p:origin x="0" y="-36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E5F98-0705-4140-B636-C6F98BB1DF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4362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971F90-1C2E-7F46-83D8-24BA51EA7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6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63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39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2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8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5156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7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8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9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7AE44F-4643-164F-916C-6818501E2CB9}" type="slidenum">
              <a:rPr lang="es-ES" sz="1200"/>
              <a:pPr eaLnBrk="1" hangingPunct="1"/>
              <a:t>1</a:t>
            </a:fld>
            <a:endParaRPr lang="es-E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_trad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971F90-1C2E-7F46-83D8-24BA51EA71E6}" type="slidenum">
              <a:rPr lang="es-ES" smtClean="0"/>
              <a:pPr>
                <a:defRPr/>
              </a:pPr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256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703" y="6248747"/>
            <a:ext cx="2133340" cy="4563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7" name="Texto del título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7938"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6870532" y="136182"/>
            <a:ext cx="219867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Parallelogram 18">
            <a:extLst>
              <a:ext uri="{FF2B5EF4-FFF2-40B4-BE49-F238E27FC236}">
                <a16:creationId xmlns:a16="http://schemas.microsoft.com/office/drawing/2014/main" id="{EFBDD9EF-AA97-AE05-F4E5-70FA9686DA7C}"/>
              </a:ext>
            </a:extLst>
          </p:cNvPr>
          <p:cNvSpPr/>
          <p:nvPr userDrawn="1"/>
        </p:nvSpPr>
        <p:spPr>
          <a:xfrm rot="16200000" flipH="1" flipV="1">
            <a:off x="6325681" y="287004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5787882D-D327-2821-E71D-A70835D69E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0533" y="98963"/>
            <a:ext cx="2198670" cy="73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177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304" y="852715"/>
            <a:ext cx="8228595" cy="54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6030507" cy="77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233913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Clic para editar título</a:t>
            </a:r>
          </a:p>
        </p:txBody>
      </p:sp>
      <p:sp>
        <p:nvSpPr>
          <p:cNvPr id="13" name="Isosceles Triangle 12"/>
          <p:cNvSpPr/>
          <p:nvPr userDrawn="1"/>
        </p:nvSpPr>
        <p:spPr>
          <a:xfrm>
            <a:off x="8172778" y="1"/>
            <a:ext cx="965640" cy="698521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5" tIns="45703" rIns="91405" bIns="45703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06011" y="6617765"/>
            <a:ext cx="7021534" cy="240235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1185" y="6684797"/>
            <a:ext cx="677622" cy="143944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 algn="r">
              <a:defRPr sz="700" b="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CA5A4F1A-30FF-7149-AC1F-D8E8FF43B5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bel Regular"/>
          <a:ea typeface="ＭＳ Ｐゴシック" charset="-128"/>
          <a:cs typeface="Abel Regular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03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6pPr>
      <a:lvl7pPr marL="91406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7pPr>
      <a:lvl8pPr marL="1371093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8pPr>
      <a:lvl9pPr marL="1828125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9pPr>
    </p:titleStyle>
    <p:bodyStyle>
      <a:lvl1pPr marL="342574" indent="-342574" algn="l" rtl="0" eaLnBrk="0" fontAlgn="base" hangingPunct="0">
        <a:spcBef>
          <a:spcPct val="20000"/>
        </a:spcBef>
        <a:spcAft>
          <a:spcPct val="0"/>
        </a:spcAft>
        <a:buClr>
          <a:srgbClr val="0072C8"/>
        </a:buClr>
        <a:buSzPct val="70000"/>
        <a:buFont typeface="Wingdings 3" charset="0"/>
        <a:buChar char="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00366" indent="-342858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0000"/>
        <a:buFont typeface="Wingdings" charset="2"/>
        <a:buChar char="§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1141541" indent="-227639" algn="l" rtl="0" eaLnBrk="0" fontAlgn="base" hangingPunct="0">
        <a:spcBef>
          <a:spcPct val="20000"/>
        </a:spcBef>
        <a:spcAft>
          <a:spcPct val="0"/>
        </a:spcAft>
        <a:buClr>
          <a:srgbClr val="66FF33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3pPr>
      <a:lvl4pPr marL="1599049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ＭＳ Ｐゴシック" charset="-128"/>
        </a:defRPr>
      </a:lvl4pPr>
      <a:lvl5pPr marL="2056558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5pPr>
      <a:lvl6pPr marL="2513671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6pPr>
      <a:lvl7pPr marL="2970703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7pPr>
      <a:lvl8pPr marL="3427734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8pPr>
      <a:lvl9pPr marL="3884765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27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5"/>
          <p:cNvSpPr>
            <a:spLocks noChangeArrowheads="1"/>
          </p:cNvSpPr>
          <p:nvPr/>
        </p:nvSpPr>
        <p:spPr bwMode="auto">
          <a:xfrm>
            <a:off x="2641278" y="2733827"/>
            <a:ext cx="4546882" cy="12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5604530" y="0"/>
            <a:ext cx="3534870" cy="4597912"/>
          </a:xfrm>
          <a:prstGeom prst="rect">
            <a:avLst/>
          </a:prstGeom>
          <a:gradFill flip="none" rotWithShape="1">
            <a:gsLst>
              <a:gs pos="30000">
                <a:srgbClr val="FFFFFF">
                  <a:alpha val="27000"/>
                </a:srgbClr>
              </a:gs>
              <a:gs pos="72000">
                <a:schemeClr val="bg1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B68FB16-2ECB-7B53-F951-C3097EA60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530" y="3166632"/>
            <a:ext cx="3809955" cy="1269985"/>
          </a:xfrm>
          <a:prstGeom prst="rect">
            <a:avLst/>
          </a:prstGeom>
        </p:spPr>
      </p:pic>
      <p:sp>
        <p:nvSpPr>
          <p:cNvPr id="3" name="Snip Single Corner Rectangle 2"/>
          <p:cNvSpPr/>
          <p:nvPr/>
        </p:nvSpPr>
        <p:spPr>
          <a:xfrm rot="10800000">
            <a:off x="2240892" y="4473846"/>
            <a:ext cx="6903107" cy="129540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Rectangle 18"/>
          <p:cNvSpPr>
            <a:spLocks noGrp="1" noChangeArrowheads="1"/>
          </p:cNvSpPr>
          <p:nvPr/>
        </p:nvSpPr>
        <p:spPr bwMode="auto">
          <a:xfrm>
            <a:off x="2413929" y="5391103"/>
            <a:ext cx="5759235" cy="37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3" rIns="91405" bIns="45703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s-MX" sz="1600" dirty="0">
                <a:latin typeface="+mn-lt"/>
                <a:ea typeface="ヒラギノ角ゴ ProN W3" charset="0"/>
                <a:cs typeface="Myriad Pro"/>
              </a:rPr>
              <a:t>2026</a:t>
            </a:r>
            <a:endParaRPr lang="es-ES" sz="1600" dirty="0">
              <a:latin typeface="+mn-lt"/>
              <a:ea typeface="ヒラギノ角ゴ ProN W3" charset="0"/>
              <a:cs typeface="Myriad Pro"/>
            </a:endParaRPr>
          </a:p>
        </p:txBody>
      </p:sp>
      <p:sp>
        <p:nvSpPr>
          <p:cNvPr id="15369" name="Text Box 5"/>
          <p:cNvSpPr txBox="1">
            <a:spLocks noChangeArrowheads="1"/>
          </p:cNvSpPr>
          <p:nvPr/>
        </p:nvSpPr>
        <p:spPr bwMode="auto">
          <a:xfrm>
            <a:off x="2413929" y="4613457"/>
            <a:ext cx="6537329" cy="42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s-MX" sz="2800" dirty="0">
                <a:solidFill>
                  <a:schemeClr val="bg1"/>
                </a:solidFill>
                <a:latin typeface="Trajan Pro Bold" charset="0"/>
                <a:ea typeface="ヒラギノ角ゴ ProN W3" charset="0"/>
                <a:cs typeface="ヒラギノ角ゴ ProN W3" charset="0"/>
                <a:sym typeface="Arial Unicode MS" charset="0"/>
              </a:rPr>
              <a:t>Introducción a Python</a:t>
            </a:r>
            <a:endParaRPr lang="es-ES" sz="2800" dirty="0">
              <a:solidFill>
                <a:schemeClr val="bg1"/>
              </a:solidFill>
              <a:latin typeface="Trajan Pro Bold" charset="0"/>
              <a:ea typeface="ヒラギノ角ゴ ProN W3" charset="0"/>
              <a:cs typeface="ヒラギノ角ゴ ProN W3" charset="0"/>
              <a:sym typeface="Arial Unicode MS" charset="0"/>
            </a:endParaRPr>
          </a:p>
        </p:txBody>
      </p:sp>
      <p:sp>
        <p:nvSpPr>
          <p:cNvPr id="15370" name="Rectangle 17"/>
          <p:cNvSpPr>
            <a:spLocks noGrp="1" noChangeArrowheads="1"/>
          </p:cNvSpPr>
          <p:nvPr/>
        </p:nvSpPr>
        <p:spPr bwMode="auto">
          <a:xfrm>
            <a:off x="2413929" y="4790854"/>
            <a:ext cx="5528151" cy="5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 anchor="b"/>
          <a:lstStyle/>
          <a:p>
            <a:r>
              <a:rPr lang="es-MX" sz="2200" dirty="0">
                <a:latin typeface="Trajan Pro Bold" charset="0"/>
                <a:ea typeface="ヒラギノ角ゴ ProN W6" charset="0"/>
                <a:cs typeface="ヒラギノ角ゴ ProN W6" charset="0"/>
              </a:rPr>
              <a:t>Introducción</a:t>
            </a:r>
            <a:endParaRPr lang="es-ES" sz="3100" dirty="0">
              <a:latin typeface="Trajan Pro Bold" charset="0"/>
              <a:ea typeface="ヒラギノ角ゴ ProN W6" charset="0"/>
              <a:cs typeface="ヒラギノ角ゴ ProN W6" charset="0"/>
            </a:endParaRPr>
          </a:p>
        </p:txBody>
      </p:sp>
    </p:spTree>
  </p:cSld>
  <p:clrMapOvr>
    <a:masterClrMapping/>
  </p:clrMapOvr>
  <p:transition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4"/>
          <p:cNvSpPr/>
          <p:nvPr/>
        </p:nvSpPr>
        <p:spPr>
          <a:xfrm>
            <a:off x="0" y="3839488"/>
            <a:ext cx="9144000" cy="2589422"/>
          </a:xfrm>
          <a:prstGeom prst="rect">
            <a:avLst/>
          </a:prstGeom>
          <a:solidFill>
            <a:srgbClr val="1D1D2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Content Placeholder 3"/>
          <p:cNvSpPr txBox="1">
            <a:spLocks noGrp="1"/>
          </p:cNvSpPr>
          <p:nvPr>
            <p:ph type="body" sz="quarter" idx="4294967295"/>
          </p:nvPr>
        </p:nvSpPr>
        <p:spPr>
          <a:xfrm>
            <a:off x="539932" y="1597025"/>
            <a:ext cx="5532813" cy="14732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dirty="0" err="1"/>
              <a:t>Introducción</a:t>
            </a:r>
            <a:r>
              <a:rPr dirty="0"/>
              <a:t> a Python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/>
            </a:pPr>
            <a:r>
              <a:rPr dirty="0" err="1"/>
              <a:t>Historia</a:t>
            </a:r>
            <a:endParaRPr dirty="0"/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/>
            </a:pPr>
            <a:r>
              <a:rPr lang="es-CL" dirty="0"/>
              <a:t>Probando Python</a:t>
            </a:r>
            <a:endParaRPr dirty="0"/>
          </a:p>
        </p:txBody>
      </p:sp>
      <p:pic>
        <p:nvPicPr>
          <p:cNvPr id="81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148" y="4058906"/>
            <a:ext cx="5677706" cy="2144481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Temario</a:t>
            </a: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39015C-A0BA-291A-7CE8-B25AE3B52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0915F0-12CE-744F-55DC-0792266CDD0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59912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100" descr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54" y="3002613"/>
            <a:ext cx="1792627" cy="605496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nip Single Corner Rectangle 76"/>
          <p:cNvSpPr/>
          <p:nvPr/>
        </p:nvSpPr>
        <p:spPr>
          <a:xfrm>
            <a:off x="363138" y="1325457"/>
            <a:ext cx="2213868" cy="308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413" y="0"/>
                </a:lnTo>
                <a:lnTo>
                  <a:pt x="21600" y="1342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Rectangle 26"/>
          <p:cNvSpPr/>
          <p:nvPr/>
        </p:nvSpPr>
        <p:spPr>
          <a:xfrm>
            <a:off x="-1" y="4030998"/>
            <a:ext cx="9144001" cy="433820"/>
          </a:xfrm>
          <a:prstGeom prst="rect">
            <a:avLst/>
          </a:pr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Cronología</a:t>
            </a:r>
          </a:p>
        </p:txBody>
      </p:sp>
      <p:sp>
        <p:nvSpPr>
          <p:cNvPr id="89" name="TextBox 4"/>
          <p:cNvSpPr txBox="1"/>
          <p:nvPr/>
        </p:nvSpPr>
        <p:spPr>
          <a:xfrm>
            <a:off x="336157" y="4126453"/>
            <a:ext cx="180000" cy="216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 algn="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1991</a:t>
            </a:r>
          </a:p>
        </p:txBody>
      </p:sp>
      <p:sp>
        <p:nvSpPr>
          <p:cNvPr id="90" name="TextBox 5"/>
          <p:cNvSpPr txBox="1"/>
          <p:nvPr/>
        </p:nvSpPr>
        <p:spPr>
          <a:xfrm>
            <a:off x="598346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94</a:t>
            </a:r>
          </a:p>
        </p:txBody>
      </p:sp>
      <p:sp>
        <p:nvSpPr>
          <p:cNvPr id="91" name="TextBox 6"/>
          <p:cNvSpPr txBox="1"/>
          <p:nvPr/>
        </p:nvSpPr>
        <p:spPr>
          <a:xfrm>
            <a:off x="860535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95</a:t>
            </a:r>
          </a:p>
        </p:txBody>
      </p:sp>
      <p:sp>
        <p:nvSpPr>
          <p:cNvPr id="92" name="TextBox 7"/>
          <p:cNvSpPr txBox="1"/>
          <p:nvPr/>
        </p:nvSpPr>
        <p:spPr>
          <a:xfrm>
            <a:off x="1122724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96</a:t>
            </a:r>
          </a:p>
        </p:txBody>
      </p:sp>
      <p:sp>
        <p:nvSpPr>
          <p:cNvPr id="93" name="TextBox 8"/>
          <p:cNvSpPr txBox="1"/>
          <p:nvPr/>
        </p:nvSpPr>
        <p:spPr>
          <a:xfrm>
            <a:off x="1384913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97</a:t>
            </a:r>
          </a:p>
        </p:txBody>
      </p:sp>
      <p:sp>
        <p:nvSpPr>
          <p:cNvPr id="94" name="TextBox 9"/>
          <p:cNvSpPr txBox="1"/>
          <p:nvPr/>
        </p:nvSpPr>
        <p:spPr>
          <a:xfrm>
            <a:off x="1647102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98</a:t>
            </a:r>
          </a:p>
        </p:txBody>
      </p:sp>
      <p:sp>
        <p:nvSpPr>
          <p:cNvPr id="95" name="TextBox 10"/>
          <p:cNvSpPr txBox="1"/>
          <p:nvPr/>
        </p:nvSpPr>
        <p:spPr>
          <a:xfrm>
            <a:off x="1909291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99</a:t>
            </a:r>
          </a:p>
        </p:txBody>
      </p:sp>
      <p:sp>
        <p:nvSpPr>
          <p:cNvPr id="96" name="TextBox 11"/>
          <p:cNvSpPr txBox="1"/>
          <p:nvPr/>
        </p:nvSpPr>
        <p:spPr>
          <a:xfrm>
            <a:off x="2171480" y="4126453"/>
            <a:ext cx="180000" cy="216000"/>
          </a:xfrm>
          <a:prstGeom prst="rect">
            <a:avLst/>
          </a:prstGeom>
          <a:solidFill>
            <a:srgbClr val="267CF2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2000</a:t>
            </a:r>
          </a:p>
        </p:txBody>
      </p:sp>
      <p:sp>
        <p:nvSpPr>
          <p:cNvPr id="97" name="TextBox 12"/>
          <p:cNvSpPr txBox="1"/>
          <p:nvPr/>
        </p:nvSpPr>
        <p:spPr>
          <a:xfrm>
            <a:off x="2433669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01</a:t>
            </a:r>
          </a:p>
        </p:txBody>
      </p:sp>
      <p:sp>
        <p:nvSpPr>
          <p:cNvPr id="98" name="TextBox 13"/>
          <p:cNvSpPr txBox="1"/>
          <p:nvPr/>
        </p:nvSpPr>
        <p:spPr>
          <a:xfrm>
            <a:off x="2695858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02</a:t>
            </a:r>
          </a:p>
        </p:txBody>
      </p:sp>
      <p:sp>
        <p:nvSpPr>
          <p:cNvPr id="99" name="TextBox 14"/>
          <p:cNvSpPr txBox="1"/>
          <p:nvPr/>
        </p:nvSpPr>
        <p:spPr>
          <a:xfrm>
            <a:off x="2958047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03</a:t>
            </a:r>
          </a:p>
        </p:txBody>
      </p:sp>
      <p:sp>
        <p:nvSpPr>
          <p:cNvPr id="100" name="TextBox 15"/>
          <p:cNvSpPr txBox="1"/>
          <p:nvPr/>
        </p:nvSpPr>
        <p:spPr>
          <a:xfrm>
            <a:off x="3220236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04</a:t>
            </a:r>
          </a:p>
        </p:txBody>
      </p:sp>
      <p:sp>
        <p:nvSpPr>
          <p:cNvPr id="101" name="TextBox 16"/>
          <p:cNvSpPr txBox="1"/>
          <p:nvPr/>
        </p:nvSpPr>
        <p:spPr>
          <a:xfrm>
            <a:off x="3482425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05</a:t>
            </a:r>
          </a:p>
        </p:txBody>
      </p:sp>
      <p:sp>
        <p:nvSpPr>
          <p:cNvPr id="102" name="TextBox 17"/>
          <p:cNvSpPr txBox="1"/>
          <p:nvPr/>
        </p:nvSpPr>
        <p:spPr>
          <a:xfrm>
            <a:off x="3744614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06</a:t>
            </a:r>
          </a:p>
        </p:txBody>
      </p:sp>
      <p:sp>
        <p:nvSpPr>
          <p:cNvPr id="103" name="TextBox 18"/>
          <p:cNvSpPr txBox="1"/>
          <p:nvPr/>
        </p:nvSpPr>
        <p:spPr>
          <a:xfrm>
            <a:off x="4006803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07</a:t>
            </a:r>
          </a:p>
        </p:txBody>
      </p:sp>
      <p:sp>
        <p:nvSpPr>
          <p:cNvPr id="104" name="TextBox 19"/>
          <p:cNvSpPr txBox="1"/>
          <p:nvPr/>
        </p:nvSpPr>
        <p:spPr>
          <a:xfrm>
            <a:off x="4268992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08</a:t>
            </a:r>
          </a:p>
        </p:txBody>
      </p:sp>
      <p:sp>
        <p:nvSpPr>
          <p:cNvPr id="105" name="TextBox 20"/>
          <p:cNvSpPr txBox="1"/>
          <p:nvPr/>
        </p:nvSpPr>
        <p:spPr>
          <a:xfrm>
            <a:off x="4531181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09</a:t>
            </a:r>
          </a:p>
        </p:txBody>
      </p:sp>
      <p:sp>
        <p:nvSpPr>
          <p:cNvPr id="106" name="TextBox 21"/>
          <p:cNvSpPr txBox="1"/>
          <p:nvPr/>
        </p:nvSpPr>
        <p:spPr>
          <a:xfrm>
            <a:off x="4793370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10</a:t>
            </a:r>
          </a:p>
        </p:txBody>
      </p:sp>
      <p:sp>
        <p:nvSpPr>
          <p:cNvPr id="107" name="TextBox 22"/>
          <p:cNvSpPr txBox="1"/>
          <p:nvPr/>
        </p:nvSpPr>
        <p:spPr>
          <a:xfrm>
            <a:off x="5055559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11</a:t>
            </a:r>
          </a:p>
        </p:txBody>
      </p:sp>
      <p:sp>
        <p:nvSpPr>
          <p:cNvPr id="108" name="TextBox 23"/>
          <p:cNvSpPr txBox="1"/>
          <p:nvPr/>
        </p:nvSpPr>
        <p:spPr>
          <a:xfrm>
            <a:off x="5317748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12</a:t>
            </a:r>
          </a:p>
        </p:txBody>
      </p:sp>
      <p:sp>
        <p:nvSpPr>
          <p:cNvPr id="109" name="TextBox 24"/>
          <p:cNvSpPr txBox="1"/>
          <p:nvPr/>
        </p:nvSpPr>
        <p:spPr>
          <a:xfrm>
            <a:off x="5579937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13</a:t>
            </a:r>
          </a:p>
        </p:txBody>
      </p:sp>
      <p:sp>
        <p:nvSpPr>
          <p:cNvPr id="110" name="TextBox 25"/>
          <p:cNvSpPr txBox="1"/>
          <p:nvPr/>
        </p:nvSpPr>
        <p:spPr>
          <a:xfrm>
            <a:off x="5842126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14</a:t>
            </a:r>
          </a:p>
        </p:txBody>
      </p:sp>
      <p:sp>
        <p:nvSpPr>
          <p:cNvPr id="111" name="TextBox 32"/>
          <p:cNvSpPr txBox="1"/>
          <p:nvPr/>
        </p:nvSpPr>
        <p:spPr>
          <a:xfrm>
            <a:off x="335280" y="1857062"/>
            <a:ext cx="1879601" cy="958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20000"/>
              </a:lnSpc>
              <a:defRPr sz="9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“es un científico de la computación​ conocido por ser el autor del lenguaje de programación Python en 1991” (fuente: Wikipedia)</a:t>
            </a:r>
          </a:p>
        </p:txBody>
      </p:sp>
      <p:sp>
        <p:nvSpPr>
          <p:cNvPr id="112" name="TextBox 42"/>
          <p:cNvSpPr txBox="1"/>
          <p:nvPr/>
        </p:nvSpPr>
        <p:spPr>
          <a:xfrm>
            <a:off x="0" y="5000831"/>
            <a:ext cx="714851" cy="270276"/>
          </a:xfrm>
          <a:prstGeom prst="rect">
            <a:avLst/>
          </a:prstGeom>
          <a:solidFill>
            <a:srgbClr val="E26BE2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rPr dirty="0"/>
              <a:t>Python 1</a:t>
            </a:r>
          </a:p>
        </p:txBody>
      </p:sp>
      <p:sp>
        <p:nvSpPr>
          <p:cNvPr id="113" name="TextBox 43"/>
          <p:cNvSpPr txBox="1"/>
          <p:nvPr/>
        </p:nvSpPr>
        <p:spPr>
          <a:xfrm>
            <a:off x="0" y="5430142"/>
            <a:ext cx="714851" cy="270277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Python 2</a:t>
            </a:r>
          </a:p>
        </p:txBody>
      </p:sp>
      <p:sp>
        <p:nvSpPr>
          <p:cNvPr id="114" name="TextBox 44"/>
          <p:cNvSpPr txBox="1"/>
          <p:nvPr/>
        </p:nvSpPr>
        <p:spPr>
          <a:xfrm>
            <a:off x="0" y="5813959"/>
            <a:ext cx="714851" cy="270277"/>
          </a:xfrm>
          <a:prstGeom prst="rect">
            <a:avLst/>
          </a:prstGeom>
          <a:solidFill>
            <a:srgbClr val="0080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Python 3</a:t>
            </a:r>
          </a:p>
        </p:txBody>
      </p:sp>
      <p:sp>
        <p:nvSpPr>
          <p:cNvPr id="115" name="Rectangle 45"/>
          <p:cNvSpPr/>
          <p:nvPr/>
        </p:nvSpPr>
        <p:spPr>
          <a:xfrm>
            <a:off x="803049" y="5008506"/>
            <a:ext cx="1438954" cy="189288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Rectangle 46"/>
          <p:cNvSpPr/>
          <p:nvPr/>
        </p:nvSpPr>
        <p:spPr>
          <a:xfrm>
            <a:off x="2297704" y="5442391"/>
            <a:ext cx="2205976" cy="220135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Rectangle 47"/>
          <p:cNvSpPr/>
          <p:nvPr/>
        </p:nvSpPr>
        <p:spPr>
          <a:xfrm>
            <a:off x="4341503" y="5441877"/>
            <a:ext cx="4802497" cy="218158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" name="Rectangle 48"/>
          <p:cNvSpPr/>
          <p:nvPr/>
        </p:nvSpPr>
        <p:spPr>
          <a:xfrm>
            <a:off x="4341504" y="5834949"/>
            <a:ext cx="4606404" cy="205499"/>
          </a:xfrm>
          <a:prstGeom prst="rect">
            <a:avLst/>
          </a:prstGeom>
          <a:solidFill>
            <a:srgbClr val="008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TextBox 50"/>
          <p:cNvSpPr txBox="1"/>
          <p:nvPr/>
        </p:nvSpPr>
        <p:spPr>
          <a:xfrm>
            <a:off x="6104315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t>15</a:t>
            </a:r>
          </a:p>
        </p:txBody>
      </p:sp>
      <p:sp>
        <p:nvSpPr>
          <p:cNvPr id="120" name="TextBox 51"/>
          <p:cNvSpPr txBox="1"/>
          <p:nvPr/>
        </p:nvSpPr>
        <p:spPr>
          <a:xfrm>
            <a:off x="6366504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16</a:t>
            </a:r>
          </a:p>
        </p:txBody>
      </p:sp>
      <p:sp>
        <p:nvSpPr>
          <p:cNvPr id="121" name="TextBox 52"/>
          <p:cNvSpPr txBox="1"/>
          <p:nvPr/>
        </p:nvSpPr>
        <p:spPr>
          <a:xfrm>
            <a:off x="6628693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17</a:t>
            </a:r>
          </a:p>
        </p:txBody>
      </p:sp>
      <p:sp>
        <p:nvSpPr>
          <p:cNvPr id="122" name="Right Arrow 53"/>
          <p:cNvSpPr/>
          <p:nvPr/>
        </p:nvSpPr>
        <p:spPr>
          <a:xfrm>
            <a:off x="8928282" y="4155498"/>
            <a:ext cx="189422" cy="191352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5295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TextBox 54"/>
          <p:cNvSpPr txBox="1"/>
          <p:nvPr/>
        </p:nvSpPr>
        <p:spPr>
          <a:xfrm>
            <a:off x="674996" y="4868979"/>
            <a:ext cx="2520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1.0</a:t>
            </a:r>
          </a:p>
        </p:txBody>
      </p:sp>
      <p:sp>
        <p:nvSpPr>
          <p:cNvPr id="124" name="TextBox 55"/>
          <p:cNvSpPr txBox="1"/>
          <p:nvPr/>
        </p:nvSpPr>
        <p:spPr>
          <a:xfrm>
            <a:off x="2210359" y="4868979"/>
            <a:ext cx="2520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rPr dirty="0"/>
              <a:t>1.6</a:t>
            </a:r>
          </a:p>
        </p:txBody>
      </p:sp>
      <p:sp>
        <p:nvSpPr>
          <p:cNvPr id="125" name="TextBox 56"/>
          <p:cNvSpPr txBox="1"/>
          <p:nvPr/>
        </p:nvSpPr>
        <p:spPr>
          <a:xfrm>
            <a:off x="2231021" y="5271001"/>
            <a:ext cx="21067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rPr dirty="0"/>
              <a:t>2.0</a:t>
            </a:r>
          </a:p>
        </p:txBody>
      </p:sp>
      <p:sp>
        <p:nvSpPr>
          <p:cNvPr id="126" name="TextBox 57"/>
          <p:cNvSpPr txBox="1"/>
          <p:nvPr/>
        </p:nvSpPr>
        <p:spPr>
          <a:xfrm flipH="1">
            <a:off x="4265439" y="5257477"/>
            <a:ext cx="375892" cy="107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7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rPr dirty="0"/>
              <a:t>2.6</a:t>
            </a:r>
          </a:p>
        </p:txBody>
      </p:sp>
      <p:sp>
        <p:nvSpPr>
          <p:cNvPr id="127" name="TextBox 58"/>
          <p:cNvSpPr txBox="1"/>
          <p:nvPr/>
        </p:nvSpPr>
        <p:spPr>
          <a:xfrm>
            <a:off x="4753828" y="5271001"/>
            <a:ext cx="21067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rPr dirty="0"/>
              <a:t>2.7</a:t>
            </a:r>
          </a:p>
        </p:txBody>
      </p:sp>
      <p:sp>
        <p:nvSpPr>
          <p:cNvPr id="128" name="Oval 59"/>
          <p:cNvSpPr/>
          <p:nvPr/>
        </p:nvSpPr>
        <p:spPr>
          <a:xfrm>
            <a:off x="4772010" y="5484141"/>
            <a:ext cx="108000" cy="108001"/>
          </a:xfrm>
          <a:prstGeom prst="ellipse">
            <a:avLst/>
          </a:prstGeom>
          <a:solidFill>
            <a:srgbClr val="B14C0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9" name="Oval 60"/>
          <p:cNvSpPr/>
          <p:nvPr/>
        </p:nvSpPr>
        <p:spPr>
          <a:xfrm>
            <a:off x="4304875" y="5484141"/>
            <a:ext cx="108000" cy="108001"/>
          </a:xfrm>
          <a:prstGeom prst="ellipse">
            <a:avLst/>
          </a:prstGeom>
          <a:solidFill>
            <a:srgbClr val="B14C0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Oval 61"/>
          <p:cNvSpPr/>
          <p:nvPr/>
        </p:nvSpPr>
        <p:spPr>
          <a:xfrm>
            <a:off x="2242006" y="5484141"/>
            <a:ext cx="108000" cy="108001"/>
          </a:xfrm>
          <a:prstGeom prst="ellipse">
            <a:avLst/>
          </a:prstGeom>
          <a:solidFill>
            <a:srgbClr val="B14C0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1" name="Oval 62"/>
          <p:cNvSpPr/>
          <p:nvPr/>
        </p:nvSpPr>
        <p:spPr>
          <a:xfrm>
            <a:off x="2199559" y="5054829"/>
            <a:ext cx="108000" cy="108001"/>
          </a:xfrm>
          <a:prstGeom prst="ellipse">
            <a:avLst/>
          </a:prstGeom>
          <a:solidFill>
            <a:srgbClr val="E26BE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2" name="Oval 63"/>
          <p:cNvSpPr/>
          <p:nvPr/>
        </p:nvSpPr>
        <p:spPr>
          <a:xfrm>
            <a:off x="714851" y="5054829"/>
            <a:ext cx="108000" cy="108001"/>
          </a:xfrm>
          <a:prstGeom prst="ellipse">
            <a:avLst/>
          </a:prstGeom>
          <a:solidFill>
            <a:srgbClr val="E26BE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3" name="Oval 64"/>
          <p:cNvSpPr/>
          <p:nvPr/>
        </p:nvSpPr>
        <p:spPr>
          <a:xfrm>
            <a:off x="4305499" y="5882182"/>
            <a:ext cx="108000" cy="108001"/>
          </a:xfrm>
          <a:prstGeom prst="ellipse">
            <a:avLst/>
          </a:prstGeom>
          <a:solidFill>
            <a:srgbClr val="4BD12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4" name="TextBox 65"/>
          <p:cNvSpPr txBox="1"/>
          <p:nvPr/>
        </p:nvSpPr>
        <p:spPr>
          <a:xfrm>
            <a:off x="4288114" y="5702194"/>
            <a:ext cx="21067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rPr dirty="0"/>
              <a:t>3.0</a:t>
            </a:r>
          </a:p>
        </p:txBody>
      </p:sp>
      <p:sp>
        <p:nvSpPr>
          <p:cNvPr id="135" name="TextBox 66"/>
          <p:cNvSpPr txBox="1"/>
          <p:nvPr/>
        </p:nvSpPr>
        <p:spPr>
          <a:xfrm>
            <a:off x="8814360" y="5677744"/>
            <a:ext cx="210675" cy="107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rPr lang="es-ES" dirty="0"/>
              <a:t>3.13</a:t>
            </a:r>
            <a:endParaRPr dirty="0"/>
          </a:p>
        </p:txBody>
      </p:sp>
      <p:sp>
        <p:nvSpPr>
          <p:cNvPr id="136" name="TextBox 67"/>
          <p:cNvSpPr txBox="1"/>
          <p:nvPr/>
        </p:nvSpPr>
        <p:spPr>
          <a:xfrm>
            <a:off x="274466" y="4490418"/>
            <a:ext cx="2520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0.9.0</a:t>
            </a:r>
          </a:p>
        </p:txBody>
      </p:sp>
      <p:sp>
        <p:nvSpPr>
          <p:cNvPr id="137" name="Oval 68"/>
          <p:cNvSpPr/>
          <p:nvPr/>
        </p:nvSpPr>
        <p:spPr>
          <a:xfrm>
            <a:off x="8893474" y="5882182"/>
            <a:ext cx="108000" cy="108001"/>
          </a:xfrm>
          <a:prstGeom prst="ellipse">
            <a:avLst/>
          </a:prstGeom>
          <a:solidFill>
            <a:srgbClr val="4BD12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Straight Connector 70"/>
          <p:cNvSpPr/>
          <p:nvPr/>
        </p:nvSpPr>
        <p:spPr>
          <a:xfrm>
            <a:off x="0" y="5654723"/>
            <a:ext cx="9144000" cy="1"/>
          </a:xfrm>
          <a:prstGeom prst="line">
            <a:avLst/>
          </a:prstGeom>
          <a:ln w="12700">
            <a:solidFill>
              <a:srgbClr val="FF66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9" name="Straight Connector 73"/>
          <p:cNvSpPr/>
          <p:nvPr/>
        </p:nvSpPr>
        <p:spPr>
          <a:xfrm>
            <a:off x="0" y="6042940"/>
            <a:ext cx="9144000" cy="1"/>
          </a:xfrm>
          <a:prstGeom prst="line">
            <a:avLst/>
          </a:prstGeom>
          <a:ln w="12700">
            <a:solidFill>
              <a:srgbClr val="008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1" name="Straight Connector 82"/>
          <p:cNvSpPr/>
          <p:nvPr/>
        </p:nvSpPr>
        <p:spPr>
          <a:xfrm flipV="1">
            <a:off x="2247771" y="4463798"/>
            <a:ext cx="1" cy="392656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2" name="Straight Connector 83"/>
          <p:cNvSpPr/>
          <p:nvPr/>
        </p:nvSpPr>
        <p:spPr>
          <a:xfrm flipV="1">
            <a:off x="4341503" y="4463798"/>
            <a:ext cx="1" cy="686443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3" name="Straight Connector 86"/>
          <p:cNvSpPr/>
          <p:nvPr/>
        </p:nvSpPr>
        <p:spPr>
          <a:xfrm>
            <a:off x="0" y="5214639"/>
            <a:ext cx="9144000" cy="1"/>
          </a:xfrm>
          <a:prstGeom prst="line">
            <a:avLst/>
          </a:prstGeom>
          <a:ln w="12700">
            <a:solidFill>
              <a:srgbClr val="E26BE2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4" name="Picture 28" descr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5570" y="1315841"/>
            <a:ext cx="1321457" cy="1982181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Rectangle 98"/>
          <p:cNvSpPr txBox="1"/>
          <p:nvPr/>
        </p:nvSpPr>
        <p:spPr>
          <a:xfrm>
            <a:off x="415149" y="1320706"/>
            <a:ext cx="155233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Guido Van Rossum </a:t>
            </a:r>
          </a:p>
        </p:txBody>
      </p:sp>
      <p:sp>
        <p:nvSpPr>
          <p:cNvPr id="146" name="Rectangle 99"/>
          <p:cNvSpPr txBox="1"/>
          <p:nvPr/>
        </p:nvSpPr>
        <p:spPr>
          <a:xfrm>
            <a:off x="333456" y="1578093"/>
            <a:ext cx="1727332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(creador de Python)</a:t>
            </a:r>
          </a:p>
        </p:txBody>
      </p:sp>
      <p:sp>
        <p:nvSpPr>
          <p:cNvPr id="147" name="TextBox 109"/>
          <p:cNvSpPr txBox="1"/>
          <p:nvPr/>
        </p:nvSpPr>
        <p:spPr>
          <a:xfrm>
            <a:off x="4409438" y="1297024"/>
            <a:ext cx="3930229" cy="2462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Python es un 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guaje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propósito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general y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tipo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script. Es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empleado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aplicaci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ones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interfaces, bases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computación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científica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aplicaciones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web (client-server web programming) entre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otras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Arial"/>
            </a:endParaRPr>
          </a:p>
          <a:p>
            <a:pPr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endParaRPr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Arial"/>
            </a:endParaRPr>
          </a:p>
          <a:p>
            <a:pPr>
              <a:defRPr sz="1400"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 err="1">
                <a:latin typeface="Gill Sans" panose="020B0502020104020203" pitchFamily="34" charset="-79"/>
                <a:cs typeface="Gill Sans" panose="020B0502020104020203" pitchFamily="34" charset="-79"/>
              </a:rPr>
              <a:t>Principales</a:t>
            </a:r>
            <a:r>
              <a:rPr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dirty="0" err="1">
                <a:latin typeface="Gill Sans" panose="020B0502020104020203" pitchFamily="34" charset="-79"/>
                <a:cs typeface="Gill Sans" panose="020B0502020104020203" pitchFamily="34" charset="-79"/>
              </a:rPr>
              <a:t>características</a:t>
            </a:r>
            <a:r>
              <a:rPr dirty="0">
                <a:latin typeface="Gill Sans" panose="020B0502020104020203" pitchFamily="34" charset="-79"/>
                <a:cs typeface="Gill Sans" panose="020B0502020104020203" pitchFamily="34" charset="-79"/>
              </a:rPr>
              <a:t>:</a:t>
            </a:r>
            <a:endParaRPr dirty="0">
              <a:latin typeface="Gill Sans" panose="020B0502020104020203" pitchFamily="34" charset="-79"/>
              <a:ea typeface="+mj-ea"/>
              <a:cs typeface="Gill Sans" panose="020B0502020104020203" pitchFamily="34" charset="-79"/>
              <a:sym typeface="Arial"/>
            </a:endParaRPr>
          </a:p>
          <a:p>
            <a:pPr marL="134971" lvl="1" indent="186281"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endParaRPr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Arial"/>
            </a:endParaRPr>
          </a:p>
          <a:p>
            <a:pPr marL="285582" indent="-285750">
              <a:buSzPct val="70000"/>
              <a:buFontTx/>
              <a:buChar char="▪"/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Facilidad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lectura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ódigo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nterpretado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Arial"/>
            </a:endParaRPr>
          </a:p>
          <a:p>
            <a:pPr marL="285582" indent="-285750">
              <a:buSzPct val="70000"/>
              <a:buFontTx/>
              <a:buChar char="▪"/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Sistema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tipo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dinámico</a:t>
            </a:r>
            <a:endParaRPr dirty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Arial"/>
            </a:endParaRPr>
          </a:p>
          <a:p>
            <a:pPr marL="285582" indent="-285750">
              <a:buSzPct val="70000"/>
              <a:buFontTx/>
              <a:buChar char="▪"/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Manejo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automático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administración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memoria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8" name="Picture 110" descr="Picture 1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1012" y="1339080"/>
            <a:ext cx="528129" cy="528129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49" name="Straight Connector 79"/>
          <p:cNvCxnSpPr>
            <a:stCxn id="89" idx="1"/>
            <a:endCxn id="150" idx="2"/>
          </p:cNvCxnSpPr>
          <p:nvPr/>
        </p:nvCxnSpPr>
        <p:spPr>
          <a:xfrm rot="10800000">
            <a:off x="325121" y="1455015"/>
            <a:ext cx="11037" cy="2779439"/>
          </a:xfrm>
          <a:prstGeom prst="bentConnector3">
            <a:avLst>
              <a:gd name="adj1" fmla="val 2171215"/>
            </a:avLst>
          </a:prstGeom>
          <a:ln w="12700">
            <a:solidFill>
              <a:srgbClr val="B14C0F"/>
            </a:solidFill>
            <a:headEnd type="oval"/>
          </a:ln>
        </p:spPr>
      </p:cxnSp>
      <p:sp>
        <p:nvSpPr>
          <p:cNvPr id="150" name="Oval 2"/>
          <p:cNvSpPr/>
          <p:nvPr/>
        </p:nvSpPr>
        <p:spPr>
          <a:xfrm>
            <a:off x="325120" y="1419013"/>
            <a:ext cx="72002" cy="7200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" name="TextBox 52">
            <a:extLst>
              <a:ext uri="{FF2B5EF4-FFF2-40B4-BE49-F238E27FC236}">
                <a16:creationId xmlns:a16="http://schemas.microsoft.com/office/drawing/2014/main" id="{9660EC41-3F37-0E48-A605-497848DFD3EC}"/>
              </a:ext>
            </a:extLst>
          </p:cNvPr>
          <p:cNvSpPr txBox="1"/>
          <p:nvPr/>
        </p:nvSpPr>
        <p:spPr>
          <a:xfrm>
            <a:off x="6890882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1</a:t>
            </a:r>
            <a:r>
              <a:rPr lang="es-ES" dirty="0"/>
              <a:t>8</a:t>
            </a:r>
            <a:endParaRPr dirty="0"/>
          </a:p>
        </p:txBody>
      </p:sp>
      <p:sp>
        <p:nvSpPr>
          <p:cNvPr id="70" name="TextBox 52">
            <a:extLst>
              <a:ext uri="{FF2B5EF4-FFF2-40B4-BE49-F238E27FC236}">
                <a16:creationId xmlns:a16="http://schemas.microsoft.com/office/drawing/2014/main" id="{18D28EF7-F292-EA4E-845D-0016D273BB90}"/>
              </a:ext>
            </a:extLst>
          </p:cNvPr>
          <p:cNvSpPr txBox="1"/>
          <p:nvPr/>
        </p:nvSpPr>
        <p:spPr>
          <a:xfrm>
            <a:off x="7153071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dirty="0"/>
              <a:t>1</a:t>
            </a:r>
            <a:r>
              <a:rPr lang="es-ES" dirty="0"/>
              <a:t>9</a:t>
            </a:r>
            <a:endParaRPr dirty="0"/>
          </a:p>
        </p:txBody>
      </p:sp>
      <p:sp>
        <p:nvSpPr>
          <p:cNvPr id="71" name="TextBox 52">
            <a:extLst>
              <a:ext uri="{FF2B5EF4-FFF2-40B4-BE49-F238E27FC236}">
                <a16:creationId xmlns:a16="http://schemas.microsoft.com/office/drawing/2014/main" id="{5C842970-457A-684F-8273-58C06DAE971B}"/>
              </a:ext>
            </a:extLst>
          </p:cNvPr>
          <p:cNvSpPr txBox="1"/>
          <p:nvPr/>
        </p:nvSpPr>
        <p:spPr>
          <a:xfrm>
            <a:off x="7677449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lang="es-ES" dirty="0"/>
              <a:t>21</a:t>
            </a:r>
            <a:endParaRPr dirty="0"/>
          </a:p>
        </p:txBody>
      </p:sp>
      <p:sp>
        <p:nvSpPr>
          <p:cNvPr id="72" name="TextBox 52">
            <a:extLst>
              <a:ext uri="{FF2B5EF4-FFF2-40B4-BE49-F238E27FC236}">
                <a16:creationId xmlns:a16="http://schemas.microsoft.com/office/drawing/2014/main" id="{9179F5EB-8C88-2045-875D-F375988D75FF}"/>
              </a:ext>
            </a:extLst>
          </p:cNvPr>
          <p:cNvSpPr txBox="1"/>
          <p:nvPr/>
        </p:nvSpPr>
        <p:spPr>
          <a:xfrm>
            <a:off x="7415260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lang="es-ES" dirty="0"/>
              <a:t>20</a:t>
            </a:r>
            <a:endParaRPr dirty="0"/>
          </a:p>
        </p:txBody>
      </p:sp>
      <p:sp>
        <p:nvSpPr>
          <p:cNvPr id="73" name="Straight Connector 83">
            <a:extLst>
              <a:ext uri="{FF2B5EF4-FFF2-40B4-BE49-F238E27FC236}">
                <a16:creationId xmlns:a16="http://schemas.microsoft.com/office/drawing/2014/main" id="{92B5590B-143A-204F-9E3E-BB76DBF942EA}"/>
              </a:ext>
            </a:extLst>
          </p:cNvPr>
          <p:cNvSpPr/>
          <p:nvPr/>
        </p:nvSpPr>
        <p:spPr>
          <a:xfrm flipV="1">
            <a:off x="8947907" y="4463797"/>
            <a:ext cx="0" cy="1183123"/>
          </a:xfrm>
          <a:prstGeom prst="line">
            <a:avLst/>
          </a:prstGeom>
          <a:ln w="12700" cap="rnd">
            <a:solidFill>
              <a:srgbClr val="808080"/>
            </a:solidFill>
            <a:prstDash val="dash"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4" name="TextBox 52">
            <a:extLst>
              <a:ext uri="{FF2B5EF4-FFF2-40B4-BE49-F238E27FC236}">
                <a16:creationId xmlns:a16="http://schemas.microsoft.com/office/drawing/2014/main" id="{5E914EA6-1F85-F89A-AD7A-D7A9EB9F09D8}"/>
              </a:ext>
            </a:extLst>
          </p:cNvPr>
          <p:cNvSpPr txBox="1"/>
          <p:nvPr/>
        </p:nvSpPr>
        <p:spPr>
          <a:xfrm>
            <a:off x="7939638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lang="es-ES" dirty="0"/>
              <a:t>22</a:t>
            </a:r>
            <a:endParaRPr dirty="0"/>
          </a:p>
        </p:txBody>
      </p:sp>
      <p:sp>
        <p:nvSpPr>
          <p:cNvPr id="5" name="TextBox 52">
            <a:extLst>
              <a:ext uri="{FF2B5EF4-FFF2-40B4-BE49-F238E27FC236}">
                <a16:creationId xmlns:a16="http://schemas.microsoft.com/office/drawing/2014/main" id="{46D44263-F33B-089C-EF3E-90E3127F3F6D}"/>
              </a:ext>
            </a:extLst>
          </p:cNvPr>
          <p:cNvSpPr txBox="1"/>
          <p:nvPr/>
        </p:nvSpPr>
        <p:spPr>
          <a:xfrm>
            <a:off x="8201827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lang="es-ES" dirty="0"/>
              <a:t>23</a:t>
            </a:r>
            <a:endParaRPr dirty="0"/>
          </a:p>
        </p:txBody>
      </p:sp>
      <p:sp>
        <p:nvSpPr>
          <p:cNvPr id="6" name="TextBox 52">
            <a:extLst>
              <a:ext uri="{FF2B5EF4-FFF2-40B4-BE49-F238E27FC236}">
                <a16:creationId xmlns:a16="http://schemas.microsoft.com/office/drawing/2014/main" id="{AEC938C8-4BFF-0EAE-A54D-C818A6891006}"/>
              </a:ext>
            </a:extLst>
          </p:cNvPr>
          <p:cNvSpPr txBox="1"/>
          <p:nvPr/>
        </p:nvSpPr>
        <p:spPr>
          <a:xfrm>
            <a:off x="8464016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lang="es-ES" dirty="0"/>
              <a:t>24</a:t>
            </a:r>
            <a:endParaRPr dirty="0"/>
          </a:p>
        </p:txBody>
      </p:sp>
      <p:sp>
        <p:nvSpPr>
          <p:cNvPr id="7" name="TextBox 52">
            <a:extLst>
              <a:ext uri="{FF2B5EF4-FFF2-40B4-BE49-F238E27FC236}">
                <a16:creationId xmlns:a16="http://schemas.microsoft.com/office/drawing/2014/main" id="{129BDE7A-BA66-CCA1-B6AB-23D021D770C4}"/>
              </a:ext>
            </a:extLst>
          </p:cNvPr>
          <p:cNvSpPr txBox="1"/>
          <p:nvPr/>
        </p:nvSpPr>
        <p:spPr>
          <a:xfrm>
            <a:off x="8726212" y="4126453"/>
            <a:ext cx="180000" cy="2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 anchorCtr="0">
            <a:spAutoFit/>
          </a:bodyPr>
          <a:lstStyle>
            <a:lvl1pPr>
              <a:defRPr sz="1000"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pPr algn="ctr"/>
            <a:r>
              <a:rPr lang="es-ES" dirty="0"/>
              <a:t>25</a:t>
            </a:r>
            <a:endParaRPr dirty="0"/>
          </a:p>
        </p:txBody>
      </p:sp>
      <p:cxnSp>
        <p:nvCxnSpPr>
          <p:cNvPr id="9" name="Conector angular 8">
            <a:extLst>
              <a:ext uri="{FF2B5EF4-FFF2-40B4-BE49-F238E27FC236}">
                <a16:creationId xmlns:a16="http://schemas.microsoft.com/office/drawing/2014/main" id="{24E940AB-046D-C41F-FEAC-0779DDD12154}"/>
              </a:ext>
            </a:extLst>
          </p:cNvPr>
          <p:cNvCxnSpPr>
            <a:cxnSpLocks/>
            <a:endCxn id="123" idx="0"/>
          </p:cNvCxnSpPr>
          <p:nvPr/>
        </p:nvCxnSpPr>
        <p:spPr>
          <a:xfrm rot="16200000" flipH="1">
            <a:off x="496735" y="4564717"/>
            <a:ext cx="482524" cy="125999"/>
          </a:xfrm>
          <a:prstGeom prst="bentConnector3">
            <a:avLst/>
          </a:prstGeom>
          <a:ln w="12700">
            <a:solidFill>
              <a:srgbClr val="808080"/>
            </a:solidFill>
          </a:ln>
        </p:spPr>
      </p:cxn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1218BEE-424B-1EDE-9F90-9DC99EFC4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B923D1C3-DAEA-D3DC-2D2B-AF43B1D4883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548387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Popularidad</a:t>
            </a:r>
          </a:p>
        </p:txBody>
      </p:sp>
      <p:sp>
        <p:nvSpPr>
          <p:cNvPr id="155" name="Rectangle 5"/>
          <p:cNvSpPr txBox="1"/>
          <p:nvPr/>
        </p:nvSpPr>
        <p:spPr>
          <a:xfrm>
            <a:off x="154609" y="6428383"/>
            <a:ext cx="8542947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8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lang="es-CL" sz="900" i="1" dirty="0">
                <a:solidFill>
                  <a:srgbClr val="FF0000"/>
                </a:solidFill>
                <a:latin typeface="Candara" panose="020E0502030303020204" pitchFamily="34" charset="0"/>
              </a:rPr>
              <a:t>fuente: </a:t>
            </a:r>
            <a:r>
              <a:rPr lang="es-CL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radixweb.com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/blog/top-programming-languages</a:t>
            </a:r>
          </a:p>
        </p:txBody>
      </p:sp>
      <p:sp>
        <p:nvSpPr>
          <p:cNvPr id="156" name="TextBox 2"/>
          <p:cNvSpPr txBox="1"/>
          <p:nvPr/>
        </p:nvSpPr>
        <p:spPr>
          <a:xfrm>
            <a:off x="2032669" y="1171309"/>
            <a:ext cx="707835" cy="369332"/>
          </a:xfrm>
          <a:prstGeom prst="rect">
            <a:avLst/>
          </a:prstGeom>
          <a:solidFill>
            <a:srgbClr val="05295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rPr dirty="0"/>
              <a:t>20</a:t>
            </a:r>
            <a:r>
              <a:rPr lang="es-ES" dirty="0"/>
              <a:t>26</a:t>
            </a:r>
            <a:endParaRPr dirty="0"/>
          </a:p>
        </p:txBody>
      </p:sp>
      <p:sp>
        <p:nvSpPr>
          <p:cNvPr id="157" name="Rectangle 6"/>
          <p:cNvSpPr/>
          <p:nvPr/>
        </p:nvSpPr>
        <p:spPr>
          <a:xfrm>
            <a:off x="-2" y="1164722"/>
            <a:ext cx="2032671" cy="375921"/>
          </a:xfrm>
          <a:prstGeom prst="rect">
            <a:avLst/>
          </a:prstGeom>
          <a:solidFill>
            <a:srgbClr val="60B9E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26" name="Picture 2" descr="Top 10 Programming Languages in 2025">
            <a:extLst>
              <a:ext uri="{FF2B5EF4-FFF2-40B4-BE49-F238E27FC236}">
                <a16:creationId xmlns:a16="http://schemas.microsoft.com/office/drawing/2014/main" id="{38D78119-522D-8D79-A297-8B7A1DA6E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544" y="1162268"/>
            <a:ext cx="5007621" cy="524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4E6C2D0-1C3F-E8B1-D8EC-44F70463D8AA}"/>
              </a:ext>
            </a:extLst>
          </p:cNvPr>
          <p:cNvSpPr txBox="1"/>
          <p:nvPr/>
        </p:nvSpPr>
        <p:spPr>
          <a:xfrm>
            <a:off x="2917623" y="1292367"/>
            <a:ext cx="514654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CL" sz="2400" dirty="0">
                <a:latin typeface="American Typewriter" panose="02090604020004020304" pitchFamily="18" charset="77"/>
              </a:rPr>
              <a:t>Top </a:t>
            </a:r>
            <a:r>
              <a:rPr lang="es-CL" sz="2400" dirty="0" err="1">
                <a:latin typeface="American Typewriter" panose="02090604020004020304" pitchFamily="18" charset="77"/>
              </a:rPr>
              <a:t>programming</a:t>
            </a:r>
            <a:r>
              <a:rPr lang="es-CL" sz="2400" dirty="0">
                <a:latin typeface="American Typewriter" panose="02090604020004020304" pitchFamily="18" charset="77"/>
              </a:rPr>
              <a:t> </a:t>
            </a:r>
            <a:r>
              <a:rPr lang="es-CL" sz="2400" dirty="0" err="1">
                <a:latin typeface="American Typewriter" panose="02090604020004020304" pitchFamily="18" charset="77"/>
              </a:rPr>
              <a:t>Language</a:t>
            </a:r>
            <a:r>
              <a:rPr lang="es-CL" sz="2400" dirty="0">
                <a:latin typeface="American Typewriter" panose="02090604020004020304" pitchFamily="18" charset="77"/>
              </a:rPr>
              <a:t>?”</a:t>
            </a:r>
            <a:endParaRPr lang="en-US" sz="2400" dirty="0">
              <a:latin typeface="American Typewriter" panose="02090604020004020304" pitchFamily="18" charset="77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C10391-DC2D-9DF2-9A36-8CACD4B3E0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6C7D8E-4BC2-FA7C-07BA-FF0540EC016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851858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5C9F51-8B72-F376-7A74-F549A3F82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 </a:t>
            </a:r>
            <a:r>
              <a:rPr lang="en-US" dirty="0" err="1"/>
              <a:t>Lenguajes</a:t>
            </a:r>
            <a:r>
              <a:rPr lang="en-US" dirty="0"/>
              <a:t> 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48F3FBE-7064-1272-D440-98B9674D7585}"/>
              </a:ext>
            </a:extLst>
          </p:cNvPr>
          <p:cNvSpPr txBox="1"/>
          <p:nvPr/>
        </p:nvSpPr>
        <p:spPr>
          <a:xfrm>
            <a:off x="154609" y="6418239"/>
            <a:ext cx="36327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err="1">
                <a:solidFill>
                  <a:srgbClr val="FF0000"/>
                </a:solidFill>
                <a:latin typeface="Candara" panose="020E0502030303020204" pitchFamily="34" charset="0"/>
              </a:rPr>
              <a:t>fuente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: </a:t>
            </a:r>
            <a:r>
              <a:rPr lang="es-CL" sz="9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https://</a:t>
            </a:r>
            <a:r>
              <a:rPr lang="es-CL" sz="9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tecky.io</a:t>
            </a:r>
            <a:r>
              <a:rPr lang="es-CL" sz="9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/en/blog/</a:t>
            </a:r>
            <a:r>
              <a:rPr lang="es-CL" sz="9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evolution-of-programming-languages</a:t>
            </a:r>
            <a:r>
              <a:rPr lang="es-CL" sz="9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/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2050" name="Picture 2" descr="Evolution of Programming Languages | Tecky Academy">
            <a:extLst>
              <a:ext uri="{FF2B5EF4-FFF2-40B4-BE49-F238E27FC236}">
                <a16:creationId xmlns:a16="http://schemas.microsoft.com/office/drawing/2014/main" id="{0CBDFFE7-C9AA-34F0-86C9-F941AB020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405" y="1019897"/>
            <a:ext cx="5297113" cy="529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ACA8A-86BE-DFD7-5A52-AA54E30F5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0236D8-D09E-4EE9-B320-3574A809E1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119086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Instalación</a:t>
            </a:r>
          </a:p>
        </p:txBody>
      </p:sp>
      <p:sp>
        <p:nvSpPr>
          <p:cNvPr id="160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684212" y="1473200"/>
            <a:ext cx="3621088" cy="711200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Ambientes</a:t>
            </a:r>
            <a:r>
              <a:rPr dirty="0"/>
              <a:t> de </a:t>
            </a:r>
            <a:r>
              <a:rPr dirty="0" err="1"/>
              <a:t>trabajo</a:t>
            </a:r>
            <a:endParaRPr dirty="0"/>
          </a:p>
        </p:txBody>
      </p:sp>
      <p:pic>
        <p:nvPicPr>
          <p:cNvPr id="162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18" y="2082700"/>
            <a:ext cx="3918015" cy="3251301"/>
          </a:xfrm>
          <a:prstGeom prst="rect">
            <a:avLst/>
          </a:prstGeom>
          <a:ln>
            <a:solidFill>
              <a:srgbClr val="B7D3FB"/>
            </a:solidFill>
          </a:ln>
        </p:spPr>
      </p:pic>
      <p:sp>
        <p:nvSpPr>
          <p:cNvPr id="163" name="TextBox 5"/>
          <p:cNvSpPr txBox="1"/>
          <p:nvPr/>
        </p:nvSpPr>
        <p:spPr>
          <a:xfrm>
            <a:off x="711199" y="5384800"/>
            <a:ext cx="3921761" cy="350662"/>
          </a:xfrm>
          <a:prstGeom prst="rect">
            <a:avLst/>
          </a:prstGeom>
          <a:solidFill>
            <a:srgbClr val="267CF2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263525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repl.it</a:t>
            </a:r>
          </a:p>
        </p:txBody>
      </p:sp>
      <p:sp>
        <p:nvSpPr>
          <p:cNvPr id="164" name="Right Arrow 6"/>
          <p:cNvSpPr/>
          <p:nvPr/>
        </p:nvSpPr>
        <p:spPr>
          <a:xfrm>
            <a:off x="809417" y="5495628"/>
            <a:ext cx="189422" cy="191352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5295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5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114" y="2083346"/>
            <a:ext cx="3196207" cy="3249612"/>
          </a:xfrm>
          <a:prstGeom prst="rect">
            <a:avLst/>
          </a:prstGeom>
          <a:ln>
            <a:solidFill>
              <a:srgbClr val="B7D3FB"/>
            </a:solidFill>
          </a:ln>
        </p:spPr>
      </p:pic>
      <p:sp>
        <p:nvSpPr>
          <p:cNvPr id="166" name="TextBox 8"/>
          <p:cNvSpPr txBox="1"/>
          <p:nvPr/>
        </p:nvSpPr>
        <p:spPr>
          <a:xfrm>
            <a:off x="4705856" y="5384800"/>
            <a:ext cx="3198625" cy="350662"/>
          </a:xfrm>
          <a:prstGeom prst="rect">
            <a:avLst/>
          </a:prstGeom>
          <a:solidFill>
            <a:srgbClr val="267CF2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447675">
              <a:tabLst>
                <a:tab pos="355600" algn="l"/>
              </a:tabLst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www.learnpython.org</a:t>
            </a:r>
          </a:p>
        </p:txBody>
      </p:sp>
      <p:sp>
        <p:nvSpPr>
          <p:cNvPr id="167" name="Right Arrow 9"/>
          <p:cNvSpPr/>
          <p:nvPr/>
        </p:nvSpPr>
        <p:spPr>
          <a:xfrm>
            <a:off x="4804073" y="5495628"/>
            <a:ext cx="189422" cy="191352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5295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8" name="TextBox 10"/>
          <p:cNvSpPr txBox="1"/>
          <p:nvPr/>
        </p:nvSpPr>
        <p:spPr>
          <a:xfrm>
            <a:off x="6004558" y="1252736"/>
            <a:ext cx="882377" cy="360000"/>
          </a:xfrm>
          <a:prstGeom prst="rect">
            <a:avLst/>
          </a:prstGeom>
          <a:solidFill>
            <a:srgbClr val="05295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online</a:t>
            </a:r>
          </a:p>
        </p:txBody>
      </p:sp>
      <p:sp>
        <p:nvSpPr>
          <p:cNvPr id="13" name="Rectangle 6"/>
          <p:cNvSpPr/>
          <p:nvPr/>
        </p:nvSpPr>
        <p:spPr>
          <a:xfrm>
            <a:off x="6886936" y="1252736"/>
            <a:ext cx="2257065" cy="360000"/>
          </a:xfrm>
          <a:prstGeom prst="rect">
            <a:avLst/>
          </a:prstGeom>
          <a:solidFill>
            <a:srgbClr val="60B9E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4C26E57-378C-5EFD-3FD0-1B73C4D51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6CEEE05-E897-6811-2405-55443FE6DF5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284132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F807D4-D464-304B-828F-E71D706D3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Instalación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5030987-E3CC-384F-9A07-D9D78591C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05" y="2009978"/>
            <a:ext cx="7477115" cy="3928484"/>
          </a:xfrm>
          <a:prstGeom prst="rect">
            <a:avLst/>
          </a:prstGeom>
          <a:ln>
            <a:solidFill>
              <a:srgbClr val="B7D3FB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ED3F4E-19FE-4440-BE8B-E0288AC404D9}"/>
              </a:ext>
            </a:extLst>
          </p:cNvPr>
          <p:cNvSpPr txBox="1">
            <a:spLocks/>
          </p:cNvSpPr>
          <p:nvPr/>
        </p:nvSpPr>
        <p:spPr bwMode="auto">
          <a:xfrm>
            <a:off x="684212" y="1473200"/>
            <a:ext cx="313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s-CL" kern="0" dirty="0"/>
              <a:t>Ambientes de trabajo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CDC5130F-5307-9541-B1DD-43B424943A69}"/>
              </a:ext>
            </a:extLst>
          </p:cNvPr>
          <p:cNvSpPr txBox="1"/>
          <p:nvPr/>
        </p:nvSpPr>
        <p:spPr>
          <a:xfrm>
            <a:off x="6004558" y="1252736"/>
            <a:ext cx="882377" cy="324000"/>
          </a:xfrm>
          <a:prstGeom prst="rect">
            <a:avLst/>
          </a:prstGeom>
          <a:solidFill>
            <a:srgbClr val="05295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online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E22ADF-61FC-6B49-85DD-5BE40ECD2589}"/>
              </a:ext>
            </a:extLst>
          </p:cNvPr>
          <p:cNvSpPr/>
          <p:nvPr/>
        </p:nvSpPr>
        <p:spPr>
          <a:xfrm>
            <a:off x="6886936" y="1252736"/>
            <a:ext cx="2257065" cy="324000"/>
          </a:xfrm>
          <a:prstGeom prst="rect">
            <a:avLst/>
          </a:prstGeom>
          <a:solidFill>
            <a:srgbClr val="60B9E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82AF592C-7356-6943-BA49-F2FF7A6FA0E7}"/>
              </a:ext>
            </a:extLst>
          </p:cNvPr>
          <p:cNvSpPr txBox="1"/>
          <p:nvPr/>
        </p:nvSpPr>
        <p:spPr>
          <a:xfrm>
            <a:off x="915205" y="5948177"/>
            <a:ext cx="3921761" cy="369332"/>
          </a:xfrm>
          <a:prstGeom prst="rect">
            <a:avLst/>
          </a:prstGeom>
          <a:solidFill>
            <a:srgbClr val="267CF2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263525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lang="es-CL" dirty="0"/>
              <a:t>https://colab.research.google.com/</a:t>
            </a:r>
            <a:endParaRPr dirty="0"/>
          </a:p>
        </p:txBody>
      </p:sp>
      <p:sp>
        <p:nvSpPr>
          <p:cNvPr id="9" name="Right Arrow 6">
            <a:extLst>
              <a:ext uri="{FF2B5EF4-FFF2-40B4-BE49-F238E27FC236}">
                <a16:creationId xmlns:a16="http://schemas.microsoft.com/office/drawing/2014/main" id="{33DE0EC5-7429-1D4C-8BDF-0E99EFD54C90}"/>
              </a:ext>
            </a:extLst>
          </p:cNvPr>
          <p:cNvSpPr/>
          <p:nvPr/>
        </p:nvSpPr>
        <p:spPr>
          <a:xfrm>
            <a:off x="1013423" y="6059005"/>
            <a:ext cx="189422" cy="191352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5295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Marcador de pie de página 10">
            <a:extLst>
              <a:ext uri="{FF2B5EF4-FFF2-40B4-BE49-F238E27FC236}">
                <a16:creationId xmlns:a16="http://schemas.microsoft.com/office/drawing/2014/main" id="{7EA3A768-73D7-1CEE-C06D-C452A2F27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BE923597-3049-B79F-7145-85AC8F1E0A9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159534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Instalación</a:t>
            </a:r>
          </a:p>
        </p:txBody>
      </p:sp>
      <p:pic>
        <p:nvPicPr>
          <p:cNvPr id="173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8769"/>
            <a:ext cx="9144000" cy="4908886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extBox 5"/>
          <p:cNvSpPr txBox="1"/>
          <p:nvPr/>
        </p:nvSpPr>
        <p:spPr>
          <a:xfrm>
            <a:off x="5945290" y="1259086"/>
            <a:ext cx="941646" cy="360000"/>
          </a:xfrm>
          <a:prstGeom prst="rect">
            <a:avLst/>
          </a:prstGeom>
          <a:solidFill>
            <a:srgbClr val="05295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offline</a:t>
            </a:r>
          </a:p>
        </p:txBody>
      </p:sp>
      <p:sp>
        <p:nvSpPr>
          <p:cNvPr id="175" name="Rectangle 6"/>
          <p:cNvSpPr/>
          <p:nvPr/>
        </p:nvSpPr>
        <p:spPr>
          <a:xfrm>
            <a:off x="6886936" y="1259086"/>
            <a:ext cx="2257065" cy="360000"/>
          </a:xfrm>
          <a:prstGeom prst="rect">
            <a:avLst/>
          </a:prstGeom>
          <a:solidFill>
            <a:srgbClr val="60B9E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DAF35E-27D6-CB73-E45F-0456FE11F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93D288F-04B4-1FED-A580-C53BAA715E9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14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Instalación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5986"/>
            <a:ext cx="9151344" cy="4582108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AF241D40-116E-214F-A4A8-C57075EA200F}"/>
              </a:ext>
            </a:extLst>
          </p:cNvPr>
          <p:cNvSpPr txBox="1"/>
          <p:nvPr/>
        </p:nvSpPr>
        <p:spPr>
          <a:xfrm>
            <a:off x="5945290" y="1259086"/>
            <a:ext cx="941646" cy="360000"/>
          </a:xfrm>
          <a:prstGeom prst="rect">
            <a:avLst/>
          </a:prstGeom>
          <a:solidFill>
            <a:srgbClr val="05295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i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offline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1459E9B7-D961-E443-A61E-2D671567CD51}"/>
              </a:ext>
            </a:extLst>
          </p:cNvPr>
          <p:cNvSpPr/>
          <p:nvPr/>
        </p:nvSpPr>
        <p:spPr>
          <a:xfrm>
            <a:off x="6886936" y="1259086"/>
            <a:ext cx="2257065" cy="360000"/>
          </a:xfrm>
          <a:prstGeom prst="rect">
            <a:avLst/>
          </a:prstGeom>
          <a:solidFill>
            <a:srgbClr val="60B9E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543F3F-A9CA-98F7-0831-743D1FDE3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5ECCCB-4E0B-25B3-E06B-3D2C765BAB1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22539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120" y="1161545"/>
            <a:ext cx="7560594" cy="5379929"/>
          </a:xfrm>
          <a:prstGeom prst="rect">
            <a:avLst/>
          </a:prstGeom>
          <a:ln>
            <a:solidFill>
              <a:srgbClr val="26A3E6"/>
            </a:solidFill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Spyder</a:t>
            </a:r>
            <a:endParaRPr lang="es-CL" dirty="0"/>
          </a:p>
        </p:txBody>
      </p:sp>
      <p:sp>
        <p:nvSpPr>
          <p:cNvPr id="5" name="Rectangle 10"/>
          <p:cNvSpPr/>
          <p:nvPr/>
        </p:nvSpPr>
        <p:spPr>
          <a:xfrm>
            <a:off x="2563940" y="2288694"/>
            <a:ext cx="1702084" cy="1955829"/>
          </a:xfrm>
          <a:prstGeom prst="rect">
            <a:avLst/>
          </a:prstGeom>
          <a:ln w="28575" cap="rnd">
            <a:solidFill>
              <a:srgbClr val="FF0000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4455BF-60AD-C650-466D-7A0CCA97D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ECB3DC-C00C-0EF6-E8A3-E242B8D12F0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16456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178" name="Content Placeholder 3"/>
          <p:cNvSpPr txBox="1">
            <a:spLocks noGrp="1"/>
          </p:cNvSpPr>
          <p:nvPr>
            <p:ph type="body" sz="quarter" idx="4294967295"/>
          </p:nvPr>
        </p:nvSpPr>
        <p:spPr>
          <a:xfrm>
            <a:off x="684213" y="1597025"/>
            <a:ext cx="5688013" cy="147320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BFBFBF"/>
                </a:solidFill>
              </a:defRPr>
            </a:pPr>
            <a:r>
              <a:rPr dirty="0" err="1"/>
              <a:t>Introducción</a:t>
            </a:r>
            <a:r>
              <a:rPr dirty="0"/>
              <a:t> a Python</a:t>
            </a:r>
          </a:p>
          <a:p>
            <a:pPr>
              <a:defRPr sz="2000"/>
            </a:pPr>
            <a:r>
              <a:rPr dirty="0" err="1"/>
              <a:t>Primeros</a:t>
            </a:r>
            <a:r>
              <a:rPr dirty="0"/>
              <a:t> pasos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/>
            </a:pPr>
            <a:r>
              <a:rPr dirty="0" err="1"/>
              <a:t>Lección</a:t>
            </a:r>
            <a:r>
              <a:rPr dirty="0"/>
              <a:t> 01: </a:t>
            </a:r>
            <a:r>
              <a:rPr dirty="0" err="1"/>
              <a:t>Despliegue</a:t>
            </a:r>
            <a:r>
              <a:rPr dirty="0"/>
              <a:t> de </a:t>
            </a:r>
            <a:r>
              <a:rPr dirty="0" err="1"/>
              <a:t>datos</a:t>
            </a:r>
            <a:endParaRPr dirty="0"/>
          </a:p>
        </p:txBody>
      </p:sp>
      <p:sp>
        <p:nvSpPr>
          <p:cNvPr id="180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184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181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2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3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376372C-1B44-344D-93AE-1A8DE9496A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669EF5-0814-2952-BBEA-0A5F4BFC236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194256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9B54F40-575D-864F-90C9-F3624D52B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76" y="2469759"/>
            <a:ext cx="7921663" cy="4783751"/>
          </a:xfrm>
          <a:prstGeom prst="rect">
            <a:avLst/>
          </a:prstGeom>
        </p:spPr>
      </p:pic>
      <p:sp>
        <p:nvSpPr>
          <p:cNvPr id="21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Lección 01</a:t>
            </a:r>
          </a:p>
        </p:txBody>
      </p:sp>
      <p:grpSp>
        <p:nvGrpSpPr>
          <p:cNvPr id="219" name="Group 22"/>
          <p:cNvGrpSpPr/>
          <p:nvPr/>
        </p:nvGrpSpPr>
        <p:grpSpPr>
          <a:xfrm>
            <a:off x="488861" y="2907573"/>
            <a:ext cx="251815" cy="999069"/>
            <a:chOff x="20449" y="-1"/>
            <a:chExt cx="276995" cy="999068"/>
          </a:xfrm>
        </p:grpSpPr>
        <p:sp>
          <p:nvSpPr>
            <p:cNvPr id="217" name="TextBox 6"/>
            <p:cNvSpPr txBox="1"/>
            <p:nvPr/>
          </p:nvSpPr>
          <p:spPr>
            <a:xfrm rot="16200000">
              <a:off x="-340587" y="361035"/>
              <a:ext cx="999068" cy="276995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lang="es-CL" sz="1200" dirty="0" err="1"/>
                <a:t>spyder</a:t>
              </a:r>
              <a:endParaRPr dirty="0"/>
            </a:p>
          </p:txBody>
        </p:sp>
        <p:sp>
          <p:nvSpPr>
            <p:cNvPr id="218" name="Right Arrow 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0" name="TextBox 20"/>
          <p:cNvSpPr txBox="1"/>
          <p:nvPr/>
        </p:nvSpPr>
        <p:spPr>
          <a:xfrm>
            <a:off x="1108097" y="1360481"/>
            <a:ext cx="3270786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programa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Python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está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conformado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por </a:t>
            </a:r>
            <a:r>
              <a:rPr dirty="0" err="1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líneas</a:t>
            </a:r>
            <a:r>
              <a:rPr dirty="0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texto</a:t>
            </a:r>
            <a:r>
              <a:rPr dirty="0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contienen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 o </a:t>
            </a:r>
            <a:r>
              <a:rPr dirty="0" err="1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más</a:t>
            </a:r>
            <a:r>
              <a:rPr dirty="0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instrucciones</a:t>
            </a:r>
            <a:r>
              <a:rPr dirty="0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sentencias</a:t>
            </a:r>
            <a:r>
              <a:rPr dirty="0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dirty="0" err="1">
                <a:solidFill>
                  <a:srgbClr val="267C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lenguaje</a:t>
            </a:r>
            <a:endParaRPr dirty="0">
              <a:solidFill>
                <a:srgbClr val="267C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1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94" y="1400140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Rectangle 10"/>
          <p:cNvSpPr/>
          <p:nvPr/>
        </p:nvSpPr>
        <p:spPr>
          <a:xfrm>
            <a:off x="1102590" y="3261783"/>
            <a:ext cx="3724637" cy="3258572"/>
          </a:xfrm>
          <a:prstGeom prst="rect">
            <a:avLst/>
          </a:prstGeom>
          <a:ln w="28575" cap="rnd">
            <a:solidFill>
              <a:srgbClr val="FF0000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3" name="Freeform 2"/>
          <p:cNvSpPr/>
          <p:nvPr/>
        </p:nvSpPr>
        <p:spPr>
          <a:xfrm>
            <a:off x="1933932" y="5100225"/>
            <a:ext cx="749676" cy="72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226" name="Snip Single Corner Rectangle 11"/>
          <p:cNvGrpSpPr/>
          <p:nvPr/>
        </p:nvGrpSpPr>
        <p:grpSpPr>
          <a:xfrm>
            <a:off x="260131" y="5474101"/>
            <a:ext cx="2051988" cy="1169549"/>
            <a:chOff x="0" y="0"/>
            <a:chExt cx="2051987" cy="1169548"/>
          </a:xfrm>
          <a:solidFill>
            <a:srgbClr val="FFFF00"/>
          </a:solidFill>
        </p:grpSpPr>
        <p:sp>
          <p:nvSpPr>
            <p:cNvPr id="224" name="Rectángulo"/>
            <p:cNvSpPr/>
            <p:nvPr/>
          </p:nvSpPr>
          <p:spPr>
            <a:xfrm>
              <a:off x="0" y="0"/>
              <a:ext cx="2051987" cy="104625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225" name="Esta zona podemos escribir las instrucciones y sentencias, y luego ejecutarlas haciendo clic en el botón PLAY"/>
            <p:cNvSpPr txBox="1"/>
            <p:nvPr/>
          </p:nvSpPr>
          <p:spPr>
            <a:xfrm>
              <a:off x="0" y="0"/>
              <a:ext cx="2051987" cy="116954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Esta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zona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podemos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escribir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las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instrucciones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y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sentencias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, y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luego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ejecutarlas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haciendo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clic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en el </a:t>
              </a:r>
              <a:r>
                <a:rPr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botón</a:t>
              </a:r>
              <a:r>
                <a:rPr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CL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Ejecutar</a:t>
              </a:r>
              <a:endParaRPr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7" name="Rectangle 4"/>
          <p:cNvSpPr txBox="1"/>
          <p:nvPr/>
        </p:nvSpPr>
        <p:spPr>
          <a:xfrm>
            <a:off x="2068126" y="2591175"/>
            <a:ext cx="558973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900"/>
            </a:lvl1pPr>
          </a:lstStyle>
          <a:p>
            <a:r>
              <a:rPr lang="es-CL" dirty="0"/>
              <a:t>Ejecutar</a:t>
            </a:r>
            <a:endParaRPr dirty="0"/>
          </a:p>
        </p:txBody>
      </p:sp>
      <p:sp>
        <p:nvSpPr>
          <p:cNvPr id="228" name="Rectangle 16"/>
          <p:cNvSpPr/>
          <p:nvPr/>
        </p:nvSpPr>
        <p:spPr>
          <a:xfrm>
            <a:off x="5155892" y="5293990"/>
            <a:ext cx="3170582" cy="1326635"/>
          </a:xfrm>
          <a:prstGeom prst="rect">
            <a:avLst/>
          </a:prstGeom>
          <a:ln w="28575" cap="rnd">
            <a:solidFill>
              <a:srgbClr val="FF0000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9" name="Freeform 14"/>
          <p:cNvSpPr/>
          <p:nvPr/>
        </p:nvSpPr>
        <p:spPr>
          <a:xfrm rot="11368855">
            <a:off x="5798906" y="4620546"/>
            <a:ext cx="749676" cy="72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232" name="Snip Single Corner Rectangle 15"/>
          <p:cNvGrpSpPr/>
          <p:nvPr/>
        </p:nvGrpSpPr>
        <p:grpSpPr>
          <a:xfrm>
            <a:off x="6315203" y="4060560"/>
            <a:ext cx="2146449" cy="883153"/>
            <a:chOff x="742027" y="-1300324"/>
            <a:chExt cx="2146447" cy="883152"/>
          </a:xfrm>
        </p:grpSpPr>
        <p:sp>
          <p:nvSpPr>
            <p:cNvPr id="230" name="Rectángulo"/>
            <p:cNvSpPr/>
            <p:nvPr/>
          </p:nvSpPr>
          <p:spPr>
            <a:xfrm>
              <a:off x="742027" y="-1295532"/>
              <a:ext cx="2051987" cy="878360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Esta zona se conoce como terminal. En ella se muestran los resultados de nuestro programa"/>
            <p:cNvSpPr txBox="1"/>
            <p:nvPr/>
          </p:nvSpPr>
          <p:spPr>
            <a:xfrm>
              <a:off x="836487" y="-1300324"/>
              <a:ext cx="2051987" cy="830994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dirty="0" err="1">
                  <a:latin typeface="Calibri"/>
                  <a:cs typeface="Calibri"/>
                </a:rPr>
                <a:t>Esta</a:t>
              </a:r>
              <a:r>
                <a:rPr dirty="0">
                  <a:latin typeface="Calibri"/>
                  <a:cs typeface="Calibri"/>
                </a:rPr>
                <a:t> </a:t>
              </a:r>
              <a:r>
                <a:rPr dirty="0" err="1">
                  <a:latin typeface="Calibri"/>
                  <a:cs typeface="Calibri"/>
                </a:rPr>
                <a:t>zona</a:t>
              </a:r>
              <a:r>
                <a:rPr dirty="0">
                  <a:latin typeface="Calibri"/>
                  <a:cs typeface="Calibri"/>
                </a:rPr>
                <a:t> se </a:t>
              </a:r>
              <a:r>
                <a:rPr dirty="0" err="1">
                  <a:latin typeface="Calibri"/>
                  <a:cs typeface="Calibri"/>
                </a:rPr>
                <a:t>conoce</a:t>
              </a:r>
              <a:r>
                <a:rPr dirty="0">
                  <a:latin typeface="Calibri"/>
                  <a:cs typeface="Calibri"/>
                </a:rPr>
                <a:t> </a:t>
              </a:r>
              <a:r>
                <a:rPr dirty="0" err="1">
                  <a:latin typeface="Calibri"/>
                  <a:cs typeface="Calibri"/>
                </a:rPr>
                <a:t>como</a:t>
              </a:r>
              <a:r>
                <a:rPr dirty="0">
                  <a:latin typeface="Calibri"/>
                  <a:cs typeface="Calibri"/>
                </a:rPr>
                <a:t> </a:t>
              </a:r>
              <a:r>
                <a:rPr dirty="0">
                  <a:solidFill>
                    <a:srgbClr val="267CF2"/>
                  </a:solidFill>
                  <a:latin typeface="Calibri"/>
                  <a:cs typeface="Calibri"/>
                </a:rPr>
                <a:t>terminal</a:t>
              </a:r>
              <a:r>
                <a:rPr dirty="0">
                  <a:latin typeface="Calibri"/>
                  <a:cs typeface="Calibri"/>
                </a:rPr>
                <a:t>. En </a:t>
              </a:r>
              <a:r>
                <a:rPr dirty="0" err="1">
                  <a:latin typeface="Calibri"/>
                  <a:cs typeface="Calibri"/>
                </a:rPr>
                <a:t>ella</a:t>
              </a:r>
              <a:r>
                <a:rPr dirty="0">
                  <a:latin typeface="Calibri"/>
                  <a:cs typeface="Calibri"/>
                </a:rPr>
                <a:t> se </a:t>
              </a:r>
              <a:r>
                <a:rPr dirty="0" err="1">
                  <a:latin typeface="Calibri"/>
                  <a:cs typeface="Calibri"/>
                </a:rPr>
                <a:t>muestran</a:t>
              </a:r>
              <a:r>
                <a:rPr dirty="0">
                  <a:latin typeface="Calibri"/>
                  <a:cs typeface="Calibri"/>
                </a:rPr>
                <a:t> los </a:t>
              </a:r>
              <a:r>
                <a:rPr dirty="0" err="1">
                  <a:latin typeface="Calibri"/>
                  <a:cs typeface="Calibri"/>
                </a:rPr>
                <a:t>resultados</a:t>
              </a:r>
              <a:r>
                <a:rPr dirty="0">
                  <a:latin typeface="Calibri"/>
                  <a:cs typeface="Calibri"/>
                </a:rPr>
                <a:t> de </a:t>
              </a:r>
              <a:r>
                <a:rPr dirty="0" err="1">
                  <a:latin typeface="Calibri"/>
                  <a:cs typeface="Calibri"/>
                </a:rPr>
                <a:t>nuestro</a:t>
              </a:r>
              <a:r>
                <a:rPr dirty="0">
                  <a:latin typeface="Calibri"/>
                  <a:cs typeface="Calibri"/>
                </a:rPr>
                <a:t> </a:t>
              </a:r>
              <a:r>
                <a:rPr dirty="0" err="1">
                  <a:latin typeface="Calibri"/>
                  <a:cs typeface="Calibri"/>
                </a:rPr>
                <a:t>programa</a:t>
              </a:r>
              <a:endParaRPr dirty="0">
                <a:latin typeface="Calibri"/>
                <a:cs typeface="Calibri"/>
              </a:endParaRPr>
            </a:p>
          </p:txBody>
        </p:sp>
      </p:grpSp>
      <p:pic>
        <p:nvPicPr>
          <p:cNvPr id="233" name="Picture 12" descr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9599" y="1641830"/>
            <a:ext cx="528129" cy="5281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icture 17" descr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211" y="1641929"/>
            <a:ext cx="527932" cy="5279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Picture 13" descr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5182" y="1339849"/>
            <a:ext cx="1132091" cy="1132091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Straight Arrow Connector 25"/>
          <p:cNvSpPr/>
          <p:nvPr/>
        </p:nvSpPr>
        <p:spPr>
          <a:xfrm>
            <a:off x="5502050" y="1904569"/>
            <a:ext cx="636183" cy="1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19050" cap="rnd">
            <a:solidFill>
              <a:srgbClr val="FF0000"/>
            </a:solidFill>
            <a:bevel/>
            <a:headEnd type="oval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43" name="Straight Arrow Connector 26"/>
          <p:cNvSpPr/>
          <p:nvPr/>
        </p:nvSpPr>
        <p:spPr>
          <a:xfrm>
            <a:off x="7264568" y="1904558"/>
            <a:ext cx="595032" cy="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9050" cap="rnd">
            <a:solidFill>
              <a:srgbClr val="FF0000"/>
            </a:solidFill>
            <a:bevel/>
            <a:headEnd type="oval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38" name="TextBox 31"/>
          <p:cNvSpPr txBox="1"/>
          <p:nvPr/>
        </p:nvSpPr>
        <p:spPr>
          <a:xfrm>
            <a:off x="4905795" y="2139300"/>
            <a:ext cx="835817" cy="234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9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programa .py</a:t>
            </a:r>
          </a:p>
        </p:txBody>
      </p:sp>
      <p:sp>
        <p:nvSpPr>
          <p:cNvPr id="239" name="TextBox 32"/>
          <p:cNvSpPr txBox="1"/>
          <p:nvPr/>
        </p:nvSpPr>
        <p:spPr>
          <a:xfrm>
            <a:off x="6289264" y="1216500"/>
            <a:ext cx="769571" cy="234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9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computador</a:t>
            </a:r>
          </a:p>
        </p:txBody>
      </p:sp>
      <p:sp>
        <p:nvSpPr>
          <p:cNvPr id="240" name="TextBox 33"/>
          <p:cNvSpPr txBox="1"/>
          <p:nvPr/>
        </p:nvSpPr>
        <p:spPr>
          <a:xfrm>
            <a:off x="7795127" y="2119830"/>
            <a:ext cx="550570" cy="234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9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terminal</a:t>
            </a:r>
          </a:p>
        </p:txBody>
      </p:sp>
      <p:sp>
        <p:nvSpPr>
          <p:cNvPr id="241" name="Rectangle 39"/>
          <p:cNvSpPr/>
          <p:nvPr/>
        </p:nvSpPr>
        <p:spPr>
          <a:xfrm>
            <a:off x="2169856" y="2796659"/>
            <a:ext cx="277827" cy="209267"/>
          </a:xfrm>
          <a:prstGeom prst="rect">
            <a:avLst/>
          </a:prstGeom>
          <a:ln w="22225" cap="rnd">
            <a:solidFill>
              <a:srgbClr val="FF0000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42EBD5-0FAF-2015-2F29-71483F3C5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86DF9C-3559-5F68-181F-953DBBC4A4B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2752946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animBg="1" advAuto="0"/>
      <p:bldP spid="223" grpId="0" animBg="1" advAuto="0"/>
      <p:bldP spid="226" grpId="0" animBg="1" advAuto="0"/>
      <p:bldP spid="227" grpId="0" animBg="1" advAuto="0"/>
      <p:bldP spid="228" grpId="0" animBg="1" advAuto="0"/>
      <p:bldP spid="229" grpId="0" animBg="1" advAuto="0"/>
      <p:bldP spid="232" grpId="0" animBg="1" advAuto="0"/>
      <p:bldP spid="241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D5CEF0D-74F9-E341-8B21-1DBF36C767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723"/>
          <a:stretch/>
        </p:blipFill>
        <p:spPr>
          <a:xfrm>
            <a:off x="450371" y="2520704"/>
            <a:ext cx="9016426" cy="3824681"/>
          </a:xfrm>
          <a:prstGeom prst="rect">
            <a:avLst/>
          </a:prstGeom>
        </p:spPr>
      </p:pic>
      <p:sp>
        <p:nvSpPr>
          <p:cNvPr id="298" name="Rounded Rectangle 15"/>
          <p:cNvSpPr/>
          <p:nvPr/>
        </p:nvSpPr>
        <p:spPr>
          <a:xfrm>
            <a:off x="2607367" y="5527738"/>
            <a:ext cx="2637142" cy="873098"/>
          </a:xfrm>
          <a:prstGeom prst="roundRect">
            <a:avLst>
              <a:gd name="adj" fmla="val 16667"/>
            </a:avLst>
          </a:prstGeom>
          <a:ln w="22225" cap="rnd">
            <a:solidFill>
              <a:srgbClr val="FF0000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01</a:t>
            </a:r>
          </a:p>
        </p:txBody>
      </p:sp>
      <p:sp>
        <p:nvSpPr>
          <p:cNvPr id="301" name="TextBox 12"/>
          <p:cNvSpPr txBox="1"/>
          <p:nvPr/>
        </p:nvSpPr>
        <p:spPr>
          <a:xfrm>
            <a:off x="444975" y="1562819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print()</a:t>
            </a:r>
          </a:p>
        </p:txBody>
      </p:sp>
      <p:sp>
        <p:nvSpPr>
          <p:cNvPr id="302" name="Rectangle 19"/>
          <p:cNvSpPr/>
          <p:nvPr/>
        </p:nvSpPr>
        <p:spPr>
          <a:xfrm>
            <a:off x="2227381" y="2918616"/>
            <a:ext cx="308770" cy="283407"/>
          </a:xfrm>
          <a:prstGeom prst="rect">
            <a:avLst/>
          </a:prstGeom>
          <a:ln w="22225" cap="rnd">
            <a:solidFill>
              <a:srgbClr val="FF0000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05" name="Group 25"/>
          <p:cNvGrpSpPr/>
          <p:nvPr/>
        </p:nvGrpSpPr>
        <p:grpSpPr>
          <a:xfrm>
            <a:off x="2039102" y="4563309"/>
            <a:ext cx="256236" cy="341176"/>
            <a:chOff x="27461" y="18472"/>
            <a:chExt cx="256235" cy="341174"/>
          </a:xfrm>
        </p:grpSpPr>
        <p:sp>
          <p:nvSpPr>
            <p:cNvPr id="303" name="Oval 23"/>
            <p:cNvSpPr/>
            <p:nvPr/>
          </p:nvSpPr>
          <p:spPr>
            <a:xfrm>
              <a:off x="27461" y="55451"/>
              <a:ext cx="238963" cy="238961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" name="TextBox 24"/>
            <p:cNvSpPr txBox="1"/>
            <p:nvPr/>
          </p:nvSpPr>
          <p:spPr>
            <a:xfrm>
              <a:off x="38792" y="18472"/>
              <a:ext cx="244904" cy="341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dirty="0"/>
                <a:t>1</a:t>
              </a:r>
            </a:p>
          </p:txBody>
        </p:sp>
      </p:grpSp>
      <p:grpSp>
        <p:nvGrpSpPr>
          <p:cNvPr id="308" name="Group 26"/>
          <p:cNvGrpSpPr/>
          <p:nvPr/>
        </p:nvGrpSpPr>
        <p:grpSpPr>
          <a:xfrm>
            <a:off x="2276866" y="2563123"/>
            <a:ext cx="258085" cy="341176"/>
            <a:chOff x="27461" y="0"/>
            <a:chExt cx="258083" cy="341174"/>
          </a:xfrm>
        </p:grpSpPr>
        <p:sp>
          <p:nvSpPr>
            <p:cNvPr id="306" name="Oval 27"/>
            <p:cNvSpPr/>
            <p:nvPr/>
          </p:nvSpPr>
          <p:spPr>
            <a:xfrm>
              <a:off x="27461" y="51952"/>
              <a:ext cx="238963" cy="238961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TextBox 28"/>
            <p:cNvSpPr txBox="1"/>
            <p:nvPr/>
          </p:nvSpPr>
          <p:spPr>
            <a:xfrm>
              <a:off x="40640" y="0"/>
              <a:ext cx="244904" cy="341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pSp>
        <p:nvGrpSpPr>
          <p:cNvPr id="311" name="Group 29"/>
          <p:cNvGrpSpPr/>
          <p:nvPr/>
        </p:nvGrpSpPr>
        <p:grpSpPr>
          <a:xfrm>
            <a:off x="8733314" y="5148486"/>
            <a:ext cx="238965" cy="341176"/>
            <a:chOff x="22232" y="-10160"/>
            <a:chExt cx="238963" cy="341174"/>
          </a:xfrm>
        </p:grpSpPr>
        <p:sp>
          <p:nvSpPr>
            <p:cNvPr id="309" name="Oval 30"/>
            <p:cNvSpPr/>
            <p:nvPr/>
          </p:nvSpPr>
          <p:spPr>
            <a:xfrm>
              <a:off x="22232" y="42754"/>
              <a:ext cx="238963" cy="238961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TextBox 31"/>
            <p:cNvSpPr txBox="1"/>
            <p:nvPr/>
          </p:nvSpPr>
          <p:spPr>
            <a:xfrm>
              <a:off x="30480" y="-10160"/>
              <a:ext cx="184000" cy="341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sp>
        <p:nvSpPr>
          <p:cNvPr id="333" name="Straight Arrow Connector 33"/>
          <p:cNvSpPr/>
          <p:nvPr/>
        </p:nvSpPr>
        <p:spPr>
          <a:xfrm>
            <a:off x="3055140" y="6002748"/>
            <a:ext cx="67466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200" y="21600"/>
                  <a:pt x="14400" y="21600"/>
                  <a:pt x="21600" y="10800"/>
                </a:cubicBezTo>
              </a:path>
            </a:pathLst>
          </a:custGeom>
          <a:ln w="25400">
            <a:solidFill>
              <a:srgbClr val="8060FF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34" name="Straight Arrow Connector 34"/>
          <p:cNvSpPr/>
          <p:nvPr/>
        </p:nvSpPr>
        <p:spPr>
          <a:xfrm>
            <a:off x="4049740" y="6002748"/>
            <a:ext cx="674474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200" y="0"/>
                  <a:pt x="14400" y="0"/>
                  <a:pt x="21600" y="21600"/>
                </a:cubicBezTo>
              </a:path>
            </a:pathLst>
          </a:custGeom>
          <a:ln w="25400">
            <a:solidFill>
              <a:srgbClr val="8060FF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14" name="TextBox 62"/>
          <p:cNvSpPr txBox="1"/>
          <p:nvPr/>
        </p:nvSpPr>
        <p:spPr>
          <a:xfrm>
            <a:off x="3121613" y="5342342"/>
            <a:ext cx="1517599" cy="2946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Secuencia de pasos:</a:t>
            </a:r>
          </a:p>
        </p:txBody>
      </p:sp>
      <p:grpSp>
        <p:nvGrpSpPr>
          <p:cNvPr id="317" name="Group 37"/>
          <p:cNvGrpSpPr/>
          <p:nvPr/>
        </p:nvGrpSpPr>
        <p:grpSpPr>
          <a:xfrm>
            <a:off x="2768633" y="5796182"/>
            <a:ext cx="313906" cy="413133"/>
            <a:chOff x="33229" y="0"/>
            <a:chExt cx="313904" cy="413132"/>
          </a:xfrm>
        </p:grpSpPr>
        <p:sp>
          <p:nvSpPr>
            <p:cNvPr id="315" name="Oval 38"/>
            <p:cNvSpPr/>
            <p:nvPr/>
          </p:nvSpPr>
          <p:spPr>
            <a:xfrm>
              <a:off x="33229" y="67095"/>
              <a:ext cx="289144" cy="289145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TextBox 39"/>
            <p:cNvSpPr txBox="1"/>
            <p:nvPr/>
          </p:nvSpPr>
          <p:spPr>
            <a:xfrm>
              <a:off x="50800" y="0"/>
              <a:ext cx="296333" cy="413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20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320" name="Group 49"/>
          <p:cNvGrpSpPr/>
          <p:nvPr/>
        </p:nvGrpSpPr>
        <p:grpSpPr>
          <a:xfrm>
            <a:off x="3763037" y="5796182"/>
            <a:ext cx="303746" cy="413133"/>
            <a:chOff x="33229" y="0"/>
            <a:chExt cx="303744" cy="413132"/>
          </a:xfrm>
        </p:grpSpPr>
        <p:sp>
          <p:nvSpPr>
            <p:cNvPr id="318" name="Oval 50"/>
            <p:cNvSpPr/>
            <p:nvPr/>
          </p:nvSpPr>
          <p:spPr>
            <a:xfrm>
              <a:off x="33229" y="62862"/>
              <a:ext cx="289144" cy="289145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" name="TextBox 51"/>
            <p:cNvSpPr txBox="1"/>
            <p:nvPr/>
          </p:nvSpPr>
          <p:spPr>
            <a:xfrm>
              <a:off x="40640" y="0"/>
              <a:ext cx="296333" cy="413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20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323" name="Group 52"/>
          <p:cNvGrpSpPr/>
          <p:nvPr/>
        </p:nvGrpSpPr>
        <p:grpSpPr>
          <a:xfrm>
            <a:off x="4748975" y="5796182"/>
            <a:ext cx="312214" cy="413133"/>
            <a:chOff x="24762" y="0"/>
            <a:chExt cx="312212" cy="413132"/>
          </a:xfrm>
        </p:grpSpPr>
        <p:sp>
          <p:nvSpPr>
            <p:cNvPr id="321" name="Oval 53"/>
            <p:cNvSpPr/>
            <p:nvPr/>
          </p:nvSpPr>
          <p:spPr>
            <a:xfrm>
              <a:off x="24762" y="62862"/>
              <a:ext cx="289145" cy="289145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TextBox 54"/>
            <p:cNvSpPr txBox="1"/>
            <p:nvPr/>
          </p:nvSpPr>
          <p:spPr>
            <a:xfrm>
              <a:off x="40640" y="0"/>
              <a:ext cx="296334" cy="413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20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324" name="TextBox 41"/>
          <p:cNvSpPr txBox="1"/>
          <p:nvPr/>
        </p:nvSpPr>
        <p:spPr>
          <a:xfrm>
            <a:off x="2051051" y="1452358"/>
            <a:ext cx="6307836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comando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print()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permite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desplegar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resultado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un variable o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texto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por la terminal.</a:t>
            </a:r>
            <a:r>
              <a:rPr dirty="0">
                <a:solidFill>
                  <a:srgbClr val="806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escribimos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texto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éste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debe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escrito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entre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comillas</a:t>
            </a:r>
            <a:r>
              <a:rPr dirty="0">
                <a:solidFill>
                  <a:srgbClr val="1675D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escribimos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una variable,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éste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despliega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valor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almacenado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dicha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variable.</a:t>
            </a:r>
          </a:p>
        </p:txBody>
      </p:sp>
      <p:sp>
        <p:nvSpPr>
          <p:cNvPr id="325" name="Freeform 43"/>
          <p:cNvSpPr/>
          <p:nvPr/>
        </p:nvSpPr>
        <p:spPr>
          <a:xfrm rot="4703811">
            <a:off x="1815961" y="4939606"/>
            <a:ext cx="749676" cy="72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328" name="Snip Single Corner Rectangle 44"/>
          <p:cNvGrpSpPr/>
          <p:nvPr/>
        </p:nvGrpSpPr>
        <p:grpSpPr>
          <a:xfrm>
            <a:off x="115698" y="4960715"/>
            <a:ext cx="1923404" cy="1629432"/>
            <a:chOff x="-1" y="-1"/>
            <a:chExt cx="1923402" cy="1629431"/>
          </a:xfrm>
        </p:grpSpPr>
        <p:sp>
          <p:nvSpPr>
            <p:cNvPr id="326" name="Rectángulo"/>
            <p:cNvSpPr/>
            <p:nvPr/>
          </p:nvSpPr>
          <p:spPr>
            <a:xfrm>
              <a:off x="-1" y="-1"/>
              <a:ext cx="1900739" cy="1629431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27" name="El primer paso consiste en escribir uno o más instrucciones. El segundo paso es ejecutar el código, y el último paso es revisar los resultados en la terminal"/>
            <p:cNvSpPr txBox="1"/>
            <p:nvPr/>
          </p:nvSpPr>
          <p:spPr>
            <a:xfrm>
              <a:off x="22662" y="-1"/>
              <a:ext cx="1900739" cy="14927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El primer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paso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consiste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en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escribir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uno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o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más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instrucciones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. El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segundo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paso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ejecutar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el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código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, y el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último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paso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es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revisar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los </a:t>
              </a:r>
              <a:r>
                <a:rPr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resultados</a:t>
              </a:r>
              <a:r>
                <a:rPr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en la terminal</a:t>
              </a:r>
            </a:p>
          </p:txBody>
        </p:sp>
      </p:grpSp>
      <p:sp>
        <p:nvSpPr>
          <p:cNvPr id="332" name="Right Arrow 56"/>
          <p:cNvSpPr/>
          <p:nvPr/>
        </p:nvSpPr>
        <p:spPr>
          <a:xfrm rot="5400000">
            <a:off x="489544" y="1636162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74D93A-6EBE-7933-F313-949FE4BC97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893E00-6291-B877-57EF-2805BC08CF5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151993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" grpId="0" animBg="1" advAuto="0"/>
      <p:bldP spid="333" grpId="0" animBg="1" advAuto="0"/>
      <p:bldP spid="334" grpId="0" animBg="1" advAuto="0"/>
      <p:bldP spid="314" grpId="0" animBg="1" advAuto="0"/>
      <p:bldP spid="317" grpId="0" animBg="1" advAuto="0"/>
      <p:bldP spid="320" grpId="0" animBg="1" advAuto="0"/>
      <p:bldP spid="323" grpId="0" animBg="1" advAuto="0"/>
      <p:bldP spid="325" grpId="0" animBg="1" advAuto="0"/>
      <p:bldP spid="328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D2F97F-3E71-474F-8BB9-B8CAB482B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80" y="2051871"/>
            <a:ext cx="9144000" cy="5222064"/>
          </a:xfrm>
          <a:prstGeom prst="rect">
            <a:avLst/>
          </a:prstGeom>
        </p:spPr>
      </p:pic>
      <p:sp>
        <p:nvSpPr>
          <p:cNvPr id="336" name="Rounded Rectangle 13"/>
          <p:cNvSpPr/>
          <p:nvPr/>
        </p:nvSpPr>
        <p:spPr>
          <a:xfrm>
            <a:off x="3728166" y="1523407"/>
            <a:ext cx="2838455" cy="23245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Lección 01</a:t>
            </a:r>
          </a:p>
        </p:txBody>
      </p:sp>
      <p:sp>
        <p:nvSpPr>
          <p:cNvPr id="341" name="TextBox 41"/>
          <p:cNvSpPr txBox="1"/>
          <p:nvPr/>
        </p:nvSpPr>
        <p:spPr>
          <a:xfrm>
            <a:off x="2051050" y="1449571"/>
            <a:ext cx="6264417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Si </a:t>
            </a:r>
            <a:r>
              <a:rPr dirty="0" err="1">
                <a:latin typeface="Calibri" panose="020F0502020204030204" pitchFamily="34" charset="0"/>
              </a:rPr>
              <a:t>escribimos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texto</a:t>
            </a:r>
            <a:r>
              <a:rPr dirty="0">
                <a:latin typeface="Calibri" panose="020F0502020204030204" pitchFamily="34" charset="0"/>
              </a:rPr>
              <a:t>,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</a:rPr>
              <a:t>éste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</a:rPr>
              <a:t>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</a:rPr>
              <a:t>debe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</a:rPr>
              <a:t>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</a:rPr>
              <a:t>ir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</a:rPr>
              <a:t>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</a:rPr>
              <a:t>escrito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</a:rPr>
              <a:t> entre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</a:rPr>
              <a:t>comillas</a:t>
            </a:r>
            <a:r>
              <a:rPr dirty="0">
                <a:latin typeface="Calibri" panose="020F0502020204030204" pitchFamily="34" charset="0"/>
              </a:rPr>
              <a:t>. En </a:t>
            </a:r>
            <a:r>
              <a:rPr dirty="0" err="1">
                <a:latin typeface="Calibri" panose="020F0502020204030204" pitchFamily="34" charset="0"/>
              </a:rPr>
              <a:t>caso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contrario</a:t>
            </a:r>
            <a:r>
              <a:rPr dirty="0">
                <a:latin typeface="Calibri" panose="020F0502020204030204" pitchFamily="34" charset="0"/>
              </a:rPr>
              <a:t>, el </a:t>
            </a:r>
            <a:r>
              <a:rPr dirty="0" err="1">
                <a:latin typeface="Calibri" panose="020F0502020204030204" pitchFamily="34" charset="0"/>
              </a:rPr>
              <a:t>computador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arrojará</a:t>
            </a:r>
            <a:r>
              <a:rPr dirty="0">
                <a:latin typeface="Calibri" panose="020F0502020204030204" pitchFamily="34" charset="0"/>
              </a:rPr>
              <a:t> un error </a:t>
            </a:r>
            <a:r>
              <a:rPr dirty="0" err="1">
                <a:latin typeface="Calibri" panose="020F0502020204030204" pitchFamily="34" charset="0"/>
              </a:rPr>
              <a:t>ya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que</a:t>
            </a:r>
            <a:r>
              <a:rPr dirty="0">
                <a:latin typeface="Calibri" panose="020F0502020204030204" pitchFamily="34" charset="0"/>
              </a:rPr>
              <a:t> no </a:t>
            </a:r>
            <a:r>
              <a:rPr dirty="0" err="1">
                <a:latin typeface="Calibri" panose="020F0502020204030204" pitchFamily="34" charset="0"/>
              </a:rPr>
              <a:t>sabrá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donde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termina</a:t>
            </a:r>
            <a:r>
              <a:rPr dirty="0">
                <a:latin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</a:rPr>
              <a:t>cadena</a:t>
            </a:r>
            <a:r>
              <a:rPr dirty="0">
                <a:latin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</a:rPr>
              <a:t>texto</a:t>
            </a:r>
            <a:r>
              <a:rPr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346" name="Freeform 40"/>
          <p:cNvSpPr/>
          <p:nvPr/>
        </p:nvSpPr>
        <p:spPr>
          <a:xfrm rot="10207586">
            <a:off x="6578987" y="3838979"/>
            <a:ext cx="749676" cy="72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349" name="Snip Single Corner Rectangle 42"/>
          <p:cNvGrpSpPr/>
          <p:nvPr/>
        </p:nvGrpSpPr>
        <p:grpSpPr>
          <a:xfrm>
            <a:off x="6953825" y="2660843"/>
            <a:ext cx="2051989" cy="1443564"/>
            <a:chOff x="0" y="-1"/>
            <a:chExt cx="2051987" cy="1443563"/>
          </a:xfrm>
        </p:grpSpPr>
        <p:sp>
          <p:nvSpPr>
            <p:cNvPr id="347" name="Rectángulo"/>
            <p:cNvSpPr/>
            <p:nvPr/>
          </p:nvSpPr>
          <p:spPr>
            <a:xfrm>
              <a:off x="0" y="-1"/>
              <a:ext cx="2051987" cy="1443563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48" name="Como se observa en la terminal, no se muestra el texto. Esto ocurre por que hemos omitido el símbolo ’ al terminal el de texto."/>
            <p:cNvSpPr txBox="1"/>
            <p:nvPr/>
          </p:nvSpPr>
          <p:spPr>
            <a:xfrm>
              <a:off x="0" y="-1"/>
              <a:ext cx="2051987" cy="1169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Como se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observa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en la terminal, </a:t>
              </a:r>
              <a:r>
                <a:rPr lang="es-CL" dirty="0">
                  <a:latin typeface="Calibri" panose="020F0502020204030204" pitchFamily="34" charset="0"/>
                  <a:cs typeface="Calibri" panose="020F0502020204030204" pitchFamily="34" charset="0"/>
                </a:rPr>
                <a:t>sino que un error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Esto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ocurre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por que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hemos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omitido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símbolo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>
                  <a:latin typeface="Calibri" panose="020F0502020204030204" pitchFamily="34" charset="0"/>
                  <a:ea typeface="Menlo"/>
                  <a:cs typeface="Calibri" panose="020F0502020204030204" pitchFamily="34" charset="0"/>
                  <a:sym typeface="Menlo"/>
                </a:rPr>
                <a:t>’ </a:t>
              </a:r>
              <a:r>
                <a:rPr lang="es-ES" dirty="0">
                  <a:latin typeface="Calibri" panose="020F0502020204030204" pitchFamily="34" charset="0"/>
                  <a:ea typeface="Menlo"/>
                  <a:cs typeface="Calibri" panose="020F0502020204030204" pitchFamily="34" charset="0"/>
                  <a:sym typeface="Menlo"/>
                </a:rPr>
                <a:t>en la cadena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texto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pic>
        <p:nvPicPr>
          <p:cNvPr id="350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695" y="4790340"/>
            <a:ext cx="317349" cy="317348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TextBox 7"/>
          <p:cNvSpPr txBox="1"/>
          <p:nvPr/>
        </p:nvSpPr>
        <p:spPr>
          <a:xfrm>
            <a:off x="750969" y="4798428"/>
            <a:ext cx="4130329" cy="332741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print(</a:t>
            </a:r>
            <a:r>
              <a:rPr>
                <a:solidFill>
                  <a:srgbClr val="05295B"/>
                </a:solidFill>
              </a:rPr>
              <a:t>'</a:t>
            </a:r>
            <a:r>
              <a:t>este es mi primer texto)</a:t>
            </a:r>
          </a:p>
        </p:txBody>
      </p:sp>
      <p:sp>
        <p:nvSpPr>
          <p:cNvPr id="352" name="TextBox 45"/>
          <p:cNvSpPr txBox="1"/>
          <p:nvPr/>
        </p:nvSpPr>
        <p:spPr>
          <a:xfrm>
            <a:off x="739264" y="5604635"/>
            <a:ext cx="4018916" cy="332741"/>
          </a:xfrm>
          <a:prstGeom prst="rect">
            <a:avLst/>
          </a:prstGeom>
          <a:solidFill>
            <a:srgbClr val="FF66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print(</a:t>
            </a:r>
            <a:r>
              <a:rPr>
                <a:solidFill>
                  <a:srgbClr val="05295B"/>
                </a:solidFill>
              </a:rPr>
              <a:t>'</a:t>
            </a:r>
            <a:r>
              <a:t>este es mi primer texto</a:t>
            </a:r>
            <a:r>
              <a:rPr>
                <a:solidFill>
                  <a:srgbClr val="000000"/>
                </a:solidFill>
              </a:rPr>
              <a:t>'</a:t>
            </a:r>
            <a:r>
              <a:t>)</a:t>
            </a:r>
          </a:p>
        </p:txBody>
      </p:sp>
      <p:pic>
        <p:nvPicPr>
          <p:cNvPr id="353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75" y="5609685"/>
            <a:ext cx="327926" cy="327926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Right Arrow 57"/>
          <p:cNvSpPr/>
          <p:nvPr/>
        </p:nvSpPr>
        <p:spPr>
          <a:xfrm rot="5400000">
            <a:off x="1500418" y="5455664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5" name="Right Arrow 58"/>
          <p:cNvSpPr/>
          <p:nvPr/>
        </p:nvSpPr>
        <p:spPr>
          <a:xfrm rot="5400000">
            <a:off x="4427560" y="5486339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0F6B5B31-D9EB-5743-AA3B-4795089A24B8}"/>
              </a:ext>
            </a:extLst>
          </p:cNvPr>
          <p:cNvSpPr txBox="1"/>
          <p:nvPr/>
        </p:nvSpPr>
        <p:spPr>
          <a:xfrm>
            <a:off x="444975" y="1562819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print()</a:t>
            </a:r>
          </a:p>
        </p:txBody>
      </p:sp>
      <p:sp>
        <p:nvSpPr>
          <p:cNvPr id="20" name="Right Arrow 56">
            <a:extLst>
              <a:ext uri="{FF2B5EF4-FFF2-40B4-BE49-F238E27FC236}">
                <a16:creationId xmlns:a16="http://schemas.microsoft.com/office/drawing/2014/main" id="{51754B55-C0C0-CE42-89AA-0BCE43FF4C9A}"/>
              </a:ext>
            </a:extLst>
          </p:cNvPr>
          <p:cNvSpPr/>
          <p:nvPr/>
        </p:nvSpPr>
        <p:spPr>
          <a:xfrm rot="5400000">
            <a:off x="489544" y="1636162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340A2-C199-C6A6-4CCB-24B451CFA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DFBD04-CFAE-4194-641C-44A01FBE741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500590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" grpId="0" animBg="1" advAuto="0"/>
      <p:bldP spid="349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2A81E7-F854-FE4C-91E1-8B89CFF6C2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665" b="51850"/>
          <a:stretch/>
        </p:blipFill>
        <p:spPr>
          <a:xfrm>
            <a:off x="71918" y="1988162"/>
            <a:ext cx="8286778" cy="4193725"/>
          </a:xfrm>
          <a:prstGeom prst="rect">
            <a:avLst/>
          </a:prstGeom>
        </p:spPr>
      </p:pic>
      <p:grpSp>
        <p:nvGrpSpPr>
          <p:cNvPr id="359" name="Snip Single Corner Rectangle 70"/>
          <p:cNvGrpSpPr/>
          <p:nvPr/>
        </p:nvGrpSpPr>
        <p:grpSpPr>
          <a:xfrm>
            <a:off x="750101" y="5531958"/>
            <a:ext cx="7372634" cy="347950"/>
            <a:chOff x="0" y="0"/>
            <a:chExt cx="7372632" cy="421018"/>
          </a:xfrm>
        </p:grpSpPr>
        <p:sp>
          <p:nvSpPr>
            <p:cNvPr id="357" name="Rectángulo"/>
            <p:cNvSpPr/>
            <p:nvPr/>
          </p:nvSpPr>
          <p:spPr>
            <a:xfrm>
              <a:off x="-1" y="-1"/>
              <a:ext cx="7372634" cy="421020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INPUT"/>
            <p:cNvSpPr txBox="1"/>
            <p:nvPr/>
          </p:nvSpPr>
          <p:spPr>
            <a:xfrm>
              <a:off x="-1" y="-1"/>
              <a:ext cx="7372634" cy="294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INPUT</a:t>
              </a:r>
            </a:p>
          </p:txBody>
        </p:sp>
      </p:grpSp>
      <p:grpSp>
        <p:nvGrpSpPr>
          <p:cNvPr id="362" name="Snip Single Corner Rectangle 69"/>
          <p:cNvGrpSpPr/>
          <p:nvPr/>
        </p:nvGrpSpPr>
        <p:grpSpPr>
          <a:xfrm>
            <a:off x="750101" y="6181888"/>
            <a:ext cx="7372634" cy="347950"/>
            <a:chOff x="0" y="0"/>
            <a:chExt cx="7372632" cy="421018"/>
          </a:xfrm>
        </p:grpSpPr>
        <p:sp>
          <p:nvSpPr>
            <p:cNvPr id="360" name="Rectángulo"/>
            <p:cNvSpPr/>
            <p:nvPr/>
          </p:nvSpPr>
          <p:spPr>
            <a:xfrm>
              <a:off x="-1" y="-1"/>
              <a:ext cx="7372634" cy="421020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OUTPUT"/>
            <p:cNvSpPr txBox="1"/>
            <p:nvPr/>
          </p:nvSpPr>
          <p:spPr>
            <a:xfrm>
              <a:off x="-1" y="-1"/>
              <a:ext cx="7372634" cy="294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OUTPUT</a:t>
              </a:r>
            </a:p>
          </p:txBody>
        </p:sp>
      </p:grpSp>
      <p:sp>
        <p:nvSpPr>
          <p:cNvPr id="36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Lección 01</a:t>
            </a:r>
          </a:p>
        </p:txBody>
      </p:sp>
      <p:sp>
        <p:nvSpPr>
          <p:cNvPr id="366" name="TextBox 41"/>
          <p:cNvSpPr txBox="1"/>
          <p:nvPr/>
        </p:nvSpPr>
        <p:spPr>
          <a:xfrm>
            <a:off x="2051050" y="1455752"/>
            <a:ext cx="5688589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latin typeface="Calibri" panose="020F0502020204030204" pitchFamily="34" charset="0"/>
              </a:rPr>
              <a:t>Para unir dos cadenas de texto, podemos emplear el símbolo  + </a:t>
            </a:r>
            <a:endParaRPr lang="es-ES_tradnl" dirty="0">
              <a:latin typeface="Calibri" panose="020F0502020204030204" pitchFamily="34" charset="0"/>
            </a:endParaRPr>
          </a:p>
          <a:p>
            <a:r>
              <a:rPr dirty="0">
                <a:latin typeface="Calibri" panose="020F0502020204030204" pitchFamily="34" charset="0"/>
              </a:rPr>
              <a:t>Es importante notar que une directamente las cadenas sin dejar un espacio en blanco entre éstas</a:t>
            </a:r>
          </a:p>
        </p:txBody>
      </p:sp>
      <p:sp>
        <p:nvSpPr>
          <p:cNvPr id="372" name="TextBox 5"/>
          <p:cNvSpPr txBox="1"/>
          <p:nvPr/>
        </p:nvSpPr>
        <p:spPr>
          <a:xfrm>
            <a:off x="1706058" y="5539067"/>
            <a:ext cx="25928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h</a:t>
            </a:r>
          </a:p>
        </p:txBody>
      </p:sp>
      <p:sp>
        <p:nvSpPr>
          <p:cNvPr id="373" name="TextBox 21"/>
          <p:cNvSpPr txBox="1"/>
          <p:nvPr/>
        </p:nvSpPr>
        <p:spPr>
          <a:xfrm>
            <a:off x="2062684" y="5539067"/>
            <a:ext cx="238482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sp>
        <p:nvSpPr>
          <p:cNvPr id="374" name="TextBox 22"/>
          <p:cNvSpPr txBox="1"/>
          <p:nvPr/>
        </p:nvSpPr>
        <p:spPr>
          <a:xfrm>
            <a:off x="2398305" y="5539067"/>
            <a:ext cx="18430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l</a:t>
            </a:r>
          </a:p>
        </p:txBody>
      </p:sp>
      <p:sp>
        <p:nvSpPr>
          <p:cNvPr id="375" name="TextBox 23"/>
          <p:cNvSpPr txBox="1"/>
          <p:nvPr/>
        </p:nvSpPr>
        <p:spPr>
          <a:xfrm>
            <a:off x="2684839" y="5539067"/>
            <a:ext cx="24259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a</a:t>
            </a:r>
          </a:p>
        </p:txBody>
      </p:sp>
      <p:sp>
        <p:nvSpPr>
          <p:cNvPr id="376" name="TextBox 24"/>
          <p:cNvSpPr txBox="1"/>
          <p:nvPr/>
        </p:nvSpPr>
        <p:spPr>
          <a:xfrm>
            <a:off x="3024615" y="5539067"/>
            <a:ext cx="22796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_</a:t>
            </a:r>
          </a:p>
        </p:txBody>
      </p:sp>
      <p:sp>
        <p:nvSpPr>
          <p:cNvPr id="377" name="TextBox 25"/>
          <p:cNvSpPr txBox="1"/>
          <p:nvPr/>
        </p:nvSpPr>
        <p:spPr>
          <a:xfrm>
            <a:off x="3349621" y="5539067"/>
            <a:ext cx="24259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b</a:t>
            </a:r>
          </a:p>
        </p:txBody>
      </p:sp>
      <p:sp>
        <p:nvSpPr>
          <p:cNvPr id="378" name="TextBox 26"/>
          <p:cNvSpPr txBox="1"/>
          <p:nvPr/>
        </p:nvSpPr>
        <p:spPr>
          <a:xfrm>
            <a:off x="3689398" y="5539067"/>
            <a:ext cx="255169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u</a:t>
            </a:r>
          </a:p>
        </p:txBody>
      </p:sp>
      <p:sp>
        <p:nvSpPr>
          <p:cNvPr id="379" name="TextBox 27"/>
          <p:cNvSpPr txBox="1"/>
          <p:nvPr/>
        </p:nvSpPr>
        <p:spPr>
          <a:xfrm>
            <a:off x="4041869" y="5539067"/>
            <a:ext cx="23436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e</a:t>
            </a:r>
          </a:p>
        </p:txBody>
      </p:sp>
      <p:sp>
        <p:nvSpPr>
          <p:cNvPr id="380" name="TextBox 28"/>
          <p:cNvSpPr txBox="1"/>
          <p:nvPr/>
        </p:nvSpPr>
        <p:spPr>
          <a:xfrm>
            <a:off x="4373336" y="5539067"/>
            <a:ext cx="259285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n</a:t>
            </a:r>
          </a:p>
        </p:txBody>
      </p:sp>
      <p:sp>
        <p:nvSpPr>
          <p:cNvPr id="381" name="TextBox 29"/>
          <p:cNvSpPr txBox="1"/>
          <p:nvPr/>
        </p:nvSpPr>
        <p:spPr>
          <a:xfrm>
            <a:off x="4729964" y="5539067"/>
            <a:ext cx="238481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grpSp>
        <p:nvGrpSpPr>
          <p:cNvPr id="388" name="Group 10"/>
          <p:cNvGrpSpPr/>
          <p:nvPr/>
        </p:nvGrpSpPr>
        <p:grpSpPr>
          <a:xfrm>
            <a:off x="5929110" y="5539067"/>
            <a:ext cx="1945465" cy="303856"/>
            <a:chOff x="0" y="0"/>
            <a:chExt cx="1945464" cy="367665"/>
          </a:xfrm>
        </p:grpSpPr>
        <p:sp>
          <p:nvSpPr>
            <p:cNvPr id="382" name="TextBox 30"/>
            <p:cNvSpPr txBox="1"/>
            <p:nvPr/>
          </p:nvSpPr>
          <p:spPr>
            <a:xfrm>
              <a:off x="0" y="0"/>
              <a:ext cx="242596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a</a:t>
              </a:r>
            </a:p>
          </p:txBody>
        </p:sp>
        <p:sp>
          <p:nvSpPr>
            <p:cNvPr id="383" name="TextBox 31"/>
            <p:cNvSpPr txBox="1"/>
            <p:nvPr/>
          </p:nvSpPr>
          <p:spPr>
            <a:xfrm>
              <a:off x="338931" y="0"/>
              <a:ext cx="325806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m</a:t>
              </a:r>
            </a:p>
          </p:txBody>
        </p:sp>
        <p:sp>
          <p:nvSpPr>
            <p:cNvPr id="384" name="TextBox 32"/>
            <p:cNvSpPr txBox="1"/>
            <p:nvPr/>
          </p:nvSpPr>
          <p:spPr>
            <a:xfrm>
              <a:off x="761885" y="0"/>
              <a:ext cx="184532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i</a:t>
              </a:r>
            </a:p>
          </p:txBody>
        </p:sp>
        <p:sp>
          <p:nvSpPr>
            <p:cNvPr id="385" name="TextBox 33"/>
            <p:cNvSpPr txBox="1"/>
            <p:nvPr/>
          </p:nvSpPr>
          <p:spPr>
            <a:xfrm>
              <a:off x="1047572" y="0"/>
              <a:ext cx="238481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g</a:t>
              </a:r>
            </a:p>
          </p:txBody>
        </p:sp>
        <p:sp>
          <p:nvSpPr>
            <p:cNvPr id="386" name="TextBox 34"/>
            <p:cNvSpPr txBox="1"/>
            <p:nvPr/>
          </p:nvSpPr>
          <p:spPr>
            <a:xfrm>
              <a:off x="1384555" y="0"/>
              <a:ext cx="238481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o</a:t>
              </a:r>
            </a:p>
          </p:txBody>
        </p:sp>
        <p:sp>
          <p:nvSpPr>
            <p:cNvPr id="387" name="TextBox 35"/>
            <p:cNvSpPr txBox="1"/>
            <p:nvPr/>
          </p:nvSpPr>
          <p:spPr>
            <a:xfrm>
              <a:off x="1719327" y="0"/>
              <a:ext cx="226138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s</a:t>
              </a:r>
            </a:p>
          </p:txBody>
        </p:sp>
      </p:grpSp>
      <p:sp>
        <p:nvSpPr>
          <p:cNvPr id="389" name="Freeform 36"/>
          <p:cNvSpPr/>
          <p:nvPr/>
        </p:nvSpPr>
        <p:spPr>
          <a:xfrm rot="11854103">
            <a:off x="3679051" y="4661527"/>
            <a:ext cx="749676" cy="607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392" name="Snip Single Corner Rectangle 37"/>
          <p:cNvGrpSpPr/>
          <p:nvPr/>
        </p:nvGrpSpPr>
        <p:grpSpPr>
          <a:xfrm>
            <a:off x="4223496" y="4488875"/>
            <a:ext cx="1413238" cy="565752"/>
            <a:chOff x="1" y="-1"/>
            <a:chExt cx="1413236" cy="565751"/>
          </a:xfrm>
        </p:grpSpPr>
        <p:sp>
          <p:nvSpPr>
            <p:cNvPr id="390" name="Rectángulo"/>
            <p:cNvSpPr/>
            <p:nvPr/>
          </p:nvSpPr>
          <p:spPr>
            <a:xfrm>
              <a:off x="1" y="-1"/>
              <a:ext cx="1413236" cy="565751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Cadena de caracteres"/>
            <p:cNvSpPr txBox="1"/>
            <p:nvPr/>
          </p:nvSpPr>
          <p:spPr>
            <a:xfrm>
              <a:off x="1" y="-1"/>
              <a:ext cx="1413236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/>
                <a:t>Cadena de </a:t>
              </a:r>
              <a:r>
                <a:rPr dirty="0" err="1"/>
                <a:t>caracteres</a:t>
              </a:r>
              <a:endParaRPr dirty="0"/>
            </a:p>
          </p:txBody>
        </p:sp>
      </p:grpSp>
      <p:sp>
        <p:nvSpPr>
          <p:cNvPr id="393" name="Plus 9"/>
          <p:cNvSpPr/>
          <p:nvPr/>
        </p:nvSpPr>
        <p:spPr>
          <a:xfrm>
            <a:off x="5545895" y="5597472"/>
            <a:ext cx="204573" cy="188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934"/>
                </a:moveTo>
                <a:lnTo>
                  <a:pt x="8717" y="8934"/>
                </a:lnTo>
                <a:lnTo>
                  <a:pt x="8717" y="0"/>
                </a:lnTo>
                <a:lnTo>
                  <a:pt x="12883" y="0"/>
                </a:lnTo>
                <a:lnTo>
                  <a:pt x="12883" y="8934"/>
                </a:lnTo>
                <a:lnTo>
                  <a:pt x="21600" y="8934"/>
                </a:lnTo>
                <a:lnTo>
                  <a:pt x="21600" y="12666"/>
                </a:lnTo>
                <a:lnTo>
                  <a:pt x="12883" y="12666"/>
                </a:lnTo>
                <a:lnTo>
                  <a:pt x="12883" y="21600"/>
                </a:lnTo>
                <a:lnTo>
                  <a:pt x="8717" y="21600"/>
                </a:lnTo>
                <a:lnTo>
                  <a:pt x="8717" y="12666"/>
                </a:lnTo>
                <a:lnTo>
                  <a:pt x="0" y="12666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4" name="TextBox 43"/>
          <p:cNvSpPr txBox="1"/>
          <p:nvPr/>
        </p:nvSpPr>
        <p:spPr>
          <a:xfrm>
            <a:off x="5065583" y="5539067"/>
            <a:ext cx="226138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s</a:t>
            </a:r>
          </a:p>
        </p:txBody>
      </p:sp>
      <p:sp>
        <p:nvSpPr>
          <p:cNvPr id="395" name="TextBox 44"/>
          <p:cNvSpPr txBox="1"/>
          <p:nvPr/>
        </p:nvSpPr>
        <p:spPr>
          <a:xfrm>
            <a:off x="1709881" y="6186486"/>
            <a:ext cx="25928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h</a:t>
            </a:r>
          </a:p>
        </p:txBody>
      </p:sp>
      <p:sp>
        <p:nvSpPr>
          <p:cNvPr id="396" name="TextBox 46"/>
          <p:cNvSpPr txBox="1"/>
          <p:nvPr/>
        </p:nvSpPr>
        <p:spPr>
          <a:xfrm>
            <a:off x="2066650" y="6186486"/>
            <a:ext cx="238482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sp>
        <p:nvSpPr>
          <p:cNvPr id="397" name="TextBox 49"/>
          <p:cNvSpPr txBox="1"/>
          <p:nvPr/>
        </p:nvSpPr>
        <p:spPr>
          <a:xfrm>
            <a:off x="2402414" y="6186486"/>
            <a:ext cx="18430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l</a:t>
            </a:r>
          </a:p>
        </p:txBody>
      </p:sp>
      <p:sp>
        <p:nvSpPr>
          <p:cNvPr id="398" name="TextBox 50"/>
          <p:cNvSpPr txBox="1"/>
          <p:nvPr/>
        </p:nvSpPr>
        <p:spPr>
          <a:xfrm>
            <a:off x="2689091" y="6186486"/>
            <a:ext cx="24259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a</a:t>
            </a:r>
          </a:p>
        </p:txBody>
      </p:sp>
      <p:sp>
        <p:nvSpPr>
          <p:cNvPr id="399" name="TextBox 51"/>
          <p:cNvSpPr txBox="1"/>
          <p:nvPr/>
        </p:nvSpPr>
        <p:spPr>
          <a:xfrm>
            <a:off x="3029011" y="6186486"/>
            <a:ext cx="22796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_</a:t>
            </a:r>
          </a:p>
        </p:txBody>
      </p:sp>
      <p:sp>
        <p:nvSpPr>
          <p:cNvPr id="400" name="TextBox 52"/>
          <p:cNvSpPr txBox="1"/>
          <p:nvPr/>
        </p:nvSpPr>
        <p:spPr>
          <a:xfrm>
            <a:off x="3354158" y="6186486"/>
            <a:ext cx="24259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b</a:t>
            </a:r>
          </a:p>
        </p:txBody>
      </p:sp>
      <p:sp>
        <p:nvSpPr>
          <p:cNvPr id="401" name="TextBox 53"/>
          <p:cNvSpPr txBox="1"/>
          <p:nvPr/>
        </p:nvSpPr>
        <p:spPr>
          <a:xfrm>
            <a:off x="3694079" y="6186486"/>
            <a:ext cx="255169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u</a:t>
            </a:r>
          </a:p>
        </p:txBody>
      </p:sp>
      <p:sp>
        <p:nvSpPr>
          <p:cNvPr id="402" name="TextBox 54"/>
          <p:cNvSpPr txBox="1"/>
          <p:nvPr/>
        </p:nvSpPr>
        <p:spPr>
          <a:xfrm>
            <a:off x="4046692" y="6186486"/>
            <a:ext cx="23436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e</a:t>
            </a:r>
          </a:p>
        </p:txBody>
      </p:sp>
      <p:sp>
        <p:nvSpPr>
          <p:cNvPr id="403" name="TextBox 59"/>
          <p:cNvSpPr txBox="1"/>
          <p:nvPr/>
        </p:nvSpPr>
        <p:spPr>
          <a:xfrm>
            <a:off x="4378304" y="6186486"/>
            <a:ext cx="25928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n</a:t>
            </a:r>
          </a:p>
        </p:txBody>
      </p:sp>
      <p:sp>
        <p:nvSpPr>
          <p:cNvPr id="404" name="TextBox 60"/>
          <p:cNvSpPr txBox="1"/>
          <p:nvPr/>
        </p:nvSpPr>
        <p:spPr>
          <a:xfrm>
            <a:off x="4735074" y="6186486"/>
            <a:ext cx="238481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sp>
        <p:nvSpPr>
          <p:cNvPr id="405" name="TextBox 61"/>
          <p:cNvSpPr txBox="1"/>
          <p:nvPr/>
        </p:nvSpPr>
        <p:spPr>
          <a:xfrm>
            <a:off x="5070838" y="6186486"/>
            <a:ext cx="22613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s</a:t>
            </a:r>
          </a:p>
        </p:txBody>
      </p:sp>
      <p:sp>
        <p:nvSpPr>
          <p:cNvPr id="406" name="TextBox 63"/>
          <p:cNvSpPr txBox="1"/>
          <p:nvPr/>
        </p:nvSpPr>
        <p:spPr>
          <a:xfrm>
            <a:off x="5394137" y="6186486"/>
            <a:ext cx="24259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a</a:t>
            </a:r>
          </a:p>
        </p:txBody>
      </p:sp>
      <p:sp>
        <p:nvSpPr>
          <p:cNvPr id="407" name="TextBox 64"/>
          <p:cNvSpPr txBox="1"/>
          <p:nvPr/>
        </p:nvSpPr>
        <p:spPr>
          <a:xfrm>
            <a:off x="5734056" y="6186486"/>
            <a:ext cx="32580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m</a:t>
            </a:r>
          </a:p>
        </p:txBody>
      </p:sp>
      <p:sp>
        <p:nvSpPr>
          <p:cNvPr id="408" name="TextBox 65"/>
          <p:cNvSpPr txBox="1"/>
          <p:nvPr/>
        </p:nvSpPr>
        <p:spPr>
          <a:xfrm>
            <a:off x="6158000" y="6186486"/>
            <a:ext cx="184532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i</a:t>
            </a:r>
          </a:p>
        </p:txBody>
      </p:sp>
      <p:sp>
        <p:nvSpPr>
          <p:cNvPr id="409" name="TextBox 66"/>
          <p:cNvSpPr txBox="1"/>
          <p:nvPr/>
        </p:nvSpPr>
        <p:spPr>
          <a:xfrm>
            <a:off x="6444676" y="6186486"/>
            <a:ext cx="238481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g</a:t>
            </a:r>
          </a:p>
        </p:txBody>
      </p:sp>
      <p:sp>
        <p:nvSpPr>
          <p:cNvPr id="410" name="TextBox 67"/>
          <p:cNvSpPr txBox="1"/>
          <p:nvPr/>
        </p:nvSpPr>
        <p:spPr>
          <a:xfrm>
            <a:off x="6782648" y="6186486"/>
            <a:ext cx="238481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sp>
        <p:nvSpPr>
          <p:cNvPr id="411" name="TextBox 68"/>
          <p:cNvSpPr txBox="1"/>
          <p:nvPr/>
        </p:nvSpPr>
        <p:spPr>
          <a:xfrm>
            <a:off x="7118414" y="6186486"/>
            <a:ext cx="22613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s</a:t>
            </a:r>
          </a:p>
        </p:txBody>
      </p:sp>
      <p:sp>
        <p:nvSpPr>
          <p:cNvPr id="56" name="TextBox 12">
            <a:extLst>
              <a:ext uri="{FF2B5EF4-FFF2-40B4-BE49-F238E27FC236}">
                <a16:creationId xmlns:a16="http://schemas.microsoft.com/office/drawing/2014/main" id="{48E0CD2E-5110-F644-8BAC-01FE9F98A4AA}"/>
              </a:ext>
            </a:extLst>
          </p:cNvPr>
          <p:cNvSpPr txBox="1"/>
          <p:nvPr/>
        </p:nvSpPr>
        <p:spPr>
          <a:xfrm>
            <a:off x="444975" y="1562819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print()</a:t>
            </a:r>
          </a:p>
        </p:txBody>
      </p:sp>
      <p:sp>
        <p:nvSpPr>
          <p:cNvPr id="57" name="Right Arrow 56">
            <a:extLst>
              <a:ext uri="{FF2B5EF4-FFF2-40B4-BE49-F238E27FC236}">
                <a16:creationId xmlns:a16="http://schemas.microsoft.com/office/drawing/2014/main" id="{A5BE41EB-7551-4B4B-B182-E462F45123EE}"/>
              </a:ext>
            </a:extLst>
          </p:cNvPr>
          <p:cNvSpPr/>
          <p:nvPr/>
        </p:nvSpPr>
        <p:spPr>
          <a:xfrm rot="5400000">
            <a:off x="489544" y="1636162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E3A85A-9B08-BE2C-FA9A-F0792708A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3DEAC9-3933-C1A5-A2F6-22F6A396F5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039574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DD93714-688C-AD42-91B4-6670647930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665" b="53110"/>
          <a:stretch/>
        </p:blipFill>
        <p:spPr>
          <a:xfrm>
            <a:off x="53033" y="2043222"/>
            <a:ext cx="8380084" cy="4130016"/>
          </a:xfrm>
          <a:prstGeom prst="rect">
            <a:avLst/>
          </a:prstGeom>
        </p:spPr>
      </p:pic>
      <p:grpSp>
        <p:nvGrpSpPr>
          <p:cNvPr id="359" name="Snip Single Corner Rectangle 70"/>
          <p:cNvGrpSpPr/>
          <p:nvPr/>
        </p:nvGrpSpPr>
        <p:grpSpPr>
          <a:xfrm>
            <a:off x="750101" y="5531958"/>
            <a:ext cx="7372634" cy="347950"/>
            <a:chOff x="0" y="0"/>
            <a:chExt cx="7372632" cy="421018"/>
          </a:xfrm>
        </p:grpSpPr>
        <p:sp>
          <p:nvSpPr>
            <p:cNvPr id="357" name="Rectángulo"/>
            <p:cNvSpPr/>
            <p:nvPr/>
          </p:nvSpPr>
          <p:spPr>
            <a:xfrm>
              <a:off x="-1" y="-1"/>
              <a:ext cx="7372634" cy="421020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INPUT"/>
            <p:cNvSpPr txBox="1"/>
            <p:nvPr/>
          </p:nvSpPr>
          <p:spPr>
            <a:xfrm>
              <a:off x="-1" y="-1"/>
              <a:ext cx="7372634" cy="294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INPUT</a:t>
              </a:r>
            </a:p>
          </p:txBody>
        </p:sp>
      </p:grpSp>
      <p:grpSp>
        <p:nvGrpSpPr>
          <p:cNvPr id="362" name="Snip Single Corner Rectangle 69"/>
          <p:cNvGrpSpPr/>
          <p:nvPr/>
        </p:nvGrpSpPr>
        <p:grpSpPr>
          <a:xfrm>
            <a:off x="750101" y="6181888"/>
            <a:ext cx="7372634" cy="347950"/>
            <a:chOff x="0" y="0"/>
            <a:chExt cx="7372632" cy="421018"/>
          </a:xfrm>
        </p:grpSpPr>
        <p:sp>
          <p:nvSpPr>
            <p:cNvPr id="360" name="Rectángulo"/>
            <p:cNvSpPr/>
            <p:nvPr/>
          </p:nvSpPr>
          <p:spPr>
            <a:xfrm>
              <a:off x="-1" y="-1"/>
              <a:ext cx="7372634" cy="421020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OUTPUT"/>
            <p:cNvSpPr txBox="1"/>
            <p:nvPr/>
          </p:nvSpPr>
          <p:spPr>
            <a:xfrm>
              <a:off x="-1" y="-1"/>
              <a:ext cx="7372634" cy="294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OUTPUT</a:t>
              </a:r>
            </a:p>
          </p:txBody>
        </p:sp>
      </p:grpSp>
      <p:sp>
        <p:nvSpPr>
          <p:cNvPr id="36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Lección 01</a:t>
            </a:r>
          </a:p>
        </p:txBody>
      </p:sp>
      <p:sp>
        <p:nvSpPr>
          <p:cNvPr id="366" name="TextBox 41"/>
          <p:cNvSpPr txBox="1"/>
          <p:nvPr/>
        </p:nvSpPr>
        <p:spPr>
          <a:xfrm>
            <a:off x="2051050" y="1448355"/>
            <a:ext cx="5674349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latin typeface="Calibri" panose="020F0502020204030204" pitchFamily="34" charset="0"/>
              </a:rPr>
              <a:t>Para </a:t>
            </a:r>
            <a:r>
              <a:rPr lang="es-CL" dirty="0">
                <a:latin typeface="Calibri" panose="020F0502020204030204" pitchFamily="34" charset="0"/>
              </a:rPr>
              <a:t>imprimir más de una cadena de caracteres, o mezclar cadenas de caracteres con números u otro tipo de datos, podemos hacerlo usando </a:t>
            </a:r>
            <a:r>
              <a:rPr lang="es-CL" dirty="0" err="1">
                <a:latin typeface="Calibri" panose="020F0502020204030204" pitchFamily="34" charset="0"/>
              </a:rPr>
              <a:t>print</a:t>
            </a:r>
            <a:r>
              <a:rPr lang="es-CL" dirty="0">
                <a:latin typeface="Calibri" panose="020F0502020204030204" pitchFamily="34" charset="0"/>
              </a:rPr>
              <a:t> separando los objetos por coma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372" name="TextBox 5"/>
          <p:cNvSpPr txBox="1"/>
          <p:nvPr/>
        </p:nvSpPr>
        <p:spPr>
          <a:xfrm>
            <a:off x="1706058" y="5539067"/>
            <a:ext cx="25928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h</a:t>
            </a:r>
          </a:p>
        </p:txBody>
      </p:sp>
      <p:sp>
        <p:nvSpPr>
          <p:cNvPr id="373" name="TextBox 21"/>
          <p:cNvSpPr txBox="1"/>
          <p:nvPr/>
        </p:nvSpPr>
        <p:spPr>
          <a:xfrm>
            <a:off x="2062684" y="5539067"/>
            <a:ext cx="238482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sp>
        <p:nvSpPr>
          <p:cNvPr id="374" name="TextBox 22"/>
          <p:cNvSpPr txBox="1"/>
          <p:nvPr/>
        </p:nvSpPr>
        <p:spPr>
          <a:xfrm>
            <a:off x="2398305" y="5539067"/>
            <a:ext cx="18430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l</a:t>
            </a:r>
          </a:p>
        </p:txBody>
      </p:sp>
      <p:sp>
        <p:nvSpPr>
          <p:cNvPr id="375" name="TextBox 23"/>
          <p:cNvSpPr txBox="1"/>
          <p:nvPr/>
        </p:nvSpPr>
        <p:spPr>
          <a:xfrm>
            <a:off x="2684839" y="5539067"/>
            <a:ext cx="24259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a</a:t>
            </a:r>
          </a:p>
        </p:txBody>
      </p:sp>
      <p:sp>
        <p:nvSpPr>
          <p:cNvPr id="376" name="TextBox 24"/>
          <p:cNvSpPr txBox="1"/>
          <p:nvPr/>
        </p:nvSpPr>
        <p:spPr>
          <a:xfrm>
            <a:off x="3024615" y="5539067"/>
            <a:ext cx="22796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_</a:t>
            </a:r>
          </a:p>
        </p:txBody>
      </p:sp>
      <p:sp>
        <p:nvSpPr>
          <p:cNvPr id="377" name="TextBox 25"/>
          <p:cNvSpPr txBox="1"/>
          <p:nvPr/>
        </p:nvSpPr>
        <p:spPr>
          <a:xfrm>
            <a:off x="3349621" y="5539067"/>
            <a:ext cx="24259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b</a:t>
            </a:r>
          </a:p>
        </p:txBody>
      </p:sp>
      <p:sp>
        <p:nvSpPr>
          <p:cNvPr id="378" name="TextBox 26"/>
          <p:cNvSpPr txBox="1"/>
          <p:nvPr/>
        </p:nvSpPr>
        <p:spPr>
          <a:xfrm>
            <a:off x="3689398" y="5539067"/>
            <a:ext cx="255169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u</a:t>
            </a:r>
          </a:p>
        </p:txBody>
      </p:sp>
      <p:sp>
        <p:nvSpPr>
          <p:cNvPr id="379" name="TextBox 27"/>
          <p:cNvSpPr txBox="1"/>
          <p:nvPr/>
        </p:nvSpPr>
        <p:spPr>
          <a:xfrm>
            <a:off x="4041869" y="5539067"/>
            <a:ext cx="23436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e</a:t>
            </a:r>
          </a:p>
        </p:txBody>
      </p:sp>
      <p:sp>
        <p:nvSpPr>
          <p:cNvPr id="380" name="TextBox 28"/>
          <p:cNvSpPr txBox="1"/>
          <p:nvPr/>
        </p:nvSpPr>
        <p:spPr>
          <a:xfrm>
            <a:off x="4373336" y="5539067"/>
            <a:ext cx="259285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n</a:t>
            </a:r>
          </a:p>
        </p:txBody>
      </p:sp>
      <p:sp>
        <p:nvSpPr>
          <p:cNvPr id="381" name="TextBox 29"/>
          <p:cNvSpPr txBox="1"/>
          <p:nvPr/>
        </p:nvSpPr>
        <p:spPr>
          <a:xfrm>
            <a:off x="4729964" y="5539067"/>
            <a:ext cx="238481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grpSp>
        <p:nvGrpSpPr>
          <p:cNvPr id="388" name="Group 10"/>
          <p:cNvGrpSpPr/>
          <p:nvPr/>
        </p:nvGrpSpPr>
        <p:grpSpPr>
          <a:xfrm>
            <a:off x="5929110" y="5539067"/>
            <a:ext cx="1945465" cy="303856"/>
            <a:chOff x="0" y="0"/>
            <a:chExt cx="1945464" cy="367665"/>
          </a:xfrm>
        </p:grpSpPr>
        <p:sp>
          <p:nvSpPr>
            <p:cNvPr id="382" name="TextBox 30"/>
            <p:cNvSpPr txBox="1"/>
            <p:nvPr/>
          </p:nvSpPr>
          <p:spPr>
            <a:xfrm>
              <a:off x="0" y="0"/>
              <a:ext cx="242596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a</a:t>
              </a:r>
            </a:p>
          </p:txBody>
        </p:sp>
        <p:sp>
          <p:nvSpPr>
            <p:cNvPr id="383" name="TextBox 31"/>
            <p:cNvSpPr txBox="1"/>
            <p:nvPr/>
          </p:nvSpPr>
          <p:spPr>
            <a:xfrm>
              <a:off x="338931" y="0"/>
              <a:ext cx="325806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m</a:t>
              </a:r>
            </a:p>
          </p:txBody>
        </p:sp>
        <p:sp>
          <p:nvSpPr>
            <p:cNvPr id="384" name="TextBox 32"/>
            <p:cNvSpPr txBox="1"/>
            <p:nvPr/>
          </p:nvSpPr>
          <p:spPr>
            <a:xfrm>
              <a:off x="761885" y="0"/>
              <a:ext cx="184532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i</a:t>
              </a:r>
            </a:p>
          </p:txBody>
        </p:sp>
        <p:sp>
          <p:nvSpPr>
            <p:cNvPr id="385" name="TextBox 33"/>
            <p:cNvSpPr txBox="1"/>
            <p:nvPr/>
          </p:nvSpPr>
          <p:spPr>
            <a:xfrm>
              <a:off x="1047572" y="0"/>
              <a:ext cx="238481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g</a:t>
              </a:r>
            </a:p>
          </p:txBody>
        </p:sp>
        <p:sp>
          <p:nvSpPr>
            <p:cNvPr id="386" name="TextBox 34"/>
            <p:cNvSpPr txBox="1"/>
            <p:nvPr/>
          </p:nvSpPr>
          <p:spPr>
            <a:xfrm>
              <a:off x="1384555" y="0"/>
              <a:ext cx="238481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o</a:t>
              </a:r>
            </a:p>
          </p:txBody>
        </p:sp>
        <p:sp>
          <p:nvSpPr>
            <p:cNvPr id="387" name="TextBox 35"/>
            <p:cNvSpPr txBox="1"/>
            <p:nvPr/>
          </p:nvSpPr>
          <p:spPr>
            <a:xfrm>
              <a:off x="1719327" y="0"/>
              <a:ext cx="226138" cy="367665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BFBFBF"/>
              </a:solidFill>
              <a:prstDash val="solid"/>
              <a:round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lvl1pPr>
            </a:lstStyle>
            <a:p>
              <a:r>
                <a:t>s</a:t>
              </a:r>
            </a:p>
          </p:txBody>
        </p:sp>
      </p:grpSp>
      <p:sp>
        <p:nvSpPr>
          <p:cNvPr id="389" name="Freeform 36"/>
          <p:cNvSpPr/>
          <p:nvPr/>
        </p:nvSpPr>
        <p:spPr>
          <a:xfrm rot="11854103">
            <a:off x="3679051" y="4661527"/>
            <a:ext cx="749676" cy="607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392" name="Snip Single Corner Rectangle 37"/>
          <p:cNvGrpSpPr/>
          <p:nvPr/>
        </p:nvGrpSpPr>
        <p:grpSpPr>
          <a:xfrm>
            <a:off x="4202948" y="4488875"/>
            <a:ext cx="1355372" cy="576285"/>
            <a:chOff x="-20547" y="-1"/>
            <a:chExt cx="1355371" cy="576284"/>
          </a:xfrm>
        </p:grpSpPr>
        <p:sp>
          <p:nvSpPr>
            <p:cNvPr id="390" name="Rectángulo"/>
            <p:cNvSpPr/>
            <p:nvPr/>
          </p:nvSpPr>
          <p:spPr>
            <a:xfrm>
              <a:off x="-20547" y="61644"/>
              <a:ext cx="1098517" cy="51463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Cadena de caracteres"/>
            <p:cNvSpPr txBox="1"/>
            <p:nvPr/>
          </p:nvSpPr>
          <p:spPr>
            <a:xfrm>
              <a:off x="1" y="-1"/>
              <a:ext cx="1334823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/>
                <a:t>Cadena de </a:t>
              </a:r>
              <a:r>
                <a:rPr dirty="0" err="1"/>
                <a:t>caracteres</a:t>
              </a:r>
              <a:endParaRPr dirty="0"/>
            </a:p>
          </p:txBody>
        </p:sp>
      </p:grpSp>
      <p:sp>
        <p:nvSpPr>
          <p:cNvPr id="394" name="TextBox 43"/>
          <p:cNvSpPr txBox="1"/>
          <p:nvPr/>
        </p:nvSpPr>
        <p:spPr>
          <a:xfrm>
            <a:off x="5065583" y="5539067"/>
            <a:ext cx="226138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s</a:t>
            </a:r>
          </a:p>
        </p:txBody>
      </p:sp>
      <p:sp>
        <p:nvSpPr>
          <p:cNvPr id="395" name="TextBox 44"/>
          <p:cNvSpPr txBox="1"/>
          <p:nvPr/>
        </p:nvSpPr>
        <p:spPr>
          <a:xfrm>
            <a:off x="1709881" y="6186486"/>
            <a:ext cx="25928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h</a:t>
            </a:r>
          </a:p>
        </p:txBody>
      </p:sp>
      <p:sp>
        <p:nvSpPr>
          <p:cNvPr id="396" name="TextBox 46"/>
          <p:cNvSpPr txBox="1"/>
          <p:nvPr/>
        </p:nvSpPr>
        <p:spPr>
          <a:xfrm>
            <a:off x="2066650" y="6186486"/>
            <a:ext cx="238482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sp>
        <p:nvSpPr>
          <p:cNvPr id="397" name="TextBox 49"/>
          <p:cNvSpPr txBox="1"/>
          <p:nvPr/>
        </p:nvSpPr>
        <p:spPr>
          <a:xfrm>
            <a:off x="2402414" y="6186486"/>
            <a:ext cx="18430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l</a:t>
            </a:r>
          </a:p>
        </p:txBody>
      </p:sp>
      <p:sp>
        <p:nvSpPr>
          <p:cNvPr id="398" name="TextBox 50"/>
          <p:cNvSpPr txBox="1"/>
          <p:nvPr/>
        </p:nvSpPr>
        <p:spPr>
          <a:xfrm>
            <a:off x="2689091" y="6186486"/>
            <a:ext cx="24259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a</a:t>
            </a:r>
          </a:p>
        </p:txBody>
      </p:sp>
      <p:sp>
        <p:nvSpPr>
          <p:cNvPr id="399" name="TextBox 51"/>
          <p:cNvSpPr txBox="1"/>
          <p:nvPr/>
        </p:nvSpPr>
        <p:spPr>
          <a:xfrm>
            <a:off x="3029011" y="6186486"/>
            <a:ext cx="22796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_</a:t>
            </a:r>
          </a:p>
        </p:txBody>
      </p:sp>
      <p:sp>
        <p:nvSpPr>
          <p:cNvPr id="400" name="TextBox 52"/>
          <p:cNvSpPr txBox="1"/>
          <p:nvPr/>
        </p:nvSpPr>
        <p:spPr>
          <a:xfrm>
            <a:off x="3354158" y="6186486"/>
            <a:ext cx="24259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b</a:t>
            </a:r>
          </a:p>
        </p:txBody>
      </p:sp>
      <p:sp>
        <p:nvSpPr>
          <p:cNvPr id="401" name="TextBox 53"/>
          <p:cNvSpPr txBox="1"/>
          <p:nvPr/>
        </p:nvSpPr>
        <p:spPr>
          <a:xfrm>
            <a:off x="3694079" y="6186486"/>
            <a:ext cx="255169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u</a:t>
            </a:r>
          </a:p>
        </p:txBody>
      </p:sp>
      <p:sp>
        <p:nvSpPr>
          <p:cNvPr id="402" name="TextBox 54"/>
          <p:cNvSpPr txBox="1"/>
          <p:nvPr/>
        </p:nvSpPr>
        <p:spPr>
          <a:xfrm>
            <a:off x="4046692" y="6186486"/>
            <a:ext cx="23436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e</a:t>
            </a:r>
          </a:p>
        </p:txBody>
      </p:sp>
      <p:sp>
        <p:nvSpPr>
          <p:cNvPr id="403" name="TextBox 59"/>
          <p:cNvSpPr txBox="1"/>
          <p:nvPr/>
        </p:nvSpPr>
        <p:spPr>
          <a:xfrm>
            <a:off x="4378304" y="6186486"/>
            <a:ext cx="259284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n</a:t>
            </a:r>
          </a:p>
        </p:txBody>
      </p:sp>
      <p:sp>
        <p:nvSpPr>
          <p:cNvPr id="404" name="TextBox 60"/>
          <p:cNvSpPr txBox="1"/>
          <p:nvPr/>
        </p:nvSpPr>
        <p:spPr>
          <a:xfrm>
            <a:off x="4735074" y="6186486"/>
            <a:ext cx="238481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sp>
        <p:nvSpPr>
          <p:cNvPr id="405" name="TextBox 61"/>
          <p:cNvSpPr txBox="1"/>
          <p:nvPr/>
        </p:nvSpPr>
        <p:spPr>
          <a:xfrm>
            <a:off x="5070838" y="6186486"/>
            <a:ext cx="22613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s</a:t>
            </a:r>
          </a:p>
        </p:txBody>
      </p:sp>
      <p:sp>
        <p:nvSpPr>
          <p:cNvPr id="406" name="TextBox 63"/>
          <p:cNvSpPr txBox="1"/>
          <p:nvPr/>
        </p:nvSpPr>
        <p:spPr>
          <a:xfrm>
            <a:off x="5648779" y="6186486"/>
            <a:ext cx="24259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a</a:t>
            </a:r>
          </a:p>
        </p:txBody>
      </p:sp>
      <p:sp>
        <p:nvSpPr>
          <p:cNvPr id="407" name="TextBox 64"/>
          <p:cNvSpPr txBox="1"/>
          <p:nvPr/>
        </p:nvSpPr>
        <p:spPr>
          <a:xfrm>
            <a:off x="5988698" y="6186486"/>
            <a:ext cx="32580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m</a:t>
            </a:r>
          </a:p>
        </p:txBody>
      </p:sp>
      <p:sp>
        <p:nvSpPr>
          <p:cNvPr id="408" name="TextBox 65"/>
          <p:cNvSpPr txBox="1"/>
          <p:nvPr/>
        </p:nvSpPr>
        <p:spPr>
          <a:xfrm>
            <a:off x="6412642" y="6186486"/>
            <a:ext cx="184532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i</a:t>
            </a:r>
          </a:p>
        </p:txBody>
      </p:sp>
      <p:sp>
        <p:nvSpPr>
          <p:cNvPr id="409" name="TextBox 66"/>
          <p:cNvSpPr txBox="1"/>
          <p:nvPr/>
        </p:nvSpPr>
        <p:spPr>
          <a:xfrm>
            <a:off x="6699318" y="6186486"/>
            <a:ext cx="238481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g</a:t>
            </a:r>
          </a:p>
        </p:txBody>
      </p:sp>
      <p:sp>
        <p:nvSpPr>
          <p:cNvPr id="410" name="TextBox 67"/>
          <p:cNvSpPr txBox="1"/>
          <p:nvPr/>
        </p:nvSpPr>
        <p:spPr>
          <a:xfrm>
            <a:off x="7037290" y="6186486"/>
            <a:ext cx="238481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o</a:t>
            </a:r>
          </a:p>
        </p:txBody>
      </p:sp>
      <p:sp>
        <p:nvSpPr>
          <p:cNvPr id="411" name="TextBox 68"/>
          <p:cNvSpPr txBox="1"/>
          <p:nvPr/>
        </p:nvSpPr>
        <p:spPr>
          <a:xfrm>
            <a:off x="7373056" y="6186486"/>
            <a:ext cx="226137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t>s</a:t>
            </a:r>
          </a:p>
        </p:txBody>
      </p:sp>
      <p:sp>
        <p:nvSpPr>
          <p:cNvPr id="58" name="TextBox 51"/>
          <p:cNvSpPr txBox="1"/>
          <p:nvPr/>
        </p:nvSpPr>
        <p:spPr>
          <a:xfrm>
            <a:off x="5360646" y="6185335"/>
            <a:ext cx="227966" cy="303856"/>
          </a:xfrm>
          <a:prstGeom prst="rect">
            <a:avLst/>
          </a:prstGeom>
          <a:solidFill>
            <a:srgbClr val="FFFFFF"/>
          </a:solidFill>
          <a:ln>
            <a:solidFill>
              <a:srgbClr val="BFBFBF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dirty="0"/>
              <a:t>_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DD9259D-D148-564C-8FB0-E08D6D50D25B}"/>
              </a:ext>
            </a:extLst>
          </p:cNvPr>
          <p:cNvSpPr txBox="1"/>
          <p:nvPr/>
        </p:nvSpPr>
        <p:spPr>
          <a:xfrm>
            <a:off x="5417264" y="535729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</p:txBody>
      </p:sp>
      <p:sp>
        <p:nvSpPr>
          <p:cNvPr id="55" name="TextBox 12">
            <a:extLst>
              <a:ext uri="{FF2B5EF4-FFF2-40B4-BE49-F238E27FC236}">
                <a16:creationId xmlns:a16="http://schemas.microsoft.com/office/drawing/2014/main" id="{2ABF1BE0-69A3-374B-AF78-88A00A056EFD}"/>
              </a:ext>
            </a:extLst>
          </p:cNvPr>
          <p:cNvSpPr txBox="1"/>
          <p:nvPr/>
        </p:nvSpPr>
        <p:spPr>
          <a:xfrm>
            <a:off x="444975" y="1562819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print()</a:t>
            </a:r>
          </a:p>
        </p:txBody>
      </p:sp>
      <p:sp>
        <p:nvSpPr>
          <p:cNvPr id="56" name="Right Arrow 56">
            <a:extLst>
              <a:ext uri="{FF2B5EF4-FFF2-40B4-BE49-F238E27FC236}">
                <a16:creationId xmlns:a16="http://schemas.microsoft.com/office/drawing/2014/main" id="{621B2C8C-8237-3F4E-A5E1-3FFD473A07D9}"/>
              </a:ext>
            </a:extLst>
          </p:cNvPr>
          <p:cNvSpPr/>
          <p:nvPr/>
        </p:nvSpPr>
        <p:spPr>
          <a:xfrm rot="5400000">
            <a:off x="489544" y="1636162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DBBFDA-1425-F3CF-AF5E-C6EAD5AFF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482C97-3D5B-F411-483A-B2FDB127532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125203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414" name="Content Placeholder 3"/>
          <p:cNvSpPr txBox="1">
            <a:spLocks noGrp="1"/>
          </p:cNvSpPr>
          <p:nvPr>
            <p:ph type="body" sz="quarter" idx="4294967295"/>
          </p:nvPr>
        </p:nvSpPr>
        <p:spPr>
          <a:xfrm>
            <a:off x="684213" y="1597025"/>
            <a:ext cx="5688013" cy="147320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BFBFBF"/>
                </a:solidFill>
              </a:defRPr>
            </a:pPr>
            <a:r>
              <a:rPr dirty="0"/>
              <a:t>Introducción a Python</a:t>
            </a:r>
          </a:p>
          <a:p>
            <a:pPr>
              <a:defRPr sz="2000"/>
            </a:pPr>
            <a:r>
              <a:rPr dirty="0"/>
              <a:t>Primeros pasos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>
                <a:solidFill>
                  <a:srgbClr val="BFBFBF"/>
                </a:solidFill>
              </a:defRPr>
            </a:pPr>
            <a:r>
              <a:rPr dirty="0"/>
              <a:t>Lección 01: Despliegue de resultados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/>
            </a:pPr>
            <a:r>
              <a:rPr dirty="0"/>
              <a:t>Lección 02: Variables</a:t>
            </a:r>
            <a:endParaRPr lang="es-ES" dirty="0"/>
          </a:p>
        </p:txBody>
      </p:sp>
      <p:sp>
        <p:nvSpPr>
          <p:cNvPr id="416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420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417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8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9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1A8E24-26A5-03C4-D1A0-651AFB429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ADBDFF-DA98-F4D0-C491-D3D6F2BB95F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513555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0356CC-63E6-0A41-8E2F-385CCE1A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2200" dirty="0"/>
              <a:t>Lección 2</a:t>
            </a:r>
            <a:br>
              <a:rPr lang="es-ES_tradnl" sz="2000" dirty="0"/>
            </a:br>
            <a:r>
              <a:rPr lang="es-ES_tradnl" sz="1800" dirty="0"/>
              <a:t>Variables y asignación</a:t>
            </a:r>
            <a:endParaRPr lang="es-ES_tradnl" sz="20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996947A-09EB-884D-B490-83B030741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48" y="807702"/>
            <a:ext cx="8581303" cy="573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828E566D-4E08-624F-93BB-047C85F4BCCF}"/>
              </a:ext>
            </a:extLst>
          </p:cNvPr>
          <p:cNvSpPr txBox="1"/>
          <p:nvPr/>
        </p:nvSpPr>
        <p:spPr>
          <a:xfrm>
            <a:off x="281348" y="6309657"/>
            <a:ext cx="8708043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8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lang="es-CL" sz="900" i="1" dirty="0">
                <a:solidFill>
                  <a:srgbClr val="FF0000"/>
                </a:solidFill>
                <a:latin typeface="Candara" panose="020E0502030303020204" pitchFamily="34" charset="0"/>
              </a:rPr>
              <a:t>fuente: </a:t>
            </a:r>
            <a:r>
              <a:rPr lang="es-CL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moorinsightsstrategy.com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/rambus-launches-first-chip-in-25-years-r-ddr4-server-memory-chipset-at-intel-developer-forum/</a:t>
            </a:r>
            <a:endParaRPr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3948F8-7F7A-EC62-00A3-17F35284E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56197C-43D3-3468-0177-F6CF933FB3C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583979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Freeform 301"/>
          <p:cNvSpPr/>
          <p:nvPr/>
        </p:nvSpPr>
        <p:spPr>
          <a:xfrm rot="12381447" flipH="1">
            <a:off x="7552233" y="4505235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2</a:t>
            </a:r>
            <a:br>
              <a:rPr lang="es-ES_tradnl" dirty="0"/>
            </a:br>
            <a:r>
              <a:rPr lang="es-ES_tradnl" sz="2000" dirty="0"/>
              <a:t>Variables y asignación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72579" y="915988"/>
            <a:ext cx="7657020" cy="754062"/>
          </a:xfrm>
        </p:spPr>
        <p:txBody>
          <a:bodyPr/>
          <a:lstStyle/>
          <a:p>
            <a:r>
              <a:rPr lang="es-ES_tradnl" dirty="0"/>
              <a:t>Creación de variables</a:t>
            </a:r>
          </a:p>
        </p:txBody>
      </p:sp>
      <p:grpSp>
        <p:nvGrpSpPr>
          <p:cNvPr id="209" name="Group 96"/>
          <p:cNvGrpSpPr>
            <a:grpSpLocks/>
          </p:cNvGrpSpPr>
          <p:nvPr/>
        </p:nvGrpSpPr>
        <p:grpSpPr bwMode="auto">
          <a:xfrm>
            <a:off x="564445" y="1527801"/>
            <a:ext cx="4342972" cy="4420367"/>
            <a:chOff x="795463" y="1378977"/>
            <a:chExt cx="3386716" cy="3446038"/>
          </a:xfrm>
        </p:grpSpPr>
        <p:grpSp>
          <p:nvGrpSpPr>
            <p:cNvPr id="210" name="Group 50"/>
            <p:cNvGrpSpPr>
              <a:grpSpLocks/>
            </p:cNvGrpSpPr>
            <p:nvPr/>
          </p:nvGrpSpPr>
          <p:grpSpPr bwMode="auto">
            <a:xfrm>
              <a:off x="801806" y="1378977"/>
              <a:ext cx="3380373" cy="1720734"/>
              <a:chOff x="801806" y="1378977"/>
              <a:chExt cx="3380373" cy="1720734"/>
            </a:xfrm>
          </p:grpSpPr>
          <p:grpSp>
            <p:nvGrpSpPr>
              <p:cNvPr id="256" name="Group 16"/>
              <p:cNvGrpSpPr>
                <a:grpSpLocks/>
              </p:cNvGrpSpPr>
              <p:nvPr/>
            </p:nvGrpSpPr>
            <p:grpSpPr bwMode="auto">
              <a:xfrm>
                <a:off x="801806" y="1378977"/>
                <a:ext cx="1683828" cy="853152"/>
                <a:chOff x="808150" y="1378977"/>
                <a:chExt cx="1683828" cy="853152"/>
              </a:xfrm>
            </p:grpSpPr>
            <p:grpSp>
              <p:nvGrpSpPr>
                <p:cNvPr id="290" name="Group 10"/>
                <p:cNvGrpSpPr>
                  <a:grpSpLocks/>
                </p:cNvGrpSpPr>
                <p:nvPr/>
              </p:nvGrpSpPr>
              <p:grpSpPr bwMode="auto">
                <a:xfrm>
                  <a:off x="8081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96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7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8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9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1" name="Group 11"/>
                <p:cNvGrpSpPr>
                  <a:grpSpLocks/>
                </p:cNvGrpSpPr>
                <p:nvPr/>
              </p:nvGrpSpPr>
              <p:grpSpPr bwMode="auto">
                <a:xfrm>
                  <a:off x="16532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92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5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57" name="Group 17"/>
              <p:cNvGrpSpPr>
                <a:grpSpLocks/>
              </p:cNvGrpSpPr>
              <p:nvPr/>
            </p:nvGrpSpPr>
            <p:grpSpPr bwMode="auto">
              <a:xfrm>
                <a:off x="801806" y="2246559"/>
                <a:ext cx="1683828" cy="853152"/>
                <a:chOff x="808150" y="1378977"/>
                <a:chExt cx="1683828" cy="853152"/>
              </a:xfrm>
            </p:grpSpPr>
            <p:grpSp>
              <p:nvGrpSpPr>
                <p:cNvPr id="280" name="Group 18"/>
                <p:cNvGrpSpPr>
                  <a:grpSpLocks/>
                </p:cNvGrpSpPr>
                <p:nvPr/>
              </p:nvGrpSpPr>
              <p:grpSpPr bwMode="auto">
                <a:xfrm>
                  <a:off x="8081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86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7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8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9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81" name="Group 19"/>
                <p:cNvGrpSpPr>
                  <a:grpSpLocks/>
                </p:cNvGrpSpPr>
                <p:nvPr/>
              </p:nvGrpSpPr>
              <p:grpSpPr bwMode="auto">
                <a:xfrm>
                  <a:off x="16532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8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3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4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5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58" name="Group 28"/>
              <p:cNvGrpSpPr>
                <a:grpSpLocks/>
              </p:cNvGrpSpPr>
              <p:nvPr/>
            </p:nvGrpSpPr>
            <p:grpSpPr bwMode="auto">
              <a:xfrm>
                <a:off x="2498351" y="1378977"/>
                <a:ext cx="1683828" cy="853152"/>
                <a:chOff x="808150" y="1378977"/>
                <a:chExt cx="1683828" cy="853152"/>
              </a:xfrm>
            </p:grpSpPr>
            <p:grpSp>
              <p:nvGrpSpPr>
                <p:cNvPr id="270" name="Group 29"/>
                <p:cNvGrpSpPr>
                  <a:grpSpLocks/>
                </p:cNvGrpSpPr>
                <p:nvPr/>
              </p:nvGrpSpPr>
              <p:grpSpPr bwMode="auto">
                <a:xfrm>
                  <a:off x="8081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76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7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8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9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1" name="Group 30"/>
                <p:cNvGrpSpPr>
                  <a:grpSpLocks/>
                </p:cNvGrpSpPr>
                <p:nvPr/>
              </p:nvGrpSpPr>
              <p:grpSpPr bwMode="auto">
                <a:xfrm>
                  <a:off x="16532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7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5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59" name="Group 39"/>
              <p:cNvGrpSpPr>
                <a:grpSpLocks/>
              </p:cNvGrpSpPr>
              <p:nvPr/>
            </p:nvGrpSpPr>
            <p:grpSpPr bwMode="auto">
              <a:xfrm>
                <a:off x="2498351" y="2246559"/>
                <a:ext cx="1683828" cy="853152"/>
                <a:chOff x="808150" y="1378977"/>
                <a:chExt cx="1683828" cy="853152"/>
              </a:xfrm>
            </p:grpSpPr>
            <p:grpSp>
              <p:nvGrpSpPr>
                <p:cNvPr id="260" name="Group 40"/>
                <p:cNvGrpSpPr>
                  <a:grpSpLocks/>
                </p:cNvGrpSpPr>
                <p:nvPr/>
              </p:nvGrpSpPr>
              <p:grpSpPr bwMode="auto">
                <a:xfrm>
                  <a:off x="8081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66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7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8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9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1" name="Group 41"/>
                <p:cNvGrpSpPr>
                  <a:grpSpLocks/>
                </p:cNvGrpSpPr>
                <p:nvPr/>
              </p:nvGrpSpPr>
              <p:grpSpPr bwMode="auto">
                <a:xfrm>
                  <a:off x="16532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62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3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4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5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11" name="Group 51"/>
            <p:cNvGrpSpPr>
              <a:grpSpLocks/>
            </p:cNvGrpSpPr>
            <p:nvPr/>
          </p:nvGrpSpPr>
          <p:grpSpPr bwMode="auto">
            <a:xfrm>
              <a:off x="795463" y="3104281"/>
              <a:ext cx="3380373" cy="1720734"/>
              <a:chOff x="801806" y="1378977"/>
              <a:chExt cx="3380373" cy="1720734"/>
            </a:xfrm>
          </p:grpSpPr>
          <p:grpSp>
            <p:nvGrpSpPr>
              <p:cNvPr id="212" name="Group 52"/>
              <p:cNvGrpSpPr>
                <a:grpSpLocks/>
              </p:cNvGrpSpPr>
              <p:nvPr/>
            </p:nvGrpSpPr>
            <p:grpSpPr bwMode="auto">
              <a:xfrm>
                <a:off x="801806" y="1378977"/>
                <a:ext cx="1683828" cy="853152"/>
                <a:chOff x="808150" y="1378977"/>
                <a:chExt cx="1683828" cy="853152"/>
              </a:xfrm>
            </p:grpSpPr>
            <p:grpSp>
              <p:nvGrpSpPr>
                <p:cNvPr id="246" name="Group 86"/>
                <p:cNvGrpSpPr>
                  <a:grpSpLocks/>
                </p:cNvGrpSpPr>
                <p:nvPr/>
              </p:nvGrpSpPr>
              <p:grpSpPr bwMode="auto">
                <a:xfrm>
                  <a:off x="8081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52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3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4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5" name="Rectangle 95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" name="Group 87"/>
                <p:cNvGrpSpPr>
                  <a:grpSpLocks/>
                </p:cNvGrpSpPr>
                <p:nvPr/>
              </p:nvGrpSpPr>
              <p:grpSpPr bwMode="auto">
                <a:xfrm>
                  <a:off x="16532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48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9" name="Rectangle 89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0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1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13" name="Group 53"/>
              <p:cNvGrpSpPr>
                <a:grpSpLocks/>
              </p:cNvGrpSpPr>
              <p:nvPr/>
            </p:nvGrpSpPr>
            <p:grpSpPr bwMode="auto">
              <a:xfrm>
                <a:off x="801806" y="2246559"/>
                <a:ext cx="1683828" cy="853152"/>
                <a:chOff x="808150" y="1378977"/>
                <a:chExt cx="1683828" cy="853152"/>
              </a:xfrm>
            </p:grpSpPr>
            <p:grpSp>
              <p:nvGrpSpPr>
                <p:cNvPr id="236" name="Group 76"/>
                <p:cNvGrpSpPr>
                  <a:grpSpLocks/>
                </p:cNvGrpSpPr>
                <p:nvPr/>
              </p:nvGrpSpPr>
              <p:grpSpPr bwMode="auto">
                <a:xfrm>
                  <a:off x="8081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42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3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4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5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7" name="Group 77"/>
                <p:cNvGrpSpPr>
                  <a:grpSpLocks/>
                </p:cNvGrpSpPr>
                <p:nvPr/>
              </p:nvGrpSpPr>
              <p:grpSpPr bwMode="auto">
                <a:xfrm>
                  <a:off x="16532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38" name="Rectangle 78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9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0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1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14" name="Group 54"/>
              <p:cNvGrpSpPr>
                <a:grpSpLocks/>
              </p:cNvGrpSpPr>
              <p:nvPr/>
            </p:nvGrpSpPr>
            <p:grpSpPr bwMode="auto">
              <a:xfrm>
                <a:off x="2498351" y="1378977"/>
                <a:ext cx="1683828" cy="853152"/>
                <a:chOff x="808150" y="1378977"/>
                <a:chExt cx="1683828" cy="853152"/>
              </a:xfrm>
            </p:grpSpPr>
            <p:grpSp>
              <p:nvGrpSpPr>
                <p:cNvPr id="226" name="Group 66"/>
                <p:cNvGrpSpPr>
                  <a:grpSpLocks/>
                </p:cNvGrpSpPr>
                <p:nvPr/>
              </p:nvGrpSpPr>
              <p:grpSpPr bwMode="auto">
                <a:xfrm>
                  <a:off x="8081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32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7" name="Group 67"/>
                <p:cNvGrpSpPr>
                  <a:grpSpLocks/>
                </p:cNvGrpSpPr>
                <p:nvPr/>
              </p:nvGrpSpPr>
              <p:grpSpPr bwMode="auto">
                <a:xfrm>
                  <a:off x="16532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28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9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0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1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15" name="Group 55"/>
              <p:cNvGrpSpPr>
                <a:grpSpLocks/>
              </p:cNvGrpSpPr>
              <p:nvPr/>
            </p:nvGrpSpPr>
            <p:grpSpPr bwMode="auto">
              <a:xfrm>
                <a:off x="2498351" y="2246559"/>
                <a:ext cx="1683828" cy="853152"/>
                <a:chOff x="808150" y="1378977"/>
                <a:chExt cx="1683828" cy="853152"/>
              </a:xfrm>
            </p:grpSpPr>
            <p:grpSp>
              <p:nvGrpSpPr>
                <p:cNvPr id="216" name="Group 56"/>
                <p:cNvGrpSpPr>
                  <a:grpSpLocks/>
                </p:cNvGrpSpPr>
                <p:nvPr/>
              </p:nvGrpSpPr>
              <p:grpSpPr bwMode="auto">
                <a:xfrm>
                  <a:off x="8081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22" name="Rectangle 62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3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4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5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7" name="Group 57"/>
                <p:cNvGrpSpPr>
                  <a:grpSpLocks/>
                </p:cNvGrpSpPr>
                <p:nvPr/>
              </p:nvGrpSpPr>
              <p:grpSpPr bwMode="auto">
                <a:xfrm>
                  <a:off x="1653250" y="1378977"/>
                  <a:ext cx="838728" cy="853152"/>
                  <a:chOff x="808150" y="1385310"/>
                  <a:chExt cx="838728" cy="853152"/>
                </a:xfrm>
              </p:grpSpPr>
              <p:sp>
                <p:nvSpPr>
                  <p:cNvPr id="218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9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385310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0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80815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1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1228400" y="1819984"/>
                    <a:ext cx="418478" cy="41847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300" name="Line Callout 1 (Accent Bar) 34"/>
          <p:cNvSpPr>
            <a:spLocks/>
          </p:cNvSpPr>
          <p:nvPr/>
        </p:nvSpPr>
        <p:spPr bwMode="auto">
          <a:xfrm>
            <a:off x="4998105" y="3066663"/>
            <a:ext cx="2737556" cy="2862323"/>
          </a:xfrm>
          <a:prstGeom prst="accentCallout1">
            <a:avLst>
              <a:gd name="adj1" fmla="val 68546"/>
              <a:gd name="adj2" fmla="val 101569"/>
              <a:gd name="adj3" fmla="val 88694"/>
              <a:gd name="adj4" fmla="val 122282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185738" indent="-4763">
              <a:defRPr/>
            </a:pPr>
            <a:r>
              <a:rPr lang="en-US">
                <a:latin typeface="Calibri"/>
                <a:cs typeface="Calibri"/>
              </a:rPr>
              <a:t>Supongamos que la memoria que tenemos dispone de 64 bloques.</a:t>
            </a:r>
          </a:p>
          <a:p>
            <a:pPr marL="185738" indent="-4763">
              <a:defRPr/>
            </a:pPr>
            <a:endParaRPr lang="en-US">
              <a:latin typeface="Calibri"/>
              <a:cs typeface="Calibri"/>
            </a:endParaRPr>
          </a:p>
          <a:p>
            <a:pPr marL="185738" indent="-4763">
              <a:defRPr/>
            </a:pPr>
            <a:r>
              <a:rPr lang="en-US">
                <a:latin typeface="Calibri"/>
                <a:cs typeface="Calibri"/>
              </a:rPr>
              <a:t>Cada bloque puede guardar un número de 8 bits.</a:t>
            </a:r>
          </a:p>
          <a:p>
            <a:pPr marL="185738" indent="-4763">
              <a:defRPr/>
            </a:pPr>
            <a:endParaRPr lang="en-US">
              <a:latin typeface="Calibri"/>
              <a:cs typeface="Calibri"/>
            </a:endParaRPr>
          </a:p>
          <a:p>
            <a:pPr marL="185738" indent="-4763">
              <a:defRPr/>
            </a:pPr>
            <a:r>
              <a:rPr lang="en-US">
                <a:latin typeface="Calibri"/>
                <a:cs typeface="Calibri"/>
              </a:rPr>
              <a:t>¿Cuantos bytes podemos almacenar?</a:t>
            </a:r>
          </a:p>
        </p:txBody>
      </p:sp>
      <p:pic>
        <p:nvPicPr>
          <p:cNvPr id="303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085" y="3924367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4" name="TextBox 303"/>
          <p:cNvSpPr txBox="1"/>
          <p:nvPr/>
        </p:nvSpPr>
        <p:spPr>
          <a:xfrm>
            <a:off x="553976" y="5944388"/>
            <a:ext cx="3972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Chalkboard"/>
                <a:cs typeface="Chalkboard"/>
              </a:rPr>
              <a:t>vista de bloques en la memoria del computador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F3AA6A-E0CE-8BF7-F97A-B75C65DC5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2841DC-3306-269E-5069-DDA59EBA41C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150196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Freeform 301"/>
          <p:cNvSpPr/>
          <p:nvPr/>
        </p:nvSpPr>
        <p:spPr>
          <a:xfrm rot="12381447" flipH="1">
            <a:off x="7552233" y="4505235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2</a:t>
            </a:r>
            <a:br>
              <a:rPr lang="es-ES_tradnl" dirty="0"/>
            </a:br>
            <a:r>
              <a:rPr lang="es-ES_tradnl" sz="2000" dirty="0"/>
              <a:t>Variables y asignación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76263" y="915988"/>
            <a:ext cx="7653336" cy="754062"/>
          </a:xfrm>
        </p:spPr>
        <p:txBody>
          <a:bodyPr/>
          <a:lstStyle/>
          <a:p>
            <a:r>
              <a:rPr lang="es-ES_tradnl" dirty="0"/>
              <a:t>Creación de variables</a:t>
            </a:r>
          </a:p>
        </p:txBody>
      </p:sp>
      <p:grpSp>
        <p:nvGrpSpPr>
          <p:cNvPr id="256" name="Group 16"/>
          <p:cNvGrpSpPr>
            <a:grpSpLocks/>
          </p:cNvGrpSpPr>
          <p:nvPr/>
        </p:nvGrpSpPr>
        <p:grpSpPr bwMode="auto">
          <a:xfrm>
            <a:off x="572579" y="1527801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90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296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8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1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292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4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7" name="Group 17"/>
          <p:cNvGrpSpPr>
            <a:grpSpLocks/>
          </p:cNvGrpSpPr>
          <p:nvPr/>
        </p:nvGrpSpPr>
        <p:grpSpPr bwMode="auto">
          <a:xfrm>
            <a:off x="572579" y="2640682"/>
            <a:ext cx="2159265" cy="1094371"/>
            <a:chOff x="808150" y="1378977"/>
            <a:chExt cx="1683828" cy="853152"/>
          </a:xfrm>
        </p:grpSpPr>
        <p:grpSp>
          <p:nvGrpSpPr>
            <p:cNvPr id="280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286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1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282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8" name="Group 28"/>
          <p:cNvGrpSpPr>
            <a:grpSpLocks/>
          </p:cNvGrpSpPr>
          <p:nvPr/>
        </p:nvGrpSpPr>
        <p:grpSpPr bwMode="auto">
          <a:xfrm>
            <a:off x="2748152" y="1527801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7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27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27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9" name="Group 39"/>
          <p:cNvGrpSpPr>
            <a:grpSpLocks/>
          </p:cNvGrpSpPr>
          <p:nvPr/>
        </p:nvGrpSpPr>
        <p:grpSpPr bwMode="auto">
          <a:xfrm>
            <a:off x="2748152" y="2640682"/>
            <a:ext cx="2159265" cy="1094371"/>
            <a:chOff x="808150" y="1378977"/>
            <a:chExt cx="1683828" cy="853152"/>
          </a:xfrm>
        </p:grpSpPr>
        <p:grpSp>
          <p:nvGrpSpPr>
            <p:cNvPr id="260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266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1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262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11" name="Group 51"/>
          <p:cNvGrpSpPr>
            <a:grpSpLocks/>
          </p:cNvGrpSpPr>
          <p:nvPr/>
        </p:nvGrpSpPr>
        <p:grpSpPr bwMode="auto">
          <a:xfrm>
            <a:off x="564445" y="3740916"/>
            <a:ext cx="4334838" cy="2207252"/>
            <a:chOff x="801806" y="1378977"/>
            <a:chExt cx="3380373" cy="1720734"/>
          </a:xfrm>
        </p:grpSpPr>
        <p:grpSp>
          <p:nvGrpSpPr>
            <p:cNvPr id="212" name="Group 52"/>
            <p:cNvGrpSpPr>
              <a:grpSpLocks/>
            </p:cNvGrpSpPr>
            <p:nvPr/>
          </p:nvGrpSpPr>
          <p:grpSpPr bwMode="auto">
            <a:xfrm>
              <a:off x="801806" y="1378977"/>
              <a:ext cx="1683828" cy="853152"/>
              <a:chOff x="808150" y="1378977"/>
              <a:chExt cx="1683828" cy="853152"/>
            </a:xfrm>
          </p:grpSpPr>
          <p:grpSp>
            <p:nvGrpSpPr>
              <p:cNvPr id="246" name="Group 86"/>
              <p:cNvGrpSpPr>
                <a:grpSpLocks/>
              </p:cNvGrpSpPr>
              <p:nvPr/>
            </p:nvGrpSpPr>
            <p:grpSpPr bwMode="auto">
              <a:xfrm>
                <a:off x="808150" y="1378977"/>
                <a:ext cx="838728" cy="853152"/>
                <a:chOff x="808150" y="1385310"/>
                <a:chExt cx="838728" cy="853152"/>
              </a:xfrm>
            </p:grpSpPr>
            <p:sp>
              <p:nvSpPr>
                <p:cNvPr id="252" name="Rectangle 92"/>
                <p:cNvSpPr>
                  <a:spLocks noChangeArrowheads="1"/>
                </p:cNvSpPr>
                <p:nvPr/>
              </p:nvSpPr>
              <p:spPr bwMode="auto">
                <a:xfrm>
                  <a:off x="80815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" name="Rectangle 93"/>
                <p:cNvSpPr>
                  <a:spLocks noChangeArrowheads="1"/>
                </p:cNvSpPr>
                <p:nvPr/>
              </p:nvSpPr>
              <p:spPr bwMode="auto">
                <a:xfrm>
                  <a:off x="122840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4" name="Rectangle 94"/>
                <p:cNvSpPr>
                  <a:spLocks noChangeArrowheads="1"/>
                </p:cNvSpPr>
                <p:nvPr/>
              </p:nvSpPr>
              <p:spPr bwMode="auto">
                <a:xfrm>
                  <a:off x="80815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5" name="Rectangle 95"/>
                <p:cNvSpPr>
                  <a:spLocks noChangeArrowheads="1"/>
                </p:cNvSpPr>
                <p:nvPr/>
              </p:nvSpPr>
              <p:spPr bwMode="auto">
                <a:xfrm>
                  <a:off x="122840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47" name="Group 87"/>
              <p:cNvGrpSpPr>
                <a:grpSpLocks/>
              </p:cNvGrpSpPr>
              <p:nvPr/>
            </p:nvGrpSpPr>
            <p:grpSpPr bwMode="auto">
              <a:xfrm>
                <a:off x="1653250" y="1378977"/>
                <a:ext cx="838728" cy="853152"/>
                <a:chOff x="808150" y="1385310"/>
                <a:chExt cx="838728" cy="853152"/>
              </a:xfrm>
            </p:grpSpPr>
            <p:sp>
              <p:nvSpPr>
                <p:cNvPr id="248" name="Rectangle 88"/>
                <p:cNvSpPr>
                  <a:spLocks noChangeArrowheads="1"/>
                </p:cNvSpPr>
                <p:nvPr/>
              </p:nvSpPr>
              <p:spPr bwMode="auto">
                <a:xfrm>
                  <a:off x="80815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9" name="Rectangle 89"/>
                <p:cNvSpPr>
                  <a:spLocks noChangeArrowheads="1"/>
                </p:cNvSpPr>
                <p:nvPr/>
              </p:nvSpPr>
              <p:spPr bwMode="auto">
                <a:xfrm>
                  <a:off x="122840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0" name="Rectangle 90"/>
                <p:cNvSpPr>
                  <a:spLocks noChangeArrowheads="1"/>
                </p:cNvSpPr>
                <p:nvPr/>
              </p:nvSpPr>
              <p:spPr bwMode="auto">
                <a:xfrm>
                  <a:off x="80815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1" name="Rectangle 91"/>
                <p:cNvSpPr>
                  <a:spLocks noChangeArrowheads="1"/>
                </p:cNvSpPr>
                <p:nvPr/>
              </p:nvSpPr>
              <p:spPr bwMode="auto">
                <a:xfrm>
                  <a:off x="122840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3" name="Group 53"/>
            <p:cNvGrpSpPr>
              <a:grpSpLocks/>
            </p:cNvGrpSpPr>
            <p:nvPr/>
          </p:nvGrpSpPr>
          <p:grpSpPr bwMode="auto">
            <a:xfrm>
              <a:off x="801806" y="2246559"/>
              <a:ext cx="1683828" cy="853152"/>
              <a:chOff x="808150" y="1378977"/>
              <a:chExt cx="1683828" cy="853152"/>
            </a:xfrm>
          </p:grpSpPr>
          <p:grpSp>
            <p:nvGrpSpPr>
              <p:cNvPr id="236" name="Group 76"/>
              <p:cNvGrpSpPr>
                <a:grpSpLocks/>
              </p:cNvGrpSpPr>
              <p:nvPr/>
            </p:nvGrpSpPr>
            <p:grpSpPr bwMode="auto">
              <a:xfrm>
                <a:off x="808150" y="1378977"/>
                <a:ext cx="838728" cy="853152"/>
                <a:chOff x="808150" y="1385310"/>
                <a:chExt cx="838728" cy="853152"/>
              </a:xfrm>
            </p:grpSpPr>
            <p:sp>
              <p:nvSpPr>
                <p:cNvPr id="242" name="Rectangle 82"/>
                <p:cNvSpPr>
                  <a:spLocks noChangeArrowheads="1"/>
                </p:cNvSpPr>
                <p:nvPr/>
              </p:nvSpPr>
              <p:spPr bwMode="auto">
                <a:xfrm>
                  <a:off x="80815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3" name="Rectangle 83"/>
                <p:cNvSpPr>
                  <a:spLocks noChangeArrowheads="1"/>
                </p:cNvSpPr>
                <p:nvPr/>
              </p:nvSpPr>
              <p:spPr bwMode="auto">
                <a:xfrm>
                  <a:off x="122840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4" name="Rectangle 84"/>
                <p:cNvSpPr>
                  <a:spLocks noChangeArrowheads="1"/>
                </p:cNvSpPr>
                <p:nvPr/>
              </p:nvSpPr>
              <p:spPr bwMode="auto">
                <a:xfrm>
                  <a:off x="80815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" name="Rectangle 85"/>
                <p:cNvSpPr>
                  <a:spLocks noChangeArrowheads="1"/>
                </p:cNvSpPr>
                <p:nvPr/>
              </p:nvSpPr>
              <p:spPr bwMode="auto">
                <a:xfrm>
                  <a:off x="122840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7" name="Group 77"/>
              <p:cNvGrpSpPr>
                <a:grpSpLocks/>
              </p:cNvGrpSpPr>
              <p:nvPr/>
            </p:nvGrpSpPr>
            <p:grpSpPr bwMode="auto">
              <a:xfrm>
                <a:off x="1653250" y="1378977"/>
                <a:ext cx="838728" cy="853152"/>
                <a:chOff x="808150" y="1385310"/>
                <a:chExt cx="838728" cy="853152"/>
              </a:xfrm>
            </p:grpSpPr>
            <p:sp>
              <p:nvSpPr>
                <p:cNvPr id="238" name="Rectangle 78"/>
                <p:cNvSpPr>
                  <a:spLocks noChangeArrowheads="1"/>
                </p:cNvSpPr>
                <p:nvPr/>
              </p:nvSpPr>
              <p:spPr bwMode="auto">
                <a:xfrm>
                  <a:off x="80815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9" name="Rectangle 79"/>
                <p:cNvSpPr>
                  <a:spLocks noChangeArrowheads="1"/>
                </p:cNvSpPr>
                <p:nvPr/>
              </p:nvSpPr>
              <p:spPr bwMode="auto">
                <a:xfrm>
                  <a:off x="122840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0" name="Rectangle 80"/>
                <p:cNvSpPr>
                  <a:spLocks noChangeArrowheads="1"/>
                </p:cNvSpPr>
                <p:nvPr/>
              </p:nvSpPr>
              <p:spPr bwMode="auto">
                <a:xfrm>
                  <a:off x="80815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1" name="Rectangle 81"/>
                <p:cNvSpPr>
                  <a:spLocks noChangeArrowheads="1"/>
                </p:cNvSpPr>
                <p:nvPr/>
              </p:nvSpPr>
              <p:spPr bwMode="auto">
                <a:xfrm>
                  <a:off x="122840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4" name="Group 54"/>
            <p:cNvGrpSpPr>
              <a:grpSpLocks/>
            </p:cNvGrpSpPr>
            <p:nvPr/>
          </p:nvGrpSpPr>
          <p:grpSpPr bwMode="auto">
            <a:xfrm>
              <a:off x="2498351" y="1378977"/>
              <a:ext cx="1683828" cy="853152"/>
              <a:chOff x="808150" y="1378977"/>
              <a:chExt cx="1683828" cy="853152"/>
            </a:xfrm>
          </p:grpSpPr>
          <p:grpSp>
            <p:nvGrpSpPr>
              <p:cNvPr id="226" name="Group 66"/>
              <p:cNvGrpSpPr>
                <a:grpSpLocks/>
              </p:cNvGrpSpPr>
              <p:nvPr/>
            </p:nvGrpSpPr>
            <p:grpSpPr bwMode="auto">
              <a:xfrm>
                <a:off x="808150" y="1378977"/>
                <a:ext cx="838728" cy="853152"/>
                <a:chOff x="808150" y="1385310"/>
                <a:chExt cx="838728" cy="853152"/>
              </a:xfrm>
            </p:grpSpPr>
            <p:sp>
              <p:nvSpPr>
                <p:cNvPr id="232" name="Rectangle 72"/>
                <p:cNvSpPr>
                  <a:spLocks noChangeArrowheads="1"/>
                </p:cNvSpPr>
                <p:nvPr/>
              </p:nvSpPr>
              <p:spPr bwMode="auto">
                <a:xfrm>
                  <a:off x="80815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" name="Rectangle 73"/>
                <p:cNvSpPr>
                  <a:spLocks noChangeArrowheads="1"/>
                </p:cNvSpPr>
                <p:nvPr/>
              </p:nvSpPr>
              <p:spPr bwMode="auto">
                <a:xfrm>
                  <a:off x="122840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" name="Rectangle 74"/>
                <p:cNvSpPr>
                  <a:spLocks noChangeArrowheads="1"/>
                </p:cNvSpPr>
                <p:nvPr/>
              </p:nvSpPr>
              <p:spPr bwMode="auto">
                <a:xfrm>
                  <a:off x="80815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" name="Rectangle 75"/>
                <p:cNvSpPr>
                  <a:spLocks noChangeArrowheads="1"/>
                </p:cNvSpPr>
                <p:nvPr/>
              </p:nvSpPr>
              <p:spPr bwMode="auto">
                <a:xfrm>
                  <a:off x="122840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67"/>
              <p:cNvGrpSpPr>
                <a:grpSpLocks/>
              </p:cNvGrpSpPr>
              <p:nvPr/>
            </p:nvGrpSpPr>
            <p:grpSpPr bwMode="auto">
              <a:xfrm>
                <a:off x="1653250" y="1378977"/>
                <a:ext cx="838728" cy="853152"/>
                <a:chOff x="808150" y="1385310"/>
                <a:chExt cx="838728" cy="853152"/>
              </a:xfrm>
            </p:grpSpPr>
            <p:sp>
              <p:nvSpPr>
                <p:cNvPr id="228" name="Rectangle 68"/>
                <p:cNvSpPr>
                  <a:spLocks noChangeArrowheads="1"/>
                </p:cNvSpPr>
                <p:nvPr/>
              </p:nvSpPr>
              <p:spPr bwMode="auto">
                <a:xfrm>
                  <a:off x="80815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" name="Rectangle 69"/>
                <p:cNvSpPr>
                  <a:spLocks noChangeArrowheads="1"/>
                </p:cNvSpPr>
                <p:nvPr/>
              </p:nvSpPr>
              <p:spPr bwMode="auto">
                <a:xfrm>
                  <a:off x="122840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" name="Rectangle 70"/>
                <p:cNvSpPr>
                  <a:spLocks noChangeArrowheads="1"/>
                </p:cNvSpPr>
                <p:nvPr/>
              </p:nvSpPr>
              <p:spPr bwMode="auto">
                <a:xfrm>
                  <a:off x="80815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" name="Rectangle 71"/>
                <p:cNvSpPr>
                  <a:spLocks noChangeArrowheads="1"/>
                </p:cNvSpPr>
                <p:nvPr/>
              </p:nvSpPr>
              <p:spPr bwMode="auto">
                <a:xfrm>
                  <a:off x="122840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5" name="Group 55"/>
            <p:cNvGrpSpPr>
              <a:grpSpLocks/>
            </p:cNvGrpSpPr>
            <p:nvPr/>
          </p:nvGrpSpPr>
          <p:grpSpPr bwMode="auto">
            <a:xfrm>
              <a:off x="2498351" y="2246559"/>
              <a:ext cx="1683828" cy="853152"/>
              <a:chOff x="808150" y="1378977"/>
              <a:chExt cx="1683828" cy="853152"/>
            </a:xfrm>
          </p:grpSpPr>
          <p:grpSp>
            <p:nvGrpSpPr>
              <p:cNvPr id="216" name="Group 56"/>
              <p:cNvGrpSpPr>
                <a:grpSpLocks/>
              </p:cNvGrpSpPr>
              <p:nvPr/>
            </p:nvGrpSpPr>
            <p:grpSpPr bwMode="auto">
              <a:xfrm>
                <a:off x="808150" y="1378977"/>
                <a:ext cx="838728" cy="853152"/>
                <a:chOff x="808150" y="1385310"/>
                <a:chExt cx="838728" cy="853152"/>
              </a:xfrm>
            </p:grpSpPr>
            <p:sp>
              <p:nvSpPr>
                <p:cNvPr id="222" name="Rectangle 62"/>
                <p:cNvSpPr>
                  <a:spLocks noChangeArrowheads="1"/>
                </p:cNvSpPr>
                <p:nvPr/>
              </p:nvSpPr>
              <p:spPr bwMode="auto">
                <a:xfrm>
                  <a:off x="80815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Rectangle 63"/>
                <p:cNvSpPr>
                  <a:spLocks noChangeArrowheads="1"/>
                </p:cNvSpPr>
                <p:nvPr/>
              </p:nvSpPr>
              <p:spPr bwMode="auto">
                <a:xfrm>
                  <a:off x="122840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Rectangle 64"/>
                <p:cNvSpPr>
                  <a:spLocks noChangeArrowheads="1"/>
                </p:cNvSpPr>
                <p:nvPr/>
              </p:nvSpPr>
              <p:spPr bwMode="auto">
                <a:xfrm>
                  <a:off x="80815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" name="Rectangle 65"/>
                <p:cNvSpPr>
                  <a:spLocks noChangeArrowheads="1"/>
                </p:cNvSpPr>
                <p:nvPr/>
              </p:nvSpPr>
              <p:spPr bwMode="auto">
                <a:xfrm>
                  <a:off x="122840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7" name="Group 57"/>
              <p:cNvGrpSpPr>
                <a:grpSpLocks/>
              </p:cNvGrpSpPr>
              <p:nvPr/>
            </p:nvGrpSpPr>
            <p:grpSpPr bwMode="auto">
              <a:xfrm>
                <a:off x="1653250" y="1378977"/>
                <a:ext cx="838728" cy="853152"/>
                <a:chOff x="808150" y="1385310"/>
                <a:chExt cx="838728" cy="853152"/>
              </a:xfrm>
            </p:grpSpPr>
            <p:sp>
              <p:nvSpPr>
                <p:cNvPr id="218" name="Rectangle 58"/>
                <p:cNvSpPr>
                  <a:spLocks noChangeArrowheads="1"/>
                </p:cNvSpPr>
                <p:nvPr/>
              </p:nvSpPr>
              <p:spPr bwMode="auto">
                <a:xfrm>
                  <a:off x="80815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Rectangle 59"/>
                <p:cNvSpPr>
                  <a:spLocks noChangeArrowheads="1"/>
                </p:cNvSpPr>
                <p:nvPr/>
              </p:nvSpPr>
              <p:spPr bwMode="auto">
                <a:xfrm>
                  <a:off x="1228400" y="1385310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Rectangle 60"/>
                <p:cNvSpPr>
                  <a:spLocks noChangeArrowheads="1"/>
                </p:cNvSpPr>
                <p:nvPr/>
              </p:nvSpPr>
              <p:spPr bwMode="auto">
                <a:xfrm>
                  <a:off x="80815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Rectangle 61"/>
                <p:cNvSpPr>
                  <a:spLocks noChangeArrowheads="1"/>
                </p:cNvSpPr>
                <p:nvPr/>
              </p:nvSpPr>
              <p:spPr bwMode="auto">
                <a:xfrm>
                  <a:off x="1228400" y="1819984"/>
                  <a:ext cx="418478" cy="41847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00" name="Line Callout 1 (Accent Bar) 34"/>
          <p:cNvSpPr>
            <a:spLocks/>
          </p:cNvSpPr>
          <p:nvPr/>
        </p:nvSpPr>
        <p:spPr bwMode="auto">
          <a:xfrm>
            <a:off x="5023556" y="3614226"/>
            <a:ext cx="2737556" cy="2308324"/>
          </a:xfrm>
          <a:prstGeom prst="accentCallout1">
            <a:avLst>
              <a:gd name="adj1" fmla="val 68546"/>
              <a:gd name="adj2" fmla="val 101569"/>
              <a:gd name="adj3" fmla="val 88694"/>
              <a:gd name="adj4" fmla="val 122282"/>
            </a:avLst>
          </a:prstGeom>
          <a:solidFill>
            <a:srgbClr val="C8E8F9"/>
          </a:solidFill>
          <a:ln>
            <a:noFill/>
          </a:ln>
        </p:spPr>
        <p:txBody>
          <a:bodyPr wrap="square">
            <a:spAutoFit/>
          </a:bodyPr>
          <a:lstStyle/>
          <a:p>
            <a:pPr marL="185738" indent="-4763">
              <a:defRPr/>
            </a:pPr>
            <a:r>
              <a:rPr lang="en-US">
                <a:latin typeface="Calibri"/>
                <a:cs typeface="Calibri"/>
              </a:rPr>
              <a:t>Cuando encedemos el computador, el sistema operativo utiliza parte de la memoria RAM</a:t>
            </a:r>
          </a:p>
          <a:p>
            <a:pPr marL="185738" indent="-4763">
              <a:defRPr/>
            </a:pPr>
            <a:endParaRPr lang="en-US">
              <a:latin typeface="Calibri"/>
              <a:cs typeface="Calibri"/>
            </a:endParaRPr>
          </a:p>
          <a:p>
            <a:pPr marL="185738" indent="-4763">
              <a:defRPr/>
            </a:pPr>
            <a:r>
              <a:rPr lang="en-US">
                <a:latin typeface="Calibri"/>
                <a:cs typeface="Calibri"/>
              </a:rPr>
              <a:t>Lo mismo sucede con los programas que empleamos</a:t>
            </a:r>
          </a:p>
        </p:txBody>
      </p:sp>
      <p:pic>
        <p:nvPicPr>
          <p:cNvPr id="303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085" y="3924367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3976" y="5944388"/>
            <a:ext cx="3972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Chalkboard"/>
                <a:cs typeface="Chalkboard"/>
              </a:rPr>
              <a:t>vista de bloques en la memoria del computador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9BD3230B-7AFA-26BA-270E-A374E741F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D355063-8947-C45D-2725-4FADB8CD874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963259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2</a:t>
            </a:r>
            <a:br>
              <a:rPr lang="es-ES_tradnl" dirty="0"/>
            </a:br>
            <a:r>
              <a:rPr lang="es-ES_tradnl" sz="2000" dirty="0"/>
              <a:t>Variables y asignación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76263" y="915988"/>
            <a:ext cx="7653336" cy="754062"/>
          </a:xfrm>
        </p:spPr>
        <p:txBody>
          <a:bodyPr/>
          <a:lstStyle/>
          <a:p>
            <a:r>
              <a:rPr lang="es-ES_tradnl" dirty="0"/>
              <a:t>Creación de variables</a:t>
            </a:r>
          </a:p>
        </p:txBody>
      </p:sp>
      <p:grpSp>
        <p:nvGrpSpPr>
          <p:cNvPr id="256" name="Group 16"/>
          <p:cNvGrpSpPr>
            <a:grpSpLocks/>
          </p:cNvGrpSpPr>
          <p:nvPr/>
        </p:nvGrpSpPr>
        <p:grpSpPr bwMode="auto">
          <a:xfrm>
            <a:off x="572579" y="1527801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90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296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8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1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292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4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7" name="Group 17"/>
          <p:cNvGrpSpPr>
            <a:grpSpLocks/>
          </p:cNvGrpSpPr>
          <p:nvPr/>
        </p:nvGrpSpPr>
        <p:grpSpPr bwMode="auto">
          <a:xfrm>
            <a:off x="572579" y="2640682"/>
            <a:ext cx="2159265" cy="1094371"/>
            <a:chOff x="808150" y="1378977"/>
            <a:chExt cx="1683828" cy="853152"/>
          </a:xfrm>
        </p:grpSpPr>
        <p:grpSp>
          <p:nvGrpSpPr>
            <p:cNvPr id="280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286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1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282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8" name="Group 28"/>
          <p:cNvGrpSpPr>
            <a:grpSpLocks/>
          </p:cNvGrpSpPr>
          <p:nvPr/>
        </p:nvGrpSpPr>
        <p:grpSpPr bwMode="auto">
          <a:xfrm>
            <a:off x="2748152" y="1527801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7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27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27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9" name="Group 39"/>
          <p:cNvGrpSpPr>
            <a:grpSpLocks/>
          </p:cNvGrpSpPr>
          <p:nvPr/>
        </p:nvGrpSpPr>
        <p:grpSpPr bwMode="auto">
          <a:xfrm>
            <a:off x="2748152" y="2640682"/>
            <a:ext cx="2159265" cy="1094371"/>
            <a:chOff x="808150" y="1378977"/>
            <a:chExt cx="1683828" cy="853152"/>
          </a:xfrm>
        </p:grpSpPr>
        <p:grpSp>
          <p:nvGrpSpPr>
            <p:cNvPr id="260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266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1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262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46" name="Group 86"/>
          <p:cNvGrpSpPr>
            <a:grpSpLocks/>
          </p:cNvGrpSpPr>
          <p:nvPr/>
        </p:nvGrpSpPr>
        <p:grpSpPr bwMode="auto">
          <a:xfrm>
            <a:off x="564445" y="3740916"/>
            <a:ext cx="1075547" cy="1094371"/>
            <a:chOff x="808150" y="1385310"/>
            <a:chExt cx="838728" cy="853152"/>
          </a:xfrm>
        </p:grpSpPr>
        <p:sp>
          <p:nvSpPr>
            <p:cNvPr id="25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8" name="Rectangle 88"/>
          <p:cNvSpPr>
            <a:spLocks noChangeArrowheads="1"/>
          </p:cNvSpPr>
          <p:nvPr/>
        </p:nvSpPr>
        <p:spPr bwMode="auto">
          <a:xfrm>
            <a:off x="1648163" y="3740916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9" name="Rectangle 89"/>
          <p:cNvSpPr>
            <a:spLocks noChangeArrowheads="1"/>
          </p:cNvSpPr>
          <p:nvPr/>
        </p:nvSpPr>
        <p:spPr bwMode="auto">
          <a:xfrm>
            <a:off x="2187073" y="3740916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" name="Rectangle 90"/>
          <p:cNvSpPr>
            <a:spLocks noChangeArrowheads="1"/>
          </p:cNvSpPr>
          <p:nvPr/>
        </p:nvSpPr>
        <p:spPr bwMode="auto">
          <a:xfrm>
            <a:off x="1648163" y="429848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1" name="Rectangle 91"/>
          <p:cNvSpPr>
            <a:spLocks noChangeArrowheads="1"/>
          </p:cNvSpPr>
          <p:nvPr/>
        </p:nvSpPr>
        <p:spPr bwMode="auto">
          <a:xfrm>
            <a:off x="2187073" y="429848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13" name="Group 53"/>
          <p:cNvGrpSpPr>
            <a:grpSpLocks/>
          </p:cNvGrpSpPr>
          <p:nvPr/>
        </p:nvGrpSpPr>
        <p:grpSpPr bwMode="auto">
          <a:xfrm>
            <a:off x="564445" y="4853797"/>
            <a:ext cx="2159265" cy="1094371"/>
            <a:chOff x="808150" y="1378977"/>
            <a:chExt cx="1683828" cy="853152"/>
          </a:xfrm>
        </p:grpSpPr>
        <p:grpSp>
          <p:nvGrpSpPr>
            <p:cNvPr id="236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242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7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238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32" name="Rectangle 72"/>
          <p:cNvSpPr>
            <a:spLocks noChangeArrowheads="1"/>
          </p:cNvSpPr>
          <p:nvPr/>
        </p:nvSpPr>
        <p:spPr bwMode="auto">
          <a:xfrm>
            <a:off x="2740018" y="3740916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3" name="Rectangle 73"/>
          <p:cNvSpPr>
            <a:spLocks noChangeArrowheads="1"/>
          </p:cNvSpPr>
          <p:nvPr/>
        </p:nvSpPr>
        <p:spPr bwMode="auto">
          <a:xfrm>
            <a:off x="3278928" y="3740916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4" name="Rectangle 74"/>
          <p:cNvSpPr>
            <a:spLocks noChangeArrowheads="1"/>
          </p:cNvSpPr>
          <p:nvPr/>
        </p:nvSpPr>
        <p:spPr bwMode="auto">
          <a:xfrm>
            <a:off x="2740018" y="429848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2400">
                <a:latin typeface="Tekton Pro Bold"/>
                <a:cs typeface="Tekton Pro Bold"/>
              </a:rPr>
              <a:t>2</a:t>
            </a:r>
          </a:p>
        </p:txBody>
      </p:sp>
      <p:sp>
        <p:nvSpPr>
          <p:cNvPr id="235" name="Rectangle 75"/>
          <p:cNvSpPr>
            <a:spLocks noChangeArrowheads="1"/>
          </p:cNvSpPr>
          <p:nvPr/>
        </p:nvSpPr>
        <p:spPr bwMode="auto">
          <a:xfrm>
            <a:off x="3278928" y="429848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" name="Rectangle 68"/>
          <p:cNvSpPr>
            <a:spLocks noChangeArrowheads="1"/>
          </p:cNvSpPr>
          <p:nvPr/>
        </p:nvSpPr>
        <p:spPr bwMode="auto">
          <a:xfrm>
            <a:off x="3823736" y="3740916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9" name="Rectangle 69"/>
          <p:cNvSpPr>
            <a:spLocks noChangeArrowheads="1"/>
          </p:cNvSpPr>
          <p:nvPr/>
        </p:nvSpPr>
        <p:spPr bwMode="auto">
          <a:xfrm>
            <a:off x="4362646" y="3740916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0" name="Rectangle 70"/>
          <p:cNvSpPr>
            <a:spLocks noChangeArrowheads="1"/>
          </p:cNvSpPr>
          <p:nvPr/>
        </p:nvSpPr>
        <p:spPr bwMode="auto">
          <a:xfrm>
            <a:off x="3823736" y="429848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1" name="Rectangle 71"/>
          <p:cNvSpPr>
            <a:spLocks noChangeArrowheads="1"/>
          </p:cNvSpPr>
          <p:nvPr/>
        </p:nvSpPr>
        <p:spPr bwMode="auto">
          <a:xfrm>
            <a:off x="4362646" y="429848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15" name="Group 55"/>
          <p:cNvGrpSpPr>
            <a:grpSpLocks/>
          </p:cNvGrpSpPr>
          <p:nvPr/>
        </p:nvGrpSpPr>
        <p:grpSpPr bwMode="auto">
          <a:xfrm>
            <a:off x="2740018" y="4853797"/>
            <a:ext cx="2159265" cy="1094371"/>
            <a:chOff x="808150" y="1378977"/>
            <a:chExt cx="1683828" cy="853152"/>
          </a:xfrm>
        </p:grpSpPr>
        <p:grpSp>
          <p:nvGrpSpPr>
            <p:cNvPr id="216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222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7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218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303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085" y="3924367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Rectangle 95"/>
          <p:cNvSpPr/>
          <p:nvPr/>
        </p:nvSpPr>
        <p:spPr>
          <a:xfrm>
            <a:off x="5143205" y="1541526"/>
            <a:ext cx="3690351" cy="1083141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0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</a:p>
          <a:p>
            <a:endParaRPr lang="en-US" sz="20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20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cxnSp>
        <p:nvCxnSpPr>
          <p:cNvPr id="5" name="Straight Arrow Connector 4"/>
          <p:cNvCxnSpPr>
            <a:stCxn id="96" idx="2"/>
            <a:endCxn id="234" idx="3"/>
          </p:cNvCxnSpPr>
          <p:nvPr/>
        </p:nvCxnSpPr>
        <p:spPr>
          <a:xfrm rot="5400000">
            <a:off x="4161408" y="1739914"/>
            <a:ext cx="1942221" cy="3711726"/>
          </a:xfrm>
          <a:prstGeom prst="bentConnector2">
            <a:avLst/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00" name="Freeform 40"/>
          <p:cNvSpPr>
            <a:spLocks/>
          </p:cNvSpPr>
          <p:nvPr/>
        </p:nvSpPr>
        <p:spPr bwMode="auto">
          <a:xfrm rot="3600000" flipV="1">
            <a:off x="2271565" y="4767802"/>
            <a:ext cx="823913" cy="1179513"/>
          </a:xfrm>
          <a:custGeom>
            <a:avLst/>
            <a:gdLst>
              <a:gd name="T0" fmla="*/ 621064 w 985909"/>
              <a:gd name="T1" fmla="*/ 0 h 895361"/>
              <a:gd name="T2" fmla="*/ 0 w 985909"/>
              <a:gd name="T3" fmla="*/ 895413 h 895361"/>
              <a:gd name="T4" fmla="*/ 985509 w 985909"/>
              <a:gd name="T5" fmla="*/ 76472 h 895361"/>
              <a:gd name="T6" fmla="*/ 0 60000 65536"/>
              <a:gd name="T7" fmla="*/ 0 60000 65536"/>
              <a:gd name="T8" fmla="*/ 0 60000 65536"/>
              <a:gd name="connsiteX0" fmla="*/ 80884 w 985909"/>
              <a:gd name="connsiteY0" fmla="*/ 0 h 976429"/>
              <a:gd name="connsiteX1" fmla="*/ 0 w 985909"/>
              <a:gd name="connsiteY1" fmla="*/ 976429 h 976429"/>
              <a:gd name="connsiteX2" fmla="*/ 985909 w 985909"/>
              <a:gd name="connsiteY2" fmla="*/ 157536 h 976429"/>
              <a:gd name="connsiteX0" fmla="*/ 0 w 905025"/>
              <a:gd name="connsiteY0" fmla="*/ 0 h 989941"/>
              <a:gd name="connsiteX1" fmla="*/ 81246 w 905025"/>
              <a:gd name="connsiteY1" fmla="*/ 989941 h 989941"/>
              <a:gd name="connsiteX2" fmla="*/ 905025 w 905025"/>
              <a:gd name="connsiteY2" fmla="*/ 157536 h 989941"/>
              <a:gd name="connsiteX0" fmla="*/ 310568 w 823779"/>
              <a:gd name="connsiteY0" fmla="*/ 0 h 1179100"/>
              <a:gd name="connsiteX1" fmla="*/ 0 w 823779"/>
              <a:gd name="connsiteY1" fmla="*/ 1179100 h 1179100"/>
              <a:gd name="connsiteX2" fmla="*/ 823779 w 823779"/>
              <a:gd name="connsiteY2" fmla="*/ 346695 h 117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3779" h="1179100">
                <a:moveTo>
                  <a:pt x="310568" y="0"/>
                </a:moveTo>
                <a:lnTo>
                  <a:pt x="0" y="1179100"/>
                </a:lnTo>
                <a:lnTo>
                  <a:pt x="823779" y="346695"/>
                </a:ln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s-ES_tradnl" sz="1200"/>
          </a:p>
        </p:txBody>
      </p:sp>
      <p:sp>
        <p:nvSpPr>
          <p:cNvPr id="101" name="TextBox 100"/>
          <p:cNvSpPr txBox="1"/>
          <p:nvPr/>
        </p:nvSpPr>
        <p:spPr>
          <a:xfrm>
            <a:off x="464511" y="5151787"/>
            <a:ext cx="2285065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es-ES"/>
            </a:defPPr>
            <a:lvl1pPr marL="342900" indent="-342900">
              <a:buClr>
                <a:srgbClr val="FF0000"/>
              </a:buClr>
              <a:buFont typeface="Lucida Grande"/>
              <a:buChar char="⚠"/>
              <a:defRPr>
                <a:latin typeface="Calibri"/>
                <a:cs typeface="Calibri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 err="1"/>
              <a:t>Mediante la asignación almacenamos un valor en la memoria</a:t>
            </a:r>
          </a:p>
        </p:txBody>
      </p:sp>
      <p:sp>
        <p:nvSpPr>
          <p:cNvPr id="95" name="TextBox 87"/>
          <p:cNvSpPr txBox="1">
            <a:spLocks noChangeArrowheads="1"/>
          </p:cNvSpPr>
          <p:nvPr/>
        </p:nvSpPr>
        <p:spPr bwMode="auto">
          <a:xfrm>
            <a:off x="5830484" y="3052325"/>
            <a:ext cx="2281906" cy="83026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ES_tradnl">
                <a:latin typeface="Myriad Pro" charset="0"/>
                <a:cs typeface="Myriad Pro" charset="0"/>
              </a:rPr>
              <a:t>operador asignación</a:t>
            </a:r>
          </a:p>
        </p:txBody>
      </p:sp>
      <p:cxnSp>
        <p:nvCxnSpPr>
          <p:cNvPr id="97" name="Straight Arrow Connector 21"/>
          <p:cNvCxnSpPr>
            <a:cxnSpLocks noChangeShapeType="1"/>
            <a:stCxn id="95" idx="1"/>
          </p:cNvCxnSpPr>
          <p:nvPr/>
        </p:nvCxnSpPr>
        <p:spPr bwMode="auto">
          <a:xfrm rot="10800000">
            <a:off x="5618922" y="1881809"/>
            <a:ext cx="211562" cy="1585648"/>
          </a:xfrm>
          <a:prstGeom prst="bentConnector2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Freeform 101"/>
          <p:cNvSpPr/>
          <p:nvPr/>
        </p:nvSpPr>
        <p:spPr>
          <a:xfrm rot="12381447" flipH="1">
            <a:off x="7552233" y="4505235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04" name="Line Callout 1 (Accent Bar) 34"/>
          <p:cNvSpPr>
            <a:spLocks/>
          </p:cNvSpPr>
          <p:nvPr/>
        </p:nvSpPr>
        <p:spPr bwMode="auto">
          <a:xfrm>
            <a:off x="4969294" y="4908350"/>
            <a:ext cx="2774735" cy="1015663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rgbClr val="C8E8F9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sz="2000">
                <a:latin typeface="Calibri"/>
                <a:cs typeface="Calibri"/>
              </a:rPr>
              <a:t>La asignación es siempre del lazo derecho al izquierdo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2616293" y="4093200"/>
            <a:ext cx="307130" cy="326601"/>
            <a:chOff x="2078830" y="6032791"/>
            <a:chExt cx="307130" cy="326601"/>
          </a:xfrm>
        </p:grpSpPr>
        <p:sp>
          <p:nvSpPr>
            <p:cNvPr id="116" name="Oval 115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sp>
        <p:nvSpPr>
          <p:cNvPr id="8" name="Forma libre 7">
            <a:extLst>
              <a:ext uri="{FF2B5EF4-FFF2-40B4-BE49-F238E27FC236}">
                <a16:creationId xmlns:a16="http://schemas.microsoft.com/office/drawing/2014/main" id="{909F47D1-7AD3-28A7-5A64-03AAA5241DAB}"/>
              </a:ext>
            </a:extLst>
          </p:cNvPr>
          <p:cNvSpPr/>
          <p:nvPr/>
        </p:nvSpPr>
        <p:spPr>
          <a:xfrm>
            <a:off x="2776827" y="4337684"/>
            <a:ext cx="149805" cy="158647"/>
          </a:xfrm>
          <a:custGeom>
            <a:avLst/>
            <a:gdLst>
              <a:gd name="connsiteX0" fmla="*/ 28618 w 115777"/>
              <a:gd name="connsiteY0" fmla="*/ 0 h 150510"/>
              <a:gd name="connsiteX1" fmla="*/ 43 w 115777"/>
              <a:gd name="connsiteY1" fmla="*/ 85725 h 150510"/>
              <a:gd name="connsiteX2" fmla="*/ 34333 w 115777"/>
              <a:gd name="connsiteY2" fmla="*/ 148590 h 150510"/>
              <a:gd name="connsiteX3" fmla="*/ 108628 w 115777"/>
              <a:gd name="connsiteY3" fmla="*/ 125730 h 150510"/>
              <a:gd name="connsiteX4" fmla="*/ 108628 w 115777"/>
              <a:gd name="connsiteY4" fmla="*/ 40005 h 150510"/>
              <a:gd name="connsiteX0" fmla="*/ 1764 w 88923"/>
              <a:gd name="connsiteY0" fmla="*/ 0 h 150510"/>
              <a:gd name="connsiteX1" fmla="*/ 7479 w 88923"/>
              <a:gd name="connsiteY1" fmla="*/ 148590 h 150510"/>
              <a:gd name="connsiteX2" fmla="*/ 81774 w 88923"/>
              <a:gd name="connsiteY2" fmla="*/ 125730 h 150510"/>
              <a:gd name="connsiteX3" fmla="*/ 81774 w 88923"/>
              <a:gd name="connsiteY3" fmla="*/ 40005 h 150510"/>
              <a:gd name="connsiteX0" fmla="*/ 28090 w 115249"/>
              <a:gd name="connsiteY0" fmla="*/ 0 h 150510"/>
              <a:gd name="connsiteX1" fmla="*/ 33805 w 115249"/>
              <a:gd name="connsiteY1" fmla="*/ 148590 h 150510"/>
              <a:gd name="connsiteX2" fmla="*/ 108100 w 115249"/>
              <a:gd name="connsiteY2" fmla="*/ 125730 h 150510"/>
              <a:gd name="connsiteX3" fmla="*/ 108100 w 115249"/>
              <a:gd name="connsiteY3" fmla="*/ 40005 h 150510"/>
              <a:gd name="connsiteX0" fmla="*/ 28090 w 108100"/>
              <a:gd name="connsiteY0" fmla="*/ 0 h 148932"/>
              <a:gd name="connsiteX1" fmla="*/ 33805 w 108100"/>
              <a:gd name="connsiteY1" fmla="*/ 148590 h 148932"/>
              <a:gd name="connsiteX2" fmla="*/ 108100 w 108100"/>
              <a:gd name="connsiteY2" fmla="*/ 40005 h 148932"/>
              <a:gd name="connsiteX0" fmla="*/ 20755 w 100765"/>
              <a:gd name="connsiteY0" fmla="*/ 0 h 170641"/>
              <a:gd name="connsiteX1" fmla="*/ 61305 w 100765"/>
              <a:gd name="connsiteY1" fmla="*/ 170362 h 170641"/>
              <a:gd name="connsiteX2" fmla="*/ 100765 w 100765"/>
              <a:gd name="connsiteY2" fmla="*/ 40005 h 170641"/>
              <a:gd name="connsiteX0" fmla="*/ 27850 w 107860"/>
              <a:gd name="connsiteY0" fmla="*/ 0 h 171527"/>
              <a:gd name="connsiteX1" fmla="*/ 68400 w 107860"/>
              <a:gd name="connsiteY1" fmla="*/ 170362 h 171527"/>
              <a:gd name="connsiteX2" fmla="*/ 107860 w 107860"/>
              <a:gd name="connsiteY2" fmla="*/ 40005 h 171527"/>
              <a:gd name="connsiteX0" fmla="*/ 21813 w 144892"/>
              <a:gd name="connsiteY0" fmla="*/ 0 h 170696"/>
              <a:gd name="connsiteX1" fmla="*/ 62363 w 144892"/>
              <a:gd name="connsiteY1" fmla="*/ 170362 h 170696"/>
              <a:gd name="connsiteX2" fmla="*/ 144892 w 144892"/>
              <a:gd name="connsiteY2" fmla="*/ 43318 h 170696"/>
              <a:gd name="connsiteX0" fmla="*/ 21152 w 117727"/>
              <a:gd name="connsiteY0" fmla="*/ 0 h 170449"/>
              <a:gd name="connsiteX1" fmla="*/ 61702 w 117727"/>
              <a:gd name="connsiteY1" fmla="*/ 170362 h 170449"/>
              <a:gd name="connsiteX2" fmla="*/ 117727 w 117727"/>
              <a:gd name="connsiteY2" fmla="*/ 23440 h 170449"/>
              <a:gd name="connsiteX0" fmla="*/ 21152 w 126645"/>
              <a:gd name="connsiteY0" fmla="*/ 0 h 170464"/>
              <a:gd name="connsiteX1" fmla="*/ 61702 w 126645"/>
              <a:gd name="connsiteY1" fmla="*/ 170362 h 170464"/>
              <a:gd name="connsiteX2" fmla="*/ 117727 w 126645"/>
              <a:gd name="connsiteY2" fmla="*/ 23440 h 170464"/>
              <a:gd name="connsiteX0" fmla="*/ 21313 w 132960"/>
              <a:gd name="connsiteY0" fmla="*/ 0 h 170436"/>
              <a:gd name="connsiteX1" fmla="*/ 61863 w 132960"/>
              <a:gd name="connsiteY1" fmla="*/ 170362 h 170436"/>
              <a:gd name="connsiteX2" fmla="*/ 124514 w 132960"/>
              <a:gd name="connsiteY2" fmla="*/ 20127 h 170436"/>
              <a:gd name="connsiteX0" fmla="*/ 20273 w 132484"/>
              <a:gd name="connsiteY0" fmla="*/ 0 h 134028"/>
              <a:gd name="connsiteX1" fmla="*/ 67449 w 132484"/>
              <a:gd name="connsiteY1" fmla="*/ 133919 h 134028"/>
              <a:gd name="connsiteX2" fmla="*/ 123474 w 132484"/>
              <a:gd name="connsiteY2" fmla="*/ 20127 h 134028"/>
              <a:gd name="connsiteX0" fmla="*/ 21313 w 132960"/>
              <a:gd name="connsiteY0" fmla="*/ 0 h 157194"/>
              <a:gd name="connsiteX1" fmla="*/ 61863 w 132960"/>
              <a:gd name="connsiteY1" fmla="*/ 157110 h 157194"/>
              <a:gd name="connsiteX2" fmla="*/ 124514 w 132960"/>
              <a:gd name="connsiteY2" fmla="*/ 20127 h 157194"/>
              <a:gd name="connsiteX0" fmla="*/ 27251 w 142197"/>
              <a:gd name="connsiteY0" fmla="*/ 0 h 157778"/>
              <a:gd name="connsiteX1" fmla="*/ 67801 w 142197"/>
              <a:gd name="connsiteY1" fmla="*/ 157110 h 157778"/>
              <a:gd name="connsiteX2" fmla="*/ 130452 w 142197"/>
              <a:gd name="connsiteY2" fmla="*/ 20127 h 157778"/>
              <a:gd name="connsiteX0" fmla="*/ 21396 w 136138"/>
              <a:gd name="connsiteY0" fmla="*/ 0 h 157110"/>
              <a:gd name="connsiteX1" fmla="*/ 61946 w 136138"/>
              <a:gd name="connsiteY1" fmla="*/ 157110 h 157110"/>
              <a:gd name="connsiteX2" fmla="*/ 127910 w 136138"/>
              <a:gd name="connsiteY2" fmla="*/ 249 h 157110"/>
              <a:gd name="connsiteX0" fmla="*/ 21396 w 146140"/>
              <a:gd name="connsiteY0" fmla="*/ 0 h 157110"/>
              <a:gd name="connsiteX1" fmla="*/ 61946 w 146140"/>
              <a:gd name="connsiteY1" fmla="*/ 157110 h 157110"/>
              <a:gd name="connsiteX2" fmla="*/ 127910 w 146140"/>
              <a:gd name="connsiteY2" fmla="*/ 249 h 157110"/>
              <a:gd name="connsiteX0" fmla="*/ 27369 w 156399"/>
              <a:gd name="connsiteY0" fmla="*/ 0 h 162874"/>
              <a:gd name="connsiteX1" fmla="*/ 67919 w 156399"/>
              <a:gd name="connsiteY1" fmla="*/ 157110 h 162874"/>
              <a:gd name="connsiteX2" fmla="*/ 133883 w 156399"/>
              <a:gd name="connsiteY2" fmla="*/ 249 h 162874"/>
              <a:gd name="connsiteX0" fmla="*/ 23524 w 149805"/>
              <a:gd name="connsiteY0" fmla="*/ 0 h 158647"/>
              <a:gd name="connsiteX1" fmla="*/ 64074 w 149805"/>
              <a:gd name="connsiteY1" fmla="*/ 157110 h 158647"/>
              <a:gd name="connsiteX2" fmla="*/ 130038 w 149805"/>
              <a:gd name="connsiteY2" fmla="*/ 249 h 15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805" h="158647">
                <a:moveTo>
                  <a:pt x="23524" y="0"/>
                </a:moveTo>
                <a:cubicBezTo>
                  <a:pt x="-36245" y="126750"/>
                  <a:pt x="33070" y="143816"/>
                  <a:pt x="64074" y="157110"/>
                </a:cubicBezTo>
                <a:cubicBezTo>
                  <a:pt x="95078" y="170404"/>
                  <a:pt x="190759" y="95759"/>
                  <a:pt x="130038" y="249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0791DF98-F6E2-8311-38EE-4C3F9370A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3F8A60D-59FF-1CDA-7260-D520580ECCC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818364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414" name="Content Placeholder 3"/>
          <p:cNvSpPr txBox="1">
            <a:spLocks noGrp="1"/>
          </p:cNvSpPr>
          <p:nvPr>
            <p:ph type="body" sz="quarter" idx="4294967295"/>
          </p:nvPr>
        </p:nvSpPr>
        <p:spPr>
          <a:xfrm>
            <a:off x="576263" y="1597025"/>
            <a:ext cx="5795963" cy="147320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BFBFBF"/>
                </a:solidFill>
              </a:defRPr>
            </a:pPr>
            <a:r>
              <a:rPr dirty="0"/>
              <a:t>Introducción a Python</a:t>
            </a:r>
          </a:p>
          <a:p>
            <a:pPr>
              <a:defRPr sz="2000"/>
            </a:pPr>
            <a:r>
              <a:rPr dirty="0"/>
              <a:t>Primeros pasos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>
                <a:solidFill>
                  <a:srgbClr val="BFBFBF"/>
                </a:solidFill>
              </a:defRPr>
            </a:pPr>
            <a:r>
              <a:rPr dirty="0"/>
              <a:t>Lección 01: Despliegue de resultados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/>
            </a:pPr>
            <a:r>
              <a:rPr dirty="0">
                <a:solidFill>
                  <a:schemeClr val="bg1">
                    <a:lumMod val="75000"/>
                  </a:schemeClr>
                </a:solidFill>
              </a:rPr>
              <a:t>Lección 02: Variables</a:t>
            </a:r>
            <a:endParaRPr lang="es-ES" dirty="0">
              <a:solidFill>
                <a:schemeClr val="bg1">
                  <a:lumMod val="75000"/>
                </a:schemeClr>
              </a:solidFill>
            </a:endParaRP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/>
            </a:pPr>
            <a:r>
              <a:rPr lang="es-CL" dirty="0"/>
              <a:t>Lección 03: Operaciones aritméticas</a:t>
            </a:r>
            <a:endParaRPr dirty="0"/>
          </a:p>
        </p:txBody>
      </p:sp>
      <p:sp>
        <p:nvSpPr>
          <p:cNvPr id="416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420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417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8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9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9CBC03-BBFB-22BA-6E02-74A18EDA9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B8C9B1D-2010-D358-FAF8-7035BC51B85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869921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14760" y="4064591"/>
            <a:ext cx="1562069" cy="1296469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sz="1200" dirty="0">
              <a:solidFill>
                <a:srgbClr val="008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2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  <a:r>
              <a:rPr lang="en-US" sz="12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 +</a:t>
            </a:r>
            <a:r>
              <a:rPr lang="en-US" sz="12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w</a:t>
            </a:r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68553" y="1784020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656223" y="1784020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756782" y="1784020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*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82339" y="2870576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/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1655897" y="2881914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%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94444" y="1386417"/>
            <a:ext cx="577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suma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1652412" y="1386417"/>
            <a:ext cx="552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resta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4" name="TextBox 47"/>
          <p:cNvSpPr txBox="1">
            <a:spLocks noChangeArrowheads="1"/>
          </p:cNvSpPr>
          <p:nvPr/>
        </p:nvSpPr>
        <p:spPr bwMode="auto">
          <a:xfrm>
            <a:off x="2496257" y="1386417"/>
            <a:ext cx="1208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multiplicación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5" name="TextBox 48"/>
          <p:cNvSpPr txBox="1">
            <a:spLocks noChangeArrowheads="1"/>
          </p:cNvSpPr>
          <p:nvPr/>
        </p:nvSpPr>
        <p:spPr bwMode="auto">
          <a:xfrm>
            <a:off x="630238" y="2472973"/>
            <a:ext cx="741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división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6" name="TextBox 49"/>
          <p:cNvSpPr txBox="1">
            <a:spLocks noChangeArrowheads="1"/>
          </p:cNvSpPr>
          <p:nvPr/>
        </p:nvSpPr>
        <p:spPr bwMode="auto">
          <a:xfrm>
            <a:off x="1596320" y="2472973"/>
            <a:ext cx="74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módulo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93256" y="1464114"/>
            <a:ext cx="2979401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1400" i="1" dirty="0">
                <a:latin typeface="Gill Sans" panose="020B0502020104020203" pitchFamily="34" charset="-79"/>
                <a:cs typeface="Gill Sans" panose="020B0502020104020203" pitchFamily="34" charset="-79"/>
              </a:rPr>
              <a:t>Operaciones aritméticas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01783" y="1789384"/>
            <a:ext cx="2972217" cy="9456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defRPr/>
            </a:pPr>
            <a:r>
              <a:rPr lang="es-ES_tradnl" dirty="0">
                <a:solidFill>
                  <a:schemeClr val="tx1"/>
                </a:solidFill>
                <a:cs typeface="Calibri"/>
              </a:rPr>
              <a:t>Python permite efectuar las siguientes operaciones aritméticas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22111" y="1310467"/>
            <a:ext cx="3217333" cy="2323716"/>
          </a:xfrm>
          <a:prstGeom prst="roundRect">
            <a:avLst>
              <a:gd name="adj" fmla="val 9220"/>
            </a:avLst>
          </a:prstGeom>
          <a:noFill/>
          <a:ln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3767667" y="1670314"/>
            <a:ext cx="1073619" cy="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258935" y="4064591"/>
            <a:ext cx="1717494" cy="1284350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sz="1200" dirty="0">
              <a:solidFill>
                <a:srgbClr val="008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100</a:t>
            </a:r>
          </a:p>
          <a:p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(2</a:t>
            </a:r>
            <a:r>
              <a:rPr lang="en-US" sz="12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+</a:t>
            </a:r>
            <a:r>
              <a:rPr lang="en-US" sz="12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2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)</a:t>
            </a:r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2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– 3</a:t>
            </a:r>
            <a:endParaRPr lang="en-US" sz="1200" dirty="0">
              <a:solidFill>
                <a:schemeClr val="tx1"/>
              </a:solidFill>
              <a:latin typeface="Menlo"/>
              <a:ea typeface="Menlo"/>
              <a:cs typeface="Menlo"/>
            </a:endParaRPr>
          </a:p>
          <a:p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58534" y="4064591"/>
            <a:ext cx="2531023" cy="1277478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sz="1200" dirty="0">
              <a:solidFill>
                <a:srgbClr val="008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100</a:t>
            </a:r>
          </a:p>
          <a:p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(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2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 - 98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)</a:t>
            </a:r>
            <a:r>
              <a:rPr lang="en-US" sz="12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 * (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2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 </a:t>
            </a:r>
            <a:r>
              <a:rPr lang="en-US" sz="12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* 2</a:t>
            </a:r>
            <a:r>
              <a:rPr lang="en-US" sz="12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)</a:t>
            </a:r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03633" y="4064591"/>
            <a:ext cx="1725607" cy="1268896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sz="1200" dirty="0">
              <a:solidFill>
                <a:srgbClr val="008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100</a:t>
            </a:r>
          </a:p>
          <a:p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2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</a:p>
          <a:p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/ 2</a:t>
            </a:r>
          </a:p>
          <a:p>
            <a:r>
              <a:rPr lang="en-US" sz="12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2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- </a:t>
            </a:r>
            <a:r>
              <a:rPr lang="en-US" sz="12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</a:t>
            </a:r>
          </a:p>
          <a:p>
            <a:endParaRPr lang="en-US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2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9" name="Group 93"/>
          <p:cNvGrpSpPr>
            <a:grpSpLocks/>
          </p:cNvGrpSpPr>
          <p:nvPr/>
        </p:nvGrpSpPr>
        <p:grpSpPr bwMode="auto">
          <a:xfrm>
            <a:off x="359242" y="3845392"/>
            <a:ext cx="282575" cy="307975"/>
            <a:chOff x="344712" y="6033880"/>
            <a:chExt cx="375632" cy="409653"/>
          </a:xfrm>
        </p:grpSpPr>
        <p:sp>
          <p:nvSpPr>
            <p:cNvPr id="30" name="Oval 29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1600"/>
            </a:p>
          </p:txBody>
        </p:sp>
        <p:sp>
          <p:nvSpPr>
            <p:cNvPr id="31" name="TextBox 95"/>
            <p:cNvSpPr txBox="1">
              <a:spLocks noChangeArrowheads="1"/>
            </p:cNvSpPr>
            <p:nvPr/>
          </p:nvSpPr>
          <p:spPr bwMode="auto">
            <a:xfrm>
              <a:off x="351966" y="6033880"/>
              <a:ext cx="368378" cy="409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400">
                  <a:latin typeface="Myriad Pro" charset="0"/>
                  <a:cs typeface="Myriad Pro" charset="0"/>
                </a:rPr>
                <a:t>1</a:t>
              </a:r>
            </a:p>
          </p:txBody>
        </p:sp>
      </p:grpSp>
      <p:grpSp>
        <p:nvGrpSpPr>
          <p:cNvPr id="32" name="Group 93"/>
          <p:cNvGrpSpPr>
            <a:grpSpLocks/>
          </p:cNvGrpSpPr>
          <p:nvPr/>
        </p:nvGrpSpPr>
        <p:grpSpPr bwMode="auto">
          <a:xfrm>
            <a:off x="2140230" y="3848376"/>
            <a:ext cx="292715" cy="307777"/>
            <a:chOff x="344712" y="6033880"/>
            <a:chExt cx="389112" cy="409390"/>
          </a:xfrm>
        </p:grpSpPr>
        <p:sp>
          <p:nvSpPr>
            <p:cNvPr id="33" name="Oval 32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1600"/>
            </a:p>
          </p:txBody>
        </p:sp>
        <p:sp>
          <p:nvSpPr>
            <p:cNvPr id="34" name="TextBox 95"/>
            <p:cNvSpPr txBox="1">
              <a:spLocks noChangeArrowheads="1"/>
            </p:cNvSpPr>
            <p:nvPr/>
          </p:nvSpPr>
          <p:spPr bwMode="auto">
            <a:xfrm>
              <a:off x="351966" y="6033880"/>
              <a:ext cx="381858" cy="409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400">
                  <a:latin typeface="Myriad Pro" charset="0"/>
                  <a:cs typeface="Myriad Pro" charset="0"/>
                </a:rPr>
                <a:t>2</a:t>
              </a:r>
            </a:p>
          </p:txBody>
        </p:sp>
      </p:grpSp>
      <p:grpSp>
        <p:nvGrpSpPr>
          <p:cNvPr id="35" name="Group 93"/>
          <p:cNvGrpSpPr>
            <a:grpSpLocks/>
          </p:cNvGrpSpPr>
          <p:nvPr/>
        </p:nvGrpSpPr>
        <p:grpSpPr bwMode="auto">
          <a:xfrm>
            <a:off x="4067641" y="3893199"/>
            <a:ext cx="282225" cy="307777"/>
            <a:chOff x="344712" y="6033880"/>
            <a:chExt cx="375167" cy="409390"/>
          </a:xfrm>
        </p:grpSpPr>
        <p:sp>
          <p:nvSpPr>
            <p:cNvPr id="36" name="Oval 35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1600"/>
            </a:p>
          </p:txBody>
        </p:sp>
        <p:sp>
          <p:nvSpPr>
            <p:cNvPr id="37" name="TextBox 95"/>
            <p:cNvSpPr txBox="1">
              <a:spLocks noChangeArrowheads="1"/>
            </p:cNvSpPr>
            <p:nvPr/>
          </p:nvSpPr>
          <p:spPr bwMode="auto">
            <a:xfrm>
              <a:off x="351966" y="6033880"/>
              <a:ext cx="367913" cy="409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400">
                  <a:latin typeface="Myriad Pro" charset="0"/>
                  <a:cs typeface="Myriad Pro" charset="0"/>
                </a:rPr>
                <a:t>3</a:t>
              </a:r>
            </a:p>
          </p:txBody>
        </p:sp>
      </p:grpSp>
      <p:grpSp>
        <p:nvGrpSpPr>
          <p:cNvPr id="38" name="Group 93"/>
          <p:cNvGrpSpPr>
            <a:grpSpLocks/>
          </p:cNvGrpSpPr>
          <p:nvPr/>
        </p:nvGrpSpPr>
        <p:grpSpPr bwMode="auto">
          <a:xfrm>
            <a:off x="6797605" y="3911128"/>
            <a:ext cx="292715" cy="307777"/>
            <a:chOff x="344712" y="6033880"/>
            <a:chExt cx="389112" cy="409390"/>
          </a:xfrm>
        </p:grpSpPr>
        <p:sp>
          <p:nvSpPr>
            <p:cNvPr id="39" name="Oval 38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1600"/>
            </a:p>
          </p:txBody>
        </p:sp>
        <p:sp>
          <p:nvSpPr>
            <p:cNvPr id="40" name="TextBox 95"/>
            <p:cNvSpPr txBox="1">
              <a:spLocks noChangeArrowheads="1"/>
            </p:cNvSpPr>
            <p:nvPr/>
          </p:nvSpPr>
          <p:spPr bwMode="auto">
            <a:xfrm>
              <a:off x="351966" y="6033880"/>
              <a:ext cx="381858" cy="409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400">
                  <a:latin typeface="Myriad Pro" charset="0"/>
                  <a:cs typeface="Myriad Pro" charset="0"/>
                </a:rPr>
                <a:t>4</a:t>
              </a:r>
            </a:p>
          </p:txBody>
        </p:sp>
      </p:grp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DC67F30-4BEB-27F3-5895-928F3A517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90AD708-E8CD-1D56-B37B-575D3E7E785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832188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sp>
        <p:nvSpPr>
          <p:cNvPr id="110" name="Rectangle 109"/>
          <p:cNvSpPr/>
          <p:nvPr/>
        </p:nvSpPr>
        <p:spPr>
          <a:xfrm>
            <a:off x="798643" y="1333179"/>
            <a:ext cx="3086064" cy="1145129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120" name="Group 93"/>
          <p:cNvGrpSpPr>
            <a:grpSpLocks/>
          </p:cNvGrpSpPr>
          <p:nvPr/>
        </p:nvGrpSpPr>
        <p:grpSpPr bwMode="auto">
          <a:xfrm>
            <a:off x="3640763" y="1138191"/>
            <a:ext cx="450402" cy="484133"/>
            <a:chOff x="344712" y="6033880"/>
            <a:chExt cx="408940" cy="439840"/>
          </a:xfrm>
        </p:grpSpPr>
        <p:sp>
          <p:nvSpPr>
            <p:cNvPr id="121" name="Oval 120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22" name="TextBox 95"/>
            <p:cNvSpPr txBox="1">
              <a:spLocks noChangeArrowheads="1"/>
            </p:cNvSpPr>
            <p:nvPr/>
          </p:nvSpPr>
          <p:spPr bwMode="auto">
            <a:xfrm>
              <a:off x="406228" y="6033880"/>
              <a:ext cx="347424" cy="439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1</a:t>
              </a:r>
            </a:p>
          </p:txBody>
        </p:sp>
      </p:grpSp>
      <p:pic>
        <p:nvPicPr>
          <p:cNvPr id="123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Freeform 123"/>
          <p:cNvSpPr/>
          <p:nvPr/>
        </p:nvSpPr>
        <p:spPr>
          <a:xfrm rot="9218553">
            <a:off x="933294" y="4609825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25" name="Line Callout 1 (Accent Bar) 34"/>
          <p:cNvSpPr>
            <a:spLocks/>
          </p:cNvSpPr>
          <p:nvPr/>
        </p:nvSpPr>
        <p:spPr bwMode="auto">
          <a:xfrm>
            <a:off x="1363938" y="4288875"/>
            <a:ext cx="2797711" cy="1754327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dirty="0">
                <a:latin typeface="Calibri"/>
                <a:cs typeface="Calibri"/>
              </a:rPr>
              <a:t>Toda variable tiene un tipo de datos definido. Si empleamos varias variables del mismo tipo solo debemos separarlas por comas.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293CBF-D461-5171-0DC3-B37136D4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1C3AD3-A5F6-F37B-B0FE-B285F39F8D7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467938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145129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+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endParaRPr lang="en-US" sz="1400">
              <a:latin typeface="Tekton Pro Bold"/>
              <a:cs typeface="Tekton Pro Bold"/>
            </a:endParaRP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pic>
        <p:nvPicPr>
          <p:cNvPr id="117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Freeform 117"/>
          <p:cNvSpPr/>
          <p:nvPr/>
        </p:nvSpPr>
        <p:spPr>
          <a:xfrm rot="9218553">
            <a:off x="933294" y="4609825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19" name="Line Callout 1 (Accent Bar) 34"/>
          <p:cNvSpPr>
            <a:spLocks/>
          </p:cNvSpPr>
          <p:nvPr/>
        </p:nvSpPr>
        <p:spPr bwMode="auto">
          <a:xfrm>
            <a:off x="1362469" y="4271624"/>
            <a:ext cx="2670989" cy="1754327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>
                <a:latin typeface="Calibri"/>
                <a:cs typeface="Calibri"/>
              </a:rPr>
              <a:t>Siempre debe calcularse (evaluarse) la parte derecha de la asignación y luego se almacena el resultado al lado izquierdo</a:t>
            </a:r>
          </a:p>
        </p:txBody>
      </p:sp>
      <p:grpSp>
        <p:nvGrpSpPr>
          <p:cNvPr id="125" name="Group 93"/>
          <p:cNvGrpSpPr>
            <a:grpSpLocks/>
          </p:cNvGrpSpPr>
          <p:nvPr/>
        </p:nvGrpSpPr>
        <p:grpSpPr bwMode="auto">
          <a:xfrm>
            <a:off x="3640763" y="1138191"/>
            <a:ext cx="450402" cy="484133"/>
            <a:chOff x="344712" y="6033880"/>
            <a:chExt cx="408940" cy="439840"/>
          </a:xfrm>
        </p:grpSpPr>
        <p:sp>
          <p:nvSpPr>
            <p:cNvPr id="126" name="Oval 125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27" name="TextBox 95"/>
            <p:cNvSpPr txBox="1">
              <a:spLocks noChangeArrowheads="1"/>
            </p:cNvSpPr>
            <p:nvPr/>
          </p:nvSpPr>
          <p:spPr bwMode="auto">
            <a:xfrm>
              <a:off x="406228" y="6033880"/>
              <a:ext cx="347424" cy="439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1</a:t>
              </a: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2559601" y="3086532"/>
            <a:ext cx="6463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100</a:t>
            </a:r>
          </a:p>
        </p:txBody>
      </p:sp>
      <p:cxnSp>
        <p:nvCxnSpPr>
          <p:cNvPr id="129" name="Straight Arrow Connector 4"/>
          <p:cNvCxnSpPr>
            <a:stCxn id="128" idx="0"/>
          </p:cNvCxnSpPr>
          <p:nvPr/>
        </p:nvCxnSpPr>
        <p:spPr>
          <a:xfrm rot="16200000" flipV="1">
            <a:off x="1944999" y="2148763"/>
            <a:ext cx="938446" cy="937091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20" name="Rectangle 19"/>
          <p:cNvSpPr/>
          <p:nvPr/>
        </p:nvSpPr>
        <p:spPr>
          <a:xfrm>
            <a:off x="1987745" y="3055195"/>
            <a:ext cx="54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2 </a:t>
            </a:r>
            <a:r>
              <a:rPr lang="en-US">
                <a:solidFill>
                  <a:srgbClr val="0000FF"/>
                </a:solidFill>
                <a:latin typeface="Tekton Pro Bold"/>
                <a:ea typeface="Menlo"/>
                <a:cs typeface="Tekton Pro Bold"/>
              </a:rPr>
              <a:t> </a:t>
            </a:r>
            <a:r>
              <a:rPr lang="en-US">
                <a:latin typeface="Tekton Pro Bold"/>
                <a:ea typeface="Menlo"/>
                <a:cs typeface="Tekton Pro Bold"/>
              </a:rPr>
              <a:t>+</a:t>
            </a:r>
            <a:endParaRPr lang="en-US">
              <a:latin typeface="Tekton Pro Bold"/>
              <a:cs typeface="Tekton Pro Bold"/>
            </a:endParaRPr>
          </a:p>
        </p:txBody>
      </p:sp>
      <p:sp>
        <p:nvSpPr>
          <p:cNvPr id="131" name="Rounded Rectangle 130"/>
          <p:cNvSpPr/>
          <p:nvPr/>
        </p:nvSpPr>
        <p:spPr>
          <a:xfrm>
            <a:off x="1841412" y="2960021"/>
            <a:ext cx="1521274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ECB310-67BA-6B2E-7587-66DD372EA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DD4C82F-C66A-C12B-1A7F-EE27810B434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648654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145129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+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102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grpSp>
        <p:nvGrpSpPr>
          <p:cNvPr id="125" name="Group 93"/>
          <p:cNvGrpSpPr>
            <a:grpSpLocks/>
          </p:cNvGrpSpPr>
          <p:nvPr/>
        </p:nvGrpSpPr>
        <p:grpSpPr bwMode="auto">
          <a:xfrm>
            <a:off x="3640763" y="1138191"/>
            <a:ext cx="450402" cy="484133"/>
            <a:chOff x="344712" y="6033880"/>
            <a:chExt cx="408940" cy="439840"/>
          </a:xfrm>
        </p:grpSpPr>
        <p:sp>
          <p:nvSpPr>
            <p:cNvPr id="126" name="Oval 125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27" name="TextBox 95"/>
            <p:cNvSpPr txBox="1">
              <a:spLocks noChangeArrowheads="1"/>
            </p:cNvSpPr>
            <p:nvPr/>
          </p:nvSpPr>
          <p:spPr bwMode="auto">
            <a:xfrm>
              <a:off x="406228" y="6033880"/>
              <a:ext cx="347424" cy="439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1</a:t>
              </a: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2559601" y="3086532"/>
            <a:ext cx="646331" cy="369332"/>
          </a:xfrm>
          <a:prstGeom prst="rect">
            <a:avLst/>
          </a:prstGeom>
          <a:solidFill>
            <a:srgbClr val="FFD9A7"/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cs typeface="Tekton Pro Bold"/>
              </a:rPr>
              <a:t>100</a:t>
            </a:r>
          </a:p>
        </p:txBody>
      </p:sp>
      <p:cxnSp>
        <p:nvCxnSpPr>
          <p:cNvPr id="129" name="Straight Arrow Connector 4"/>
          <p:cNvCxnSpPr>
            <a:stCxn id="128" idx="0"/>
          </p:cNvCxnSpPr>
          <p:nvPr/>
        </p:nvCxnSpPr>
        <p:spPr>
          <a:xfrm rot="16200000" flipV="1">
            <a:off x="1944999" y="2148763"/>
            <a:ext cx="938446" cy="937091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chemeClr val="bg1">
                <a:lumMod val="50000"/>
              </a:schemeClr>
            </a:solidFill>
            <a:prstDash val="dash"/>
            <a:round/>
            <a:headEnd/>
            <a:tailEnd type="arrow" w="med" len="med"/>
          </a:ln>
        </p:spPr>
      </p:cxnSp>
      <p:sp>
        <p:nvSpPr>
          <p:cNvPr id="20" name="Rectangle 19"/>
          <p:cNvSpPr/>
          <p:nvPr/>
        </p:nvSpPr>
        <p:spPr>
          <a:xfrm>
            <a:off x="1987745" y="3055195"/>
            <a:ext cx="54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2  +</a:t>
            </a:r>
            <a:endParaRPr lang="en-US">
              <a:solidFill>
                <a:srgbClr val="000000"/>
              </a:solidFill>
              <a:latin typeface="Tekton Pro Bold"/>
              <a:cs typeface="Tekton Pro Bold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2296913" y="4022510"/>
            <a:ext cx="63894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102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1841412" y="2960021"/>
            <a:ext cx="1521274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chemeClr val="bg1">
                <a:lumMod val="50000"/>
              </a:schemeClr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cxnSp>
        <p:nvCxnSpPr>
          <p:cNvPr id="132" name="Straight Arrow Connector 4"/>
          <p:cNvCxnSpPr>
            <a:stCxn id="131" idx="1"/>
            <a:endCxn id="130" idx="1"/>
          </p:cNvCxnSpPr>
          <p:nvPr/>
        </p:nvCxnSpPr>
        <p:spPr>
          <a:xfrm rot="10800000" flipH="1" flipV="1">
            <a:off x="1841411" y="3256572"/>
            <a:ext cx="455501" cy="950604"/>
          </a:xfrm>
          <a:prstGeom prst="bentConnector3">
            <a:avLst>
              <a:gd name="adj1" fmla="val -50186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33" name="Freeform 132"/>
          <p:cNvSpPr/>
          <p:nvPr/>
        </p:nvSpPr>
        <p:spPr>
          <a:xfrm>
            <a:off x="2932024" y="4040692"/>
            <a:ext cx="3526538" cy="460556"/>
          </a:xfrm>
          <a:custGeom>
            <a:avLst/>
            <a:gdLst>
              <a:gd name="connsiteX0" fmla="*/ 0 w 3553560"/>
              <a:gd name="connsiteY0" fmla="*/ 138184 h 464849"/>
              <a:gd name="connsiteX1" fmla="*/ 1148489 w 3553560"/>
              <a:gd name="connsiteY1" fmla="*/ 16594 h 464849"/>
              <a:gd name="connsiteX2" fmla="*/ 1905141 w 3553560"/>
              <a:gd name="connsiteY2" fmla="*/ 462423 h 464849"/>
              <a:gd name="connsiteX3" fmla="*/ 2445606 w 3553560"/>
              <a:gd name="connsiteY3" fmla="*/ 205733 h 464849"/>
              <a:gd name="connsiteX4" fmla="*/ 2986072 w 3553560"/>
              <a:gd name="connsiteY4" fmla="*/ 448913 h 464849"/>
              <a:gd name="connsiteX5" fmla="*/ 3553560 w 3553560"/>
              <a:gd name="connsiteY5" fmla="*/ 354343 h 464849"/>
              <a:gd name="connsiteX0" fmla="*/ 0 w 3458979"/>
              <a:gd name="connsiteY0" fmla="*/ 234420 h 453006"/>
              <a:gd name="connsiteX1" fmla="*/ 1053908 w 3458979"/>
              <a:gd name="connsiteY1" fmla="*/ 4751 h 453006"/>
              <a:gd name="connsiteX2" fmla="*/ 1810560 w 3458979"/>
              <a:gd name="connsiteY2" fmla="*/ 450580 h 453006"/>
              <a:gd name="connsiteX3" fmla="*/ 2351025 w 3458979"/>
              <a:gd name="connsiteY3" fmla="*/ 193890 h 453006"/>
              <a:gd name="connsiteX4" fmla="*/ 2891491 w 3458979"/>
              <a:gd name="connsiteY4" fmla="*/ 437070 h 453006"/>
              <a:gd name="connsiteX5" fmla="*/ 3458979 w 3458979"/>
              <a:gd name="connsiteY5" fmla="*/ 342500 h 453006"/>
              <a:gd name="connsiteX0" fmla="*/ 0 w 3472491"/>
              <a:gd name="connsiteY0" fmla="*/ 66779 h 501524"/>
              <a:gd name="connsiteX1" fmla="*/ 1067420 w 3472491"/>
              <a:gd name="connsiteY1" fmla="*/ 53269 h 501524"/>
              <a:gd name="connsiteX2" fmla="*/ 1824072 w 3472491"/>
              <a:gd name="connsiteY2" fmla="*/ 499098 h 501524"/>
              <a:gd name="connsiteX3" fmla="*/ 2364537 w 3472491"/>
              <a:gd name="connsiteY3" fmla="*/ 242408 h 501524"/>
              <a:gd name="connsiteX4" fmla="*/ 2905003 w 3472491"/>
              <a:gd name="connsiteY4" fmla="*/ 485588 h 501524"/>
              <a:gd name="connsiteX5" fmla="*/ 3472491 w 3472491"/>
              <a:gd name="connsiteY5" fmla="*/ 391018 h 501524"/>
              <a:gd name="connsiteX0" fmla="*/ 0 w 3526538"/>
              <a:gd name="connsiteY0" fmla="*/ 160911 h 460556"/>
              <a:gd name="connsiteX1" fmla="*/ 1121467 w 3526538"/>
              <a:gd name="connsiteY1" fmla="*/ 12301 h 460556"/>
              <a:gd name="connsiteX2" fmla="*/ 1878119 w 3526538"/>
              <a:gd name="connsiteY2" fmla="*/ 458130 h 460556"/>
              <a:gd name="connsiteX3" fmla="*/ 2418584 w 3526538"/>
              <a:gd name="connsiteY3" fmla="*/ 201440 h 460556"/>
              <a:gd name="connsiteX4" fmla="*/ 2959050 w 3526538"/>
              <a:gd name="connsiteY4" fmla="*/ 444620 h 460556"/>
              <a:gd name="connsiteX5" fmla="*/ 3526538 w 3526538"/>
              <a:gd name="connsiteY5" fmla="*/ 350050 h 46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26538" h="460556">
                <a:moveTo>
                  <a:pt x="0" y="160911"/>
                </a:moveTo>
                <a:cubicBezTo>
                  <a:pt x="415483" y="73096"/>
                  <a:pt x="808447" y="-37235"/>
                  <a:pt x="1121467" y="12301"/>
                </a:cubicBezTo>
                <a:cubicBezTo>
                  <a:pt x="1434487" y="61837"/>
                  <a:pt x="1661933" y="426607"/>
                  <a:pt x="1878119" y="458130"/>
                </a:cubicBezTo>
                <a:cubicBezTo>
                  <a:pt x="2094305" y="489653"/>
                  <a:pt x="2238429" y="203692"/>
                  <a:pt x="2418584" y="201440"/>
                </a:cubicBezTo>
                <a:cubicBezTo>
                  <a:pt x="2598739" y="199188"/>
                  <a:pt x="2774391" y="419852"/>
                  <a:pt x="2959050" y="444620"/>
                </a:cubicBezTo>
                <a:cubicBezTo>
                  <a:pt x="3143709" y="469388"/>
                  <a:pt x="3526538" y="350050"/>
                  <a:pt x="3526538" y="350050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0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" name="Freeform 119"/>
          <p:cNvSpPr/>
          <p:nvPr/>
        </p:nvSpPr>
        <p:spPr>
          <a:xfrm rot="9218553">
            <a:off x="1113727" y="4401638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21" name="Line Callout 1 (Accent Bar) 34"/>
          <p:cNvSpPr>
            <a:spLocks/>
          </p:cNvSpPr>
          <p:nvPr/>
        </p:nvSpPr>
        <p:spPr bwMode="auto">
          <a:xfrm>
            <a:off x="1362469" y="4826787"/>
            <a:ext cx="2670989" cy="1754327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dirty="0">
                <a:latin typeface="Calibri"/>
                <a:cs typeface="Calibri"/>
              </a:rPr>
              <a:t>Siempre debe calcularse (evaluarse) la parte derecha de la asignación y luego se almacena el resultado al lado izquierdo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2DA866-7DFC-8036-8A76-C93A7B22D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F01386F-8FDB-BE45-843F-A7A44EDC666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54572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+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– 3</a:t>
            </a: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102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sp>
        <p:nvSpPr>
          <p:cNvPr id="120" name="Rounded Rectangle 119"/>
          <p:cNvSpPr/>
          <p:nvPr/>
        </p:nvSpPr>
        <p:spPr>
          <a:xfrm>
            <a:off x="1306904" y="2271059"/>
            <a:ext cx="273958" cy="388471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grpSp>
        <p:nvGrpSpPr>
          <p:cNvPr id="110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25" name="Oval 124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26" name="TextBox 95"/>
            <p:cNvSpPr txBox="1">
              <a:spLocks noChangeArrowheads="1"/>
            </p:cNvSpPr>
            <p:nvPr/>
          </p:nvSpPr>
          <p:spPr bwMode="auto">
            <a:xfrm>
              <a:off x="406228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2</a:t>
              </a:r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2046157" y="3221632"/>
            <a:ext cx="63894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102</a:t>
            </a:r>
          </a:p>
        </p:txBody>
      </p:sp>
      <p:cxnSp>
        <p:nvCxnSpPr>
          <p:cNvPr id="122" name="Straight Arrow Connector 4"/>
          <p:cNvCxnSpPr>
            <a:stCxn id="121" idx="0"/>
            <a:endCxn id="120" idx="2"/>
          </p:cNvCxnSpPr>
          <p:nvPr/>
        </p:nvCxnSpPr>
        <p:spPr>
          <a:xfrm rot="16200000" flipV="1">
            <a:off x="1623705" y="2479708"/>
            <a:ext cx="562102" cy="921746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8" name="Rectangle 7"/>
          <p:cNvSpPr/>
          <p:nvPr/>
        </p:nvSpPr>
        <p:spPr>
          <a:xfrm>
            <a:off x="2636300" y="3217316"/>
            <a:ext cx="493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– 3</a:t>
            </a:r>
            <a:endParaRPr lang="en-US">
              <a:latin typeface="Tekton Pro Bold"/>
              <a:cs typeface="Tekton Pro Bold"/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1854924" y="3122141"/>
            <a:ext cx="1521274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84E8C3-37D4-E2B1-018F-8015AA157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B0A6B7-84EA-B666-929A-9DAF5B02ECD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93663219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+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– 3</a:t>
            </a: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99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pic>
        <p:nvPicPr>
          <p:cNvPr id="117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Freeform 117"/>
          <p:cNvSpPr/>
          <p:nvPr/>
        </p:nvSpPr>
        <p:spPr>
          <a:xfrm rot="9218553">
            <a:off x="1027948" y="4396838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1306904" y="2271059"/>
            <a:ext cx="273958" cy="388471"/>
          </a:xfrm>
          <a:prstGeom prst="roundRect">
            <a:avLst>
              <a:gd name="adj" fmla="val 5346"/>
            </a:avLst>
          </a:prstGeom>
          <a:noFill/>
          <a:ln cap="rnd">
            <a:solidFill>
              <a:schemeClr val="bg1">
                <a:lumMod val="50000"/>
              </a:schemeClr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grpSp>
        <p:nvGrpSpPr>
          <p:cNvPr id="110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25" name="Oval 124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26" name="TextBox 95"/>
            <p:cNvSpPr txBox="1">
              <a:spLocks noChangeArrowheads="1"/>
            </p:cNvSpPr>
            <p:nvPr/>
          </p:nvSpPr>
          <p:spPr bwMode="auto">
            <a:xfrm>
              <a:off x="406228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2</a:t>
              </a:r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2046157" y="3221632"/>
            <a:ext cx="638944" cy="369332"/>
          </a:xfrm>
          <a:prstGeom prst="rect">
            <a:avLst/>
          </a:prstGeom>
          <a:solidFill>
            <a:srgbClr val="FFD9A7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102</a:t>
            </a:r>
          </a:p>
        </p:txBody>
      </p:sp>
      <p:cxnSp>
        <p:nvCxnSpPr>
          <p:cNvPr id="122" name="Straight Arrow Connector 4"/>
          <p:cNvCxnSpPr>
            <a:stCxn id="121" idx="0"/>
            <a:endCxn id="120" idx="2"/>
          </p:cNvCxnSpPr>
          <p:nvPr/>
        </p:nvCxnSpPr>
        <p:spPr>
          <a:xfrm rot="16200000" flipV="1">
            <a:off x="1623705" y="2479708"/>
            <a:ext cx="562102" cy="921746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chemeClr val="bg1">
                <a:lumMod val="50000"/>
              </a:schemeClr>
            </a:solidFill>
            <a:prstDash val="dash"/>
            <a:round/>
            <a:headEnd/>
            <a:tailEnd type="arrow" w="med" len="med"/>
          </a:ln>
        </p:spPr>
      </p:cxnSp>
      <p:sp>
        <p:nvSpPr>
          <p:cNvPr id="8" name="Rectangle 7"/>
          <p:cNvSpPr/>
          <p:nvPr/>
        </p:nvSpPr>
        <p:spPr>
          <a:xfrm>
            <a:off x="2636300" y="3217316"/>
            <a:ext cx="493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Tekton Pro Bold"/>
                <a:ea typeface="Menlo"/>
                <a:cs typeface="Tekton Pro Bold"/>
              </a:rPr>
              <a:t>– 3</a:t>
            </a:r>
            <a:endParaRPr lang="en-US">
              <a:latin typeface="Tekton Pro Bold"/>
              <a:cs typeface="Tekton Pro Bold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296913" y="4022510"/>
            <a:ext cx="49244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99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1854924" y="3122141"/>
            <a:ext cx="1521274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7F7F7F"/>
              </a:solidFill>
            </a:endParaRPr>
          </a:p>
        </p:txBody>
      </p:sp>
      <p:cxnSp>
        <p:nvCxnSpPr>
          <p:cNvPr id="128" name="Straight Arrow Connector 4"/>
          <p:cNvCxnSpPr>
            <a:stCxn id="127" idx="1"/>
            <a:endCxn id="123" idx="1"/>
          </p:cNvCxnSpPr>
          <p:nvPr/>
        </p:nvCxnSpPr>
        <p:spPr>
          <a:xfrm rot="10800000" flipH="1" flipV="1">
            <a:off x="1854923" y="3418692"/>
            <a:ext cx="441989" cy="788484"/>
          </a:xfrm>
          <a:prstGeom prst="bentConnector3">
            <a:avLst>
              <a:gd name="adj1" fmla="val -51721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29" name="Freeform 128"/>
          <p:cNvSpPr/>
          <p:nvPr/>
        </p:nvSpPr>
        <p:spPr>
          <a:xfrm>
            <a:off x="2783397" y="4040692"/>
            <a:ext cx="3675165" cy="460556"/>
          </a:xfrm>
          <a:custGeom>
            <a:avLst/>
            <a:gdLst>
              <a:gd name="connsiteX0" fmla="*/ 0 w 3553560"/>
              <a:gd name="connsiteY0" fmla="*/ 138184 h 464849"/>
              <a:gd name="connsiteX1" fmla="*/ 1148489 w 3553560"/>
              <a:gd name="connsiteY1" fmla="*/ 16594 h 464849"/>
              <a:gd name="connsiteX2" fmla="*/ 1905141 w 3553560"/>
              <a:gd name="connsiteY2" fmla="*/ 462423 h 464849"/>
              <a:gd name="connsiteX3" fmla="*/ 2445606 w 3553560"/>
              <a:gd name="connsiteY3" fmla="*/ 205733 h 464849"/>
              <a:gd name="connsiteX4" fmla="*/ 2986072 w 3553560"/>
              <a:gd name="connsiteY4" fmla="*/ 448913 h 464849"/>
              <a:gd name="connsiteX5" fmla="*/ 3553560 w 3553560"/>
              <a:gd name="connsiteY5" fmla="*/ 354343 h 464849"/>
              <a:gd name="connsiteX0" fmla="*/ 0 w 3458979"/>
              <a:gd name="connsiteY0" fmla="*/ 234420 h 453006"/>
              <a:gd name="connsiteX1" fmla="*/ 1053908 w 3458979"/>
              <a:gd name="connsiteY1" fmla="*/ 4751 h 453006"/>
              <a:gd name="connsiteX2" fmla="*/ 1810560 w 3458979"/>
              <a:gd name="connsiteY2" fmla="*/ 450580 h 453006"/>
              <a:gd name="connsiteX3" fmla="*/ 2351025 w 3458979"/>
              <a:gd name="connsiteY3" fmla="*/ 193890 h 453006"/>
              <a:gd name="connsiteX4" fmla="*/ 2891491 w 3458979"/>
              <a:gd name="connsiteY4" fmla="*/ 437070 h 453006"/>
              <a:gd name="connsiteX5" fmla="*/ 3458979 w 3458979"/>
              <a:gd name="connsiteY5" fmla="*/ 342500 h 453006"/>
              <a:gd name="connsiteX0" fmla="*/ 0 w 3472491"/>
              <a:gd name="connsiteY0" fmla="*/ 66779 h 501524"/>
              <a:gd name="connsiteX1" fmla="*/ 1067420 w 3472491"/>
              <a:gd name="connsiteY1" fmla="*/ 53269 h 501524"/>
              <a:gd name="connsiteX2" fmla="*/ 1824072 w 3472491"/>
              <a:gd name="connsiteY2" fmla="*/ 499098 h 501524"/>
              <a:gd name="connsiteX3" fmla="*/ 2364537 w 3472491"/>
              <a:gd name="connsiteY3" fmla="*/ 242408 h 501524"/>
              <a:gd name="connsiteX4" fmla="*/ 2905003 w 3472491"/>
              <a:gd name="connsiteY4" fmla="*/ 485588 h 501524"/>
              <a:gd name="connsiteX5" fmla="*/ 3472491 w 3472491"/>
              <a:gd name="connsiteY5" fmla="*/ 391018 h 501524"/>
              <a:gd name="connsiteX0" fmla="*/ 0 w 3472491"/>
              <a:gd name="connsiteY0" fmla="*/ 160911 h 460556"/>
              <a:gd name="connsiteX1" fmla="*/ 1067420 w 3472491"/>
              <a:gd name="connsiteY1" fmla="*/ 12301 h 460556"/>
              <a:gd name="connsiteX2" fmla="*/ 1824072 w 3472491"/>
              <a:gd name="connsiteY2" fmla="*/ 458130 h 460556"/>
              <a:gd name="connsiteX3" fmla="*/ 2364537 w 3472491"/>
              <a:gd name="connsiteY3" fmla="*/ 201440 h 460556"/>
              <a:gd name="connsiteX4" fmla="*/ 2905003 w 3472491"/>
              <a:gd name="connsiteY4" fmla="*/ 444620 h 460556"/>
              <a:gd name="connsiteX5" fmla="*/ 3472491 w 3472491"/>
              <a:gd name="connsiteY5" fmla="*/ 350050 h 46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72491" h="460556">
                <a:moveTo>
                  <a:pt x="0" y="160911"/>
                </a:moveTo>
                <a:cubicBezTo>
                  <a:pt x="415483" y="73096"/>
                  <a:pt x="763408" y="-37235"/>
                  <a:pt x="1067420" y="12301"/>
                </a:cubicBezTo>
                <a:cubicBezTo>
                  <a:pt x="1371432" y="61837"/>
                  <a:pt x="1607886" y="426607"/>
                  <a:pt x="1824072" y="458130"/>
                </a:cubicBezTo>
                <a:cubicBezTo>
                  <a:pt x="2040258" y="489653"/>
                  <a:pt x="2184382" y="203692"/>
                  <a:pt x="2364537" y="201440"/>
                </a:cubicBezTo>
                <a:cubicBezTo>
                  <a:pt x="2544692" y="199188"/>
                  <a:pt x="2720344" y="419852"/>
                  <a:pt x="2905003" y="444620"/>
                </a:cubicBezTo>
                <a:cubicBezTo>
                  <a:pt x="3089662" y="469388"/>
                  <a:pt x="3472491" y="350050"/>
                  <a:pt x="3472491" y="350050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Line Callout 1 (Accent Bar) 34"/>
          <p:cNvSpPr>
            <a:spLocks/>
          </p:cNvSpPr>
          <p:nvPr/>
        </p:nvSpPr>
        <p:spPr bwMode="auto">
          <a:xfrm>
            <a:off x="1449801" y="5008805"/>
            <a:ext cx="2574956" cy="1477328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dirty="0">
                <a:latin typeface="Calibri"/>
                <a:cs typeface="Calibri"/>
              </a:rPr>
              <a:t>Si observamos la </a:t>
            </a:r>
            <a:r>
              <a:rPr lang="es-ES_tradnl">
                <a:latin typeface="Calibri"/>
                <a:cs typeface="Calibri"/>
              </a:rPr>
              <a:t>variable i</a:t>
            </a:r>
            <a:r>
              <a:rPr lang="es-ES_tradnl" dirty="0">
                <a:latin typeface="Calibri"/>
                <a:cs typeface="Calibri"/>
              </a:rPr>
              <a:t>, ésta no ha modificado su valor hasta que se haya asignado algo en ella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789EEB-F9C9-0471-E24E-5245097C5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1D62C7D-E539-6420-42A6-16AEC3B9652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80431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(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- 98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)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 * (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* 2)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endParaRPr lang="en-US">
              <a:latin typeface="Tekton Pro Bold"/>
              <a:cs typeface="Tekton Pro Bold"/>
            </a:endParaRP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sp>
        <p:nvSpPr>
          <p:cNvPr id="120" name="Rounded Rectangle 119"/>
          <p:cNvSpPr/>
          <p:nvPr/>
        </p:nvSpPr>
        <p:spPr>
          <a:xfrm>
            <a:off x="1378217" y="1807883"/>
            <a:ext cx="994038" cy="388471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grpSp>
        <p:nvGrpSpPr>
          <p:cNvPr id="110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25" name="Oval 124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26" name="TextBox 95"/>
            <p:cNvSpPr txBox="1">
              <a:spLocks noChangeArrowheads="1"/>
            </p:cNvSpPr>
            <p:nvPr/>
          </p:nvSpPr>
          <p:spPr bwMode="auto">
            <a:xfrm>
              <a:off x="406228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3</a:t>
              </a:r>
            </a:p>
          </p:txBody>
        </p:sp>
      </p:grpSp>
      <p:sp>
        <p:nvSpPr>
          <p:cNvPr id="127" name="Rounded Rectangle 126"/>
          <p:cNvSpPr/>
          <p:nvPr/>
        </p:nvSpPr>
        <p:spPr>
          <a:xfrm>
            <a:off x="2714478" y="1810871"/>
            <a:ext cx="994038" cy="388471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128" name="Straight Arrow Connector 4"/>
          <p:cNvCxnSpPr>
            <a:stCxn id="120" idx="2"/>
            <a:endCxn id="9" idx="0"/>
          </p:cNvCxnSpPr>
          <p:nvPr/>
        </p:nvCxnSpPr>
        <p:spPr>
          <a:xfrm rot="16200000" flipH="1">
            <a:off x="1634248" y="2437342"/>
            <a:ext cx="863158" cy="381182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9" name="TextBox 8"/>
          <p:cNvSpPr txBox="1"/>
          <p:nvPr/>
        </p:nvSpPr>
        <p:spPr>
          <a:xfrm>
            <a:off x="2088372" y="3059512"/>
            <a:ext cx="33609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2</a:t>
            </a:r>
          </a:p>
        </p:txBody>
      </p:sp>
      <p:cxnSp>
        <p:nvCxnSpPr>
          <p:cNvPr id="129" name="Straight Arrow Connector 4"/>
          <p:cNvCxnSpPr>
            <a:stCxn id="127" idx="2"/>
            <a:endCxn id="130" idx="0"/>
          </p:cNvCxnSpPr>
          <p:nvPr/>
        </p:nvCxnSpPr>
        <p:spPr>
          <a:xfrm rot="5400000">
            <a:off x="2707598" y="2555613"/>
            <a:ext cx="860170" cy="147628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30" name="TextBox 129"/>
          <p:cNvSpPr txBox="1"/>
          <p:nvPr/>
        </p:nvSpPr>
        <p:spPr>
          <a:xfrm>
            <a:off x="2740703" y="3059512"/>
            <a:ext cx="6463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200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24602" y="305951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Menlo"/>
                <a:ea typeface="Menlo"/>
                <a:cs typeface="Menlo"/>
              </a:rPr>
              <a:t>*</a:t>
            </a:r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2D418AD-FEAF-0054-D166-E2BDAE25E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59AF96-EA68-BF02-AF49-CD54BBA5A0F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29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681721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(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- 98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)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 * (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FF"/>
                </a:solidFill>
                <a:latin typeface="Menlo"/>
                <a:ea typeface="Menlo"/>
                <a:cs typeface="Menlo"/>
              </a:rPr>
              <a:t> 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* 2)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400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pic>
        <p:nvPicPr>
          <p:cNvPr id="117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Freeform 117"/>
          <p:cNvSpPr/>
          <p:nvPr/>
        </p:nvSpPr>
        <p:spPr>
          <a:xfrm rot="9218553">
            <a:off x="1002692" y="4595945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grpSp>
        <p:nvGrpSpPr>
          <p:cNvPr id="110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25" name="Oval 124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26" name="TextBox 95"/>
            <p:cNvSpPr txBox="1">
              <a:spLocks noChangeArrowheads="1"/>
            </p:cNvSpPr>
            <p:nvPr/>
          </p:nvSpPr>
          <p:spPr bwMode="auto">
            <a:xfrm>
              <a:off x="406228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3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90750" y="3059512"/>
            <a:ext cx="33609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2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2743081" y="3059512"/>
            <a:ext cx="64633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200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26980" y="305951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Menlo"/>
                <a:ea typeface="Menlo"/>
                <a:cs typeface="Menlo"/>
              </a:rPr>
              <a:t>*</a:t>
            </a:r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2296913" y="4022510"/>
            <a:ext cx="6463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400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1967073" y="2960021"/>
            <a:ext cx="1521274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123" name="Straight Arrow Connector 4"/>
          <p:cNvCxnSpPr>
            <a:stCxn id="122" idx="1"/>
            <a:endCxn id="121" idx="1"/>
          </p:cNvCxnSpPr>
          <p:nvPr/>
        </p:nvCxnSpPr>
        <p:spPr>
          <a:xfrm rot="10800000" flipH="1" flipV="1">
            <a:off x="1967073" y="3256572"/>
            <a:ext cx="329840" cy="950604"/>
          </a:xfrm>
          <a:prstGeom prst="bentConnector3">
            <a:avLst>
              <a:gd name="adj1" fmla="val -69306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1" name="Freeform 10"/>
          <p:cNvSpPr/>
          <p:nvPr/>
        </p:nvSpPr>
        <p:spPr>
          <a:xfrm>
            <a:off x="2932024" y="4038699"/>
            <a:ext cx="3526538" cy="462549"/>
          </a:xfrm>
          <a:custGeom>
            <a:avLst/>
            <a:gdLst>
              <a:gd name="connsiteX0" fmla="*/ 0 w 3553560"/>
              <a:gd name="connsiteY0" fmla="*/ 138184 h 464849"/>
              <a:gd name="connsiteX1" fmla="*/ 1148489 w 3553560"/>
              <a:gd name="connsiteY1" fmla="*/ 16594 h 464849"/>
              <a:gd name="connsiteX2" fmla="*/ 1905141 w 3553560"/>
              <a:gd name="connsiteY2" fmla="*/ 462423 h 464849"/>
              <a:gd name="connsiteX3" fmla="*/ 2445606 w 3553560"/>
              <a:gd name="connsiteY3" fmla="*/ 205733 h 464849"/>
              <a:gd name="connsiteX4" fmla="*/ 2986072 w 3553560"/>
              <a:gd name="connsiteY4" fmla="*/ 448913 h 464849"/>
              <a:gd name="connsiteX5" fmla="*/ 3553560 w 3553560"/>
              <a:gd name="connsiteY5" fmla="*/ 354343 h 464849"/>
              <a:gd name="connsiteX0" fmla="*/ 0 w 3458979"/>
              <a:gd name="connsiteY0" fmla="*/ 234420 h 453006"/>
              <a:gd name="connsiteX1" fmla="*/ 1053908 w 3458979"/>
              <a:gd name="connsiteY1" fmla="*/ 4751 h 453006"/>
              <a:gd name="connsiteX2" fmla="*/ 1810560 w 3458979"/>
              <a:gd name="connsiteY2" fmla="*/ 450580 h 453006"/>
              <a:gd name="connsiteX3" fmla="*/ 2351025 w 3458979"/>
              <a:gd name="connsiteY3" fmla="*/ 193890 h 453006"/>
              <a:gd name="connsiteX4" fmla="*/ 2891491 w 3458979"/>
              <a:gd name="connsiteY4" fmla="*/ 437070 h 453006"/>
              <a:gd name="connsiteX5" fmla="*/ 3458979 w 3458979"/>
              <a:gd name="connsiteY5" fmla="*/ 342500 h 453006"/>
              <a:gd name="connsiteX0" fmla="*/ 0 w 3472491"/>
              <a:gd name="connsiteY0" fmla="*/ 66779 h 501524"/>
              <a:gd name="connsiteX1" fmla="*/ 1067420 w 3472491"/>
              <a:gd name="connsiteY1" fmla="*/ 53269 h 501524"/>
              <a:gd name="connsiteX2" fmla="*/ 1824072 w 3472491"/>
              <a:gd name="connsiteY2" fmla="*/ 499098 h 501524"/>
              <a:gd name="connsiteX3" fmla="*/ 2364537 w 3472491"/>
              <a:gd name="connsiteY3" fmla="*/ 242408 h 501524"/>
              <a:gd name="connsiteX4" fmla="*/ 2905003 w 3472491"/>
              <a:gd name="connsiteY4" fmla="*/ 485588 h 501524"/>
              <a:gd name="connsiteX5" fmla="*/ 3472491 w 3472491"/>
              <a:gd name="connsiteY5" fmla="*/ 391018 h 501524"/>
              <a:gd name="connsiteX0" fmla="*/ 0 w 3526538"/>
              <a:gd name="connsiteY0" fmla="*/ 149394 h 462549"/>
              <a:gd name="connsiteX1" fmla="*/ 1121467 w 3526538"/>
              <a:gd name="connsiteY1" fmla="*/ 14294 h 462549"/>
              <a:gd name="connsiteX2" fmla="*/ 1878119 w 3526538"/>
              <a:gd name="connsiteY2" fmla="*/ 460123 h 462549"/>
              <a:gd name="connsiteX3" fmla="*/ 2418584 w 3526538"/>
              <a:gd name="connsiteY3" fmla="*/ 203433 h 462549"/>
              <a:gd name="connsiteX4" fmla="*/ 2959050 w 3526538"/>
              <a:gd name="connsiteY4" fmla="*/ 446613 h 462549"/>
              <a:gd name="connsiteX5" fmla="*/ 3526538 w 3526538"/>
              <a:gd name="connsiteY5" fmla="*/ 352043 h 46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26538" h="462549">
                <a:moveTo>
                  <a:pt x="0" y="149394"/>
                </a:moveTo>
                <a:cubicBezTo>
                  <a:pt x="415483" y="61579"/>
                  <a:pt x="808447" y="-37494"/>
                  <a:pt x="1121467" y="14294"/>
                </a:cubicBezTo>
                <a:cubicBezTo>
                  <a:pt x="1434487" y="66082"/>
                  <a:pt x="1661933" y="428600"/>
                  <a:pt x="1878119" y="460123"/>
                </a:cubicBezTo>
                <a:cubicBezTo>
                  <a:pt x="2094305" y="491646"/>
                  <a:pt x="2238429" y="205685"/>
                  <a:pt x="2418584" y="203433"/>
                </a:cubicBezTo>
                <a:cubicBezTo>
                  <a:pt x="2598739" y="201181"/>
                  <a:pt x="2774391" y="421845"/>
                  <a:pt x="2959050" y="446613"/>
                </a:cubicBezTo>
                <a:cubicBezTo>
                  <a:pt x="3143709" y="471381"/>
                  <a:pt x="3526538" y="352043"/>
                  <a:pt x="3526538" y="352043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ounded Rectangle 130"/>
          <p:cNvSpPr/>
          <p:nvPr/>
        </p:nvSpPr>
        <p:spPr>
          <a:xfrm>
            <a:off x="1380595" y="1807883"/>
            <a:ext cx="994038" cy="388471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7F7F7F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132" name="Rounded Rectangle 131"/>
          <p:cNvSpPr/>
          <p:nvPr/>
        </p:nvSpPr>
        <p:spPr>
          <a:xfrm>
            <a:off x="2716856" y="1810871"/>
            <a:ext cx="994038" cy="388471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7F7F7F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133" name="Straight Arrow Connector 4"/>
          <p:cNvCxnSpPr>
            <a:stCxn id="131" idx="2"/>
          </p:cNvCxnSpPr>
          <p:nvPr/>
        </p:nvCxnSpPr>
        <p:spPr>
          <a:xfrm rot="16200000" flipH="1">
            <a:off x="1636626" y="2437342"/>
            <a:ext cx="863158" cy="381182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7F7F7F"/>
            </a:solidFill>
            <a:prstDash val="dash"/>
            <a:round/>
            <a:headEnd/>
            <a:tailEnd type="arrow" w="med" len="med"/>
          </a:ln>
        </p:spPr>
      </p:cxnSp>
      <p:cxnSp>
        <p:nvCxnSpPr>
          <p:cNvPr id="134" name="Straight Arrow Connector 4"/>
          <p:cNvCxnSpPr>
            <a:stCxn id="132" idx="2"/>
          </p:cNvCxnSpPr>
          <p:nvPr/>
        </p:nvCxnSpPr>
        <p:spPr>
          <a:xfrm rot="5400000">
            <a:off x="2709976" y="2555613"/>
            <a:ext cx="860170" cy="147628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7F7F7F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20" name="Line Callout 1 (Accent Bar) 34"/>
          <p:cNvSpPr>
            <a:spLocks/>
          </p:cNvSpPr>
          <p:nvPr/>
        </p:nvSpPr>
        <p:spPr bwMode="auto">
          <a:xfrm>
            <a:off x="1320300" y="5125263"/>
            <a:ext cx="2802852" cy="1477328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>
                <a:latin typeface="Calibri"/>
                <a:cs typeface="Calibri"/>
              </a:rPr>
              <a:t>Recuerde, siempre debe terminar de calcular las operaciones y luego se asigna a la variable definida.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7FD502F-F9FB-C5A5-C16F-5066AC078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BFD1CE-F863-D6B6-08B3-C781D2C4097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58360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>
                <a:latin typeface="Tekton Pro Bold"/>
                <a:cs typeface="Tekton Pro Bold"/>
              </a:rPr>
              <a:t>2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grpSp>
        <p:nvGrpSpPr>
          <p:cNvPr id="110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25" name="Oval 124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26" name="TextBox 95"/>
            <p:cNvSpPr txBox="1">
              <a:spLocks noChangeArrowheads="1"/>
            </p:cNvSpPr>
            <p:nvPr/>
          </p:nvSpPr>
          <p:spPr bwMode="auto">
            <a:xfrm>
              <a:off x="381693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4</a:t>
              </a:r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1965089" y="3059512"/>
            <a:ext cx="33609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2</a:t>
            </a:r>
          </a:p>
        </p:txBody>
      </p:sp>
      <p:sp>
        <p:nvSpPr>
          <p:cNvPr id="122" name="Freeform 121"/>
          <p:cNvSpPr/>
          <p:nvPr/>
        </p:nvSpPr>
        <p:spPr>
          <a:xfrm>
            <a:off x="2324000" y="3222441"/>
            <a:ext cx="4134562" cy="1276606"/>
          </a:xfrm>
          <a:custGeom>
            <a:avLst/>
            <a:gdLst>
              <a:gd name="connsiteX0" fmla="*/ 0 w 3553560"/>
              <a:gd name="connsiteY0" fmla="*/ 138184 h 464849"/>
              <a:gd name="connsiteX1" fmla="*/ 1148489 w 3553560"/>
              <a:gd name="connsiteY1" fmla="*/ 16594 h 464849"/>
              <a:gd name="connsiteX2" fmla="*/ 1905141 w 3553560"/>
              <a:gd name="connsiteY2" fmla="*/ 462423 h 464849"/>
              <a:gd name="connsiteX3" fmla="*/ 2445606 w 3553560"/>
              <a:gd name="connsiteY3" fmla="*/ 205733 h 464849"/>
              <a:gd name="connsiteX4" fmla="*/ 2986072 w 3553560"/>
              <a:gd name="connsiteY4" fmla="*/ 448913 h 464849"/>
              <a:gd name="connsiteX5" fmla="*/ 3553560 w 3553560"/>
              <a:gd name="connsiteY5" fmla="*/ 354343 h 464849"/>
              <a:gd name="connsiteX0" fmla="*/ 0 w 3458979"/>
              <a:gd name="connsiteY0" fmla="*/ 234420 h 453006"/>
              <a:gd name="connsiteX1" fmla="*/ 1053908 w 3458979"/>
              <a:gd name="connsiteY1" fmla="*/ 4751 h 453006"/>
              <a:gd name="connsiteX2" fmla="*/ 1810560 w 3458979"/>
              <a:gd name="connsiteY2" fmla="*/ 450580 h 453006"/>
              <a:gd name="connsiteX3" fmla="*/ 2351025 w 3458979"/>
              <a:gd name="connsiteY3" fmla="*/ 193890 h 453006"/>
              <a:gd name="connsiteX4" fmla="*/ 2891491 w 3458979"/>
              <a:gd name="connsiteY4" fmla="*/ 437070 h 453006"/>
              <a:gd name="connsiteX5" fmla="*/ 3458979 w 3458979"/>
              <a:gd name="connsiteY5" fmla="*/ 342500 h 453006"/>
              <a:gd name="connsiteX0" fmla="*/ 0 w 3472491"/>
              <a:gd name="connsiteY0" fmla="*/ 66779 h 501524"/>
              <a:gd name="connsiteX1" fmla="*/ 1067420 w 3472491"/>
              <a:gd name="connsiteY1" fmla="*/ 53269 h 501524"/>
              <a:gd name="connsiteX2" fmla="*/ 1824072 w 3472491"/>
              <a:gd name="connsiteY2" fmla="*/ 499098 h 501524"/>
              <a:gd name="connsiteX3" fmla="*/ 2364537 w 3472491"/>
              <a:gd name="connsiteY3" fmla="*/ 242408 h 501524"/>
              <a:gd name="connsiteX4" fmla="*/ 2905003 w 3472491"/>
              <a:gd name="connsiteY4" fmla="*/ 485588 h 501524"/>
              <a:gd name="connsiteX5" fmla="*/ 3472491 w 3472491"/>
              <a:gd name="connsiteY5" fmla="*/ 391018 h 501524"/>
              <a:gd name="connsiteX0" fmla="*/ 0 w 3526538"/>
              <a:gd name="connsiteY0" fmla="*/ 149394 h 462549"/>
              <a:gd name="connsiteX1" fmla="*/ 1121467 w 3526538"/>
              <a:gd name="connsiteY1" fmla="*/ 14294 h 462549"/>
              <a:gd name="connsiteX2" fmla="*/ 1878119 w 3526538"/>
              <a:gd name="connsiteY2" fmla="*/ 460123 h 462549"/>
              <a:gd name="connsiteX3" fmla="*/ 2418584 w 3526538"/>
              <a:gd name="connsiteY3" fmla="*/ 203433 h 462549"/>
              <a:gd name="connsiteX4" fmla="*/ 2959050 w 3526538"/>
              <a:gd name="connsiteY4" fmla="*/ 446613 h 462549"/>
              <a:gd name="connsiteX5" fmla="*/ 3526538 w 3526538"/>
              <a:gd name="connsiteY5" fmla="*/ 352043 h 462549"/>
              <a:gd name="connsiteX0" fmla="*/ 0 w 4134562"/>
              <a:gd name="connsiteY0" fmla="*/ 7576 h 1279940"/>
              <a:gd name="connsiteX1" fmla="*/ 1729491 w 4134562"/>
              <a:gd name="connsiteY1" fmla="*/ 831685 h 1279940"/>
              <a:gd name="connsiteX2" fmla="*/ 2486143 w 4134562"/>
              <a:gd name="connsiteY2" fmla="*/ 1277514 h 1279940"/>
              <a:gd name="connsiteX3" fmla="*/ 3026608 w 4134562"/>
              <a:gd name="connsiteY3" fmla="*/ 1020824 h 1279940"/>
              <a:gd name="connsiteX4" fmla="*/ 3567074 w 4134562"/>
              <a:gd name="connsiteY4" fmla="*/ 1264004 h 1279940"/>
              <a:gd name="connsiteX5" fmla="*/ 4134562 w 4134562"/>
              <a:gd name="connsiteY5" fmla="*/ 1169434 h 1279940"/>
              <a:gd name="connsiteX0" fmla="*/ 0 w 4134562"/>
              <a:gd name="connsiteY0" fmla="*/ 6443 h 1276606"/>
              <a:gd name="connsiteX1" fmla="*/ 1094444 w 4134562"/>
              <a:gd name="connsiteY1" fmla="*/ 965652 h 1276606"/>
              <a:gd name="connsiteX2" fmla="*/ 2486143 w 4134562"/>
              <a:gd name="connsiteY2" fmla="*/ 1276381 h 1276606"/>
              <a:gd name="connsiteX3" fmla="*/ 3026608 w 4134562"/>
              <a:gd name="connsiteY3" fmla="*/ 1019691 h 1276606"/>
              <a:gd name="connsiteX4" fmla="*/ 3567074 w 4134562"/>
              <a:gd name="connsiteY4" fmla="*/ 1262871 h 1276606"/>
              <a:gd name="connsiteX5" fmla="*/ 4134562 w 4134562"/>
              <a:gd name="connsiteY5" fmla="*/ 1168301 h 127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4562" h="1276606">
                <a:moveTo>
                  <a:pt x="0" y="6443"/>
                </a:moveTo>
                <a:cubicBezTo>
                  <a:pt x="415483" y="-81372"/>
                  <a:pt x="680087" y="753996"/>
                  <a:pt x="1094444" y="965652"/>
                </a:cubicBezTo>
                <a:cubicBezTo>
                  <a:pt x="1508801" y="1177308"/>
                  <a:pt x="2164116" y="1267375"/>
                  <a:pt x="2486143" y="1276381"/>
                </a:cubicBezTo>
                <a:cubicBezTo>
                  <a:pt x="2808170" y="1285387"/>
                  <a:pt x="2846453" y="1021943"/>
                  <a:pt x="3026608" y="1019691"/>
                </a:cubicBezTo>
                <a:cubicBezTo>
                  <a:pt x="3206763" y="1017439"/>
                  <a:pt x="3382415" y="1238103"/>
                  <a:pt x="3567074" y="1262871"/>
                </a:cubicBezTo>
                <a:cubicBezTo>
                  <a:pt x="3751733" y="1287639"/>
                  <a:pt x="4134562" y="1168301"/>
                  <a:pt x="4134562" y="1168301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ounded Rectangle 122"/>
          <p:cNvSpPr/>
          <p:nvPr/>
        </p:nvSpPr>
        <p:spPr>
          <a:xfrm>
            <a:off x="1323490" y="1805981"/>
            <a:ext cx="339439" cy="388471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124" name="Straight Arrow Connector 4"/>
          <p:cNvCxnSpPr>
            <a:cxnSpLocks/>
            <a:stCxn id="123" idx="2"/>
            <a:endCxn id="121" idx="0"/>
          </p:cNvCxnSpPr>
          <p:nvPr/>
        </p:nvCxnSpPr>
        <p:spPr>
          <a:xfrm rot="16200000" flipH="1">
            <a:off x="1380642" y="2307019"/>
            <a:ext cx="865060" cy="639925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C7E566-EA4A-0E02-86D3-DD64FE565E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0C4A0E2-B11F-A5E9-DF61-D7CACEDB783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8489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</a:p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/ </a:t>
            </a:r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>
                <a:latin typeface="Tekton Pro Bold"/>
                <a:cs typeface="Tekton Pro Bold"/>
              </a:rPr>
              <a:t>2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pic>
        <p:nvPicPr>
          <p:cNvPr id="117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Freeform 117"/>
          <p:cNvSpPr/>
          <p:nvPr/>
        </p:nvSpPr>
        <p:spPr>
          <a:xfrm rot="9218553">
            <a:off x="1030451" y="4547368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573252" y="3100042"/>
            <a:ext cx="6463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1283874" y="2109250"/>
            <a:ext cx="308581" cy="353155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124" name="Straight Arrow Connector 4"/>
          <p:cNvCxnSpPr>
            <a:stCxn id="123" idx="2"/>
            <a:endCxn id="121" idx="0"/>
          </p:cNvCxnSpPr>
          <p:nvPr/>
        </p:nvCxnSpPr>
        <p:spPr>
          <a:xfrm rot="16200000" flipH="1">
            <a:off x="1348473" y="2552096"/>
            <a:ext cx="637637" cy="458253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3" name="Rectangle 2"/>
          <p:cNvSpPr/>
          <p:nvPr/>
        </p:nvSpPr>
        <p:spPr>
          <a:xfrm>
            <a:off x="2254837" y="3095724"/>
            <a:ext cx="456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/ 2</a:t>
            </a:r>
            <a:endParaRPr lang="en-US">
              <a:latin typeface="Tekton Pro Bold"/>
              <a:cs typeface="Tekton Pro Bold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1422551" y="3000551"/>
            <a:ext cx="1360846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grpSp>
        <p:nvGrpSpPr>
          <p:cNvPr id="130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31" name="Oval 130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32" name="TextBox 95"/>
            <p:cNvSpPr txBox="1">
              <a:spLocks noChangeArrowheads="1"/>
            </p:cNvSpPr>
            <p:nvPr/>
          </p:nvSpPr>
          <p:spPr bwMode="auto">
            <a:xfrm>
              <a:off x="381693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4</a:t>
              </a:r>
            </a:p>
          </p:txBody>
        </p:sp>
      </p:grpSp>
      <p:sp>
        <p:nvSpPr>
          <p:cNvPr id="110" name="Line Callout 1 (Accent Bar) 34"/>
          <p:cNvSpPr>
            <a:spLocks/>
          </p:cNvSpPr>
          <p:nvPr/>
        </p:nvSpPr>
        <p:spPr bwMode="auto">
          <a:xfrm>
            <a:off x="1327240" y="5041988"/>
            <a:ext cx="2802852" cy="1477328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dirty="0">
                <a:latin typeface="Calibri"/>
                <a:cs typeface="Calibri"/>
              </a:rPr>
              <a:t>Recuerde, siempre debe terminar de calcular las operaciones y luego se asigna a la variable definida.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3408B0-507D-870D-788B-86B42E525C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B86931-CE93-384F-B848-02AFEFBA6E1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1030495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</a:p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/ 2</a:t>
            </a: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>
                <a:latin typeface="Tekton Pro Bold"/>
                <a:cs typeface="Tekton Pro Bold"/>
              </a:rPr>
              <a:t>2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200" dirty="0">
                <a:latin typeface="Tekton Pro Bold"/>
                <a:cs typeface="Tekton Pro Bold"/>
              </a:rPr>
              <a:t>50.0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1573252" y="3100042"/>
            <a:ext cx="646331" cy="369332"/>
          </a:xfrm>
          <a:prstGeom prst="rect">
            <a:avLst/>
          </a:prstGeom>
          <a:solidFill>
            <a:srgbClr val="FFD9A7"/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1283874" y="2109250"/>
            <a:ext cx="308581" cy="353155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7F7F7F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124" name="Straight Arrow Connector 4"/>
          <p:cNvCxnSpPr>
            <a:stCxn id="123" idx="2"/>
            <a:endCxn id="121" idx="0"/>
          </p:cNvCxnSpPr>
          <p:nvPr/>
        </p:nvCxnSpPr>
        <p:spPr>
          <a:xfrm rot="16200000" flipH="1">
            <a:off x="1348473" y="2552096"/>
            <a:ext cx="637637" cy="458253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7F7F7F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3" name="Rectangle 2"/>
          <p:cNvSpPr/>
          <p:nvPr/>
        </p:nvSpPr>
        <p:spPr>
          <a:xfrm>
            <a:off x="2254837" y="3095724"/>
            <a:ext cx="456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/ 2</a:t>
            </a:r>
            <a:endParaRPr lang="en-US">
              <a:solidFill>
                <a:srgbClr val="000000"/>
              </a:solidFill>
              <a:latin typeface="Tekton Pro Bold"/>
              <a:cs typeface="Tekton Pro Bold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1422551" y="3000551"/>
            <a:ext cx="1360846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296913" y="4022510"/>
            <a:ext cx="68800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ekton Pro Bold"/>
                <a:cs typeface="Tekton Pro Bold"/>
              </a:rPr>
              <a:t>50.0</a:t>
            </a:r>
          </a:p>
        </p:txBody>
      </p:sp>
      <p:cxnSp>
        <p:nvCxnSpPr>
          <p:cNvPr id="128" name="Straight Arrow Connector 4"/>
          <p:cNvCxnSpPr>
            <a:stCxn id="120" idx="1"/>
            <a:endCxn id="127" idx="1"/>
          </p:cNvCxnSpPr>
          <p:nvPr/>
        </p:nvCxnSpPr>
        <p:spPr>
          <a:xfrm rot="10800000" flipH="1" flipV="1">
            <a:off x="1422551" y="3297102"/>
            <a:ext cx="874362" cy="910074"/>
          </a:xfrm>
          <a:prstGeom prst="bentConnector3">
            <a:avLst>
              <a:gd name="adj1" fmla="val -26145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29" name="Freeform 128"/>
          <p:cNvSpPr/>
          <p:nvPr/>
        </p:nvSpPr>
        <p:spPr>
          <a:xfrm>
            <a:off x="2984922" y="4040692"/>
            <a:ext cx="4838316" cy="904771"/>
          </a:xfrm>
          <a:custGeom>
            <a:avLst/>
            <a:gdLst>
              <a:gd name="connsiteX0" fmla="*/ 0 w 3553560"/>
              <a:gd name="connsiteY0" fmla="*/ 138184 h 464849"/>
              <a:gd name="connsiteX1" fmla="*/ 1148489 w 3553560"/>
              <a:gd name="connsiteY1" fmla="*/ 16594 h 464849"/>
              <a:gd name="connsiteX2" fmla="*/ 1905141 w 3553560"/>
              <a:gd name="connsiteY2" fmla="*/ 462423 h 464849"/>
              <a:gd name="connsiteX3" fmla="*/ 2445606 w 3553560"/>
              <a:gd name="connsiteY3" fmla="*/ 205733 h 464849"/>
              <a:gd name="connsiteX4" fmla="*/ 2986072 w 3553560"/>
              <a:gd name="connsiteY4" fmla="*/ 448913 h 464849"/>
              <a:gd name="connsiteX5" fmla="*/ 3553560 w 3553560"/>
              <a:gd name="connsiteY5" fmla="*/ 354343 h 464849"/>
              <a:gd name="connsiteX0" fmla="*/ 0 w 3458979"/>
              <a:gd name="connsiteY0" fmla="*/ 234420 h 453006"/>
              <a:gd name="connsiteX1" fmla="*/ 1053908 w 3458979"/>
              <a:gd name="connsiteY1" fmla="*/ 4751 h 453006"/>
              <a:gd name="connsiteX2" fmla="*/ 1810560 w 3458979"/>
              <a:gd name="connsiteY2" fmla="*/ 450580 h 453006"/>
              <a:gd name="connsiteX3" fmla="*/ 2351025 w 3458979"/>
              <a:gd name="connsiteY3" fmla="*/ 193890 h 453006"/>
              <a:gd name="connsiteX4" fmla="*/ 2891491 w 3458979"/>
              <a:gd name="connsiteY4" fmla="*/ 437070 h 453006"/>
              <a:gd name="connsiteX5" fmla="*/ 3458979 w 3458979"/>
              <a:gd name="connsiteY5" fmla="*/ 342500 h 453006"/>
              <a:gd name="connsiteX0" fmla="*/ 0 w 3472491"/>
              <a:gd name="connsiteY0" fmla="*/ 66779 h 501524"/>
              <a:gd name="connsiteX1" fmla="*/ 1067420 w 3472491"/>
              <a:gd name="connsiteY1" fmla="*/ 53269 h 501524"/>
              <a:gd name="connsiteX2" fmla="*/ 1824072 w 3472491"/>
              <a:gd name="connsiteY2" fmla="*/ 499098 h 501524"/>
              <a:gd name="connsiteX3" fmla="*/ 2364537 w 3472491"/>
              <a:gd name="connsiteY3" fmla="*/ 242408 h 501524"/>
              <a:gd name="connsiteX4" fmla="*/ 2905003 w 3472491"/>
              <a:gd name="connsiteY4" fmla="*/ 485588 h 501524"/>
              <a:gd name="connsiteX5" fmla="*/ 3472491 w 3472491"/>
              <a:gd name="connsiteY5" fmla="*/ 391018 h 501524"/>
              <a:gd name="connsiteX0" fmla="*/ 0 w 4761909"/>
              <a:gd name="connsiteY0" fmla="*/ 66779 h 501524"/>
              <a:gd name="connsiteX1" fmla="*/ 1067420 w 4761909"/>
              <a:gd name="connsiteY1" fmla="*/ 53269 h 501524"/>
              <a:gd name="connsiteX2" fmla="*/ 1824072 w 4761909"/>
              <a:gd name="connsiteY2" fmla="*/ 499098 h 501524"/>
              <a:gd name="connsiteX3" fmla="*/ 2364537 w 4761909"/>
              <a:gd name="connsiteY3" fmla="*/ 242408 h 501524"/>
              <a:gd name="connsiteX4" fmla="*/ 2905003 w 4761909"/>
              <a:gd name="connsiteY4" fmla="*/ 485588 h 501524"/>
              <a:gd name="connsiteX5" fmla="*/ 4761909 w 4761909"/>
              <a:gd name="connsiteY5" fmla="*/ 80289 h 501524"/>
              <a:gd name="connsiteX0" fmla="*/ 0 w 4761909"/>
              <a:gd name="connsiteY0" fmla="*/ 66779 h 945739"/>
              <a:gd name="connsiteX1" fmla="*/ 1067420 w 4761909"/>
              <a:gd name="connsiteY1" fmla="*/ 53269 h 945739"/>
              <a:gd name="connsiteX2" fmla="*/ 1824072 w 4761909"/>
              <a:gd name="connsiteY2" fmla="*/ 499098 h 945739"/>
              <a:gd name="connsiteX3" fmla="*/ 2364537 w 4761909"/>
              <a:gd name="connsiteY3" fmla="*/ 242408 h 945739"/>
              <a:gd name="connsiteX4" fmla="*/ 3888025 w 4761909"/>
              <a:gd name="connsiteY4" fmla="*/ 944927 h 945739"/>
              <a:gd name="connsiteX5" fmla="*/ 4761909 w 4761909"/>
              <a:gd name="connsiteY5" fmla="*/ 80289 h 945739"/>
              <a:gd name="connsiteX0" fmla="*/ 0 w 4800209"/>
              <a:gd name="connsiteY0" fmla="*/ 160911 h 904771"/>
              <a:gd name="connsiteX1" fmla="*/ 1105720 w 4800209"/>
              <a:gd name="connsiteY1" fmla="*/ 12301 h 904771"/>
              <a:gd name="connsiteX2" fmla="*/ 1862372 w 4800209"/>
              <a:gd name="connsiteY2" fmla="*/ 458130 h 904771"/>
              <a:gd name="connsiteX3" fmla="*/ 2402837 w 4800209"/>
              <a:gd name="connsiteY3" fmla="*/ 201440 h 904771"/>
              <a:gd name="connsiteX4" fmla="*/ 3926325 w 4800209"/>
              <a:gd name="connsiteY4" fmla="*/ 903959 h 904771"/>
              <a:gd name="connsiteX5" fmla="*/ 4800209 w 4800209"/>
              <a:gd name="connsiteY5" fmla="*/ 39321 h 90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0209" h="904771">
                <a:moveTo>
                  <a:pt x="0" y="160911"/>
                </a:moveTo>
                <a:cubicBezTo>
                  <a:pt x="415483" y="73096"/>
                  <a:pt x="795325" y="-37235"/>
                  <a:pt x="1105720" y="12301"/>
                </a:cubicBezTo>
                <a:cubicBezTo>
                  <a:pt x="1416115" y="61837"/>
                  <a:pt x="1646186" y="426607"/>
                  <a:pt x="1862372" y="458130"/>
                </a:cubicBezTo>
                <a:cubicBezTo>
                  <a:pt x="2078558" y="489653"/>
                  <a:pt x="2058845" y="127135"/>
                  <a:pt x="2402837" y="201440"/>
                </a:cubicBezTo>
                <a:cubicBezTo>
                  <a:pt x="2746829" y="275745"/>
                  <a:pt x="3526763" y="930979"/>
                  <a:pt x="3926325" y="903959"/>
                </a:cubicBezTo>
                <a:cubicBezTo>
                  <a:pt x="4325887" y="876939"/>
                  <a:pt x="4800209" y="39321"/>
                  <a:pt x="4800209" y="39321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2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30" name="Oval 129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31" name="TextBox 95"/>
            <p:cNvSpPr txBox="1">
              <a:spLocks noChangeArrowheads="1"/>
            </p:cNvSpPr>
            <p:nvPr/>
          </p:nvSpPr>
          <p:spPr bwMode="auto">
            <a:xfrm>
              <a:off x="381693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4</a:t>
              </a:r>
            </a:p>
          </p:txBody>
        </p:sp>
      </p:grp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556FE3-1974-D97A-2B1C-906277630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8BF19F-E165-5520-F7BD-2000ABE9AB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1884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</a:p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/ </a:t>
            </a:r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- </a:t>
            </a:r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>
                <a:latin typeface="Tekton Pro Bold"/>
                <a:cs typeface="Tekton Pro Bold"/>
              </a:rPr>
              <a:t>2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200" dirty="0">
                <a:latin typeface="Tekton Pro Bold"/>
                <a:cs typeface="Tekton Pro Bold"/>
              </a:rPr>
              <a:t>50.0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1735349" y="3356731"/>
            <a:ext cx="602164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ekton Pro Bold"/>
                <a:cs typeface="Tekton Pro Bold"/>
              </a:rPr>
              <a:t>50.0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1283874" y="2298390"/>
            <a:ext cx="308581" cy="353155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3" name="Rectangle 2"/>
          <p:cNvSpPr/>
          <p:nvPr/>
        </p:nvSpPr>
        <p:spPr>
          <a:xfrm>
            <a:off x="2565610" y="3356730"/>
            <a:ext cx="301686" cy="307777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2</a:t>
            </a:r>
            <a:endParaRPr lang="en-US" sz="1400" dirty="0">
              <a:solidFill>
                <a:srgbClr val="000000"/>
              </a:solidFill>
              <a:latin typeface="Tekton Pro Bold"/>
              <a:cs typeface="Tekton Pro Bold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1692784" y="3257240"/>
            <a:ext cx="1360846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grpSp>
        <p:nvGrpSpPr>
          <p:cNvPr id="122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30" name="Oval 129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31" name="TextBox 95"/>
            <p:cNvSpPr txBox="1">
              <a:spLocks noChangeArrowheads="1"/>
            </p:cNvSpPr>
            <p:nvPr/>
          </p:nvSpPr>
          <p:spPr bwMode="auto">
            <a:xfrm>
              <a:off x="381693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4</a:t>
              </a:r>
            </a:p>
          </p:txBody>
        </p:sp>
      </p:grpSp>
      <p:cxnSp>
        <p:nvCxnSpPr>
          <p:cNvPr id="110" name="Straight Arrow Connector 4"/>
          <p:cNvCxnSpPr>
            <a:cxnSpLocks/>
            <a:stCxn id="123" idx="2"/>
            <a:endCxn id="121" idx="0"/>
          </p:cNvCxnSpPr>
          <p:nvPr/>
        </p:nvCxnSpPr>
        <p:spPr>
          <a:xfrm rot="16200000" flipH="1">
            <a:off x="1384705" y="2705005"/>
            <a:ext cx="705186" cy="598266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25" name="Rounded Rectangle 124"/>
          <p:cNvSpPr/>
          <p:nvPr/>
        </p:nvSpPr>
        <p:spPr>
          <a:xfrm>
            <a:off x="1801088" y="2342710"/>
            <a:ext cx="308581" cy="353155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126" name="Straight Arrow Connector 4"/>
          <p:cNvCxnSpPr>
            <a:stCxn id="125" idx="2"/>
            <a:endCxn id="3" idx="0"/>
          </p:cNvCxnSpPr>
          <p:nvPr/>
        </p:nvCxnSpPr>
        <p:spPr>
          <a:xfrm rot="16200000" flipH="1">
            <a:off x="2005484" y="2645760"/>
            <a:ext cx="660865" cy="761074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2" name="Rectangle 11"/>
          <p:cNvSpPr/>
          <p:nvPr/>
        </p:nvSpPr>
        <p:spPr>
          <a:xfrm>
            <a:off x="2274295" y="3338903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Menlo"/>
                <a:ea typeface="Menlo"/>
                <a:cs typeface="Menlo"/>
              </a:rPr>
              <a:t>-</a:t>
            </a:r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3A885C-491F-860B-E377-06095F064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DDF402-4C94-89E9-241B-29D0A69083D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8423841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490703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2</a:t>
            </a:r>
          </a:p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/ </a:t>
            </a:r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</a:t>
            </a: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- </a:t>
            </a:r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</a:t>
            </a: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 sz="1200" dirty="0">
                <a:latin typeface="Tekton Pro Bold"/>
                <a:cs typeface="Tekton Pro Bold"/>
              </a:rPr>
              <a:t>48.0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200" dirty="0">
                <a:latin typeface="Tekton Pro Bold"/>
                <a:cs typeface="Tekton Pro Bold"/>
              </a:rPr>
              <a:t>50.0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pic>
        <p:nvPicPr>
          <p:cNvPr id="117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Freeform 117"/>
          <p:cNvSpPr/>
          <p:nvPr/>
        </p:nvSpPr>
        <p:spPr>
          <a:xfrm rot="9218553">
            <a:off x="996397" y="4609825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grpSp>
        <p:nvGrpSpPr>
          <p:cNvPr id="122" name="Group 93"/>
          <p:cNvGrpSpPr>
            <a:grpSpLocks/>
          </p:cNvGrpSpPr>
          <p:nvPr/>
        </p:nvGrpSpPr>
        <p:grpSpPr bwMode="auto">
          <a:xfrm>
            <a:off x="3640763" y="1138186"/>
            <a:ext cx="395123" cy="423014"/>
            <a:chOff x="344712" y="6033880"/>
            <a:chExt cx="358750" cy="384313"/>
          </a:xfrm>
        </p:grpSpPr>
        <p:sp>
          <p:nvSpPr>
            <p:cNvPr id="130" name="Oval 129"/>
            <p:cNvSpPr/>
            <p:nvPr/>
          </p:nvSpPr>
          <p:spPr>
            <a:xfrm>
              <a:off x="344712" y="6059219"/>
              <a:ext cx="358750" cy="35897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2400"/>
            </a:p>
          </p:txBody>
        </p:sp>
        <p:sp>
          <p:nvSpPr>
            <p:cNvPr id="131" name="TextBox 95"/>
            <p:cNvSpPr txBox="1">
              <a:spLocks noChangeArrowheads="1"/>
            </p:cNvSpPr>
            <p:nvPr/>
          </p:nvSpPr>
          <p:spPr bwMode="auto">
            <a:xfrm>
              <a:off x="381693" y="6033880"/>
              <a:ext cx="287129" cy="36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000">
                  <a:latin typeface="Myriad Pro" charset="0"/>
                  <a:cs typeface="Myriad Pro" charset="0"/>
                </a:rPr>
                <a:t>4</a:t>
              </a: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2432028" y="4090061"/>
            <a:ext cx="68800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ekton Pro Bold"/>
                <a:cs typeface="Tekton Pro Bold"/>
              </a:rPr>
              <a:t>48.0</a:t>
            </a:r>
          </a:p>
        </p:txBody>
      </p:sp>
      <p:cxnSp>
        <p:nvCxnSpPr>
          <p:cNvPr id="125" name="Straight Arrow Connector 4"/>
          <p:cNvCxnSpPr>
            <a:endCxn id="124" idx="1"/>
          </p:cNvCxnSpPr>
          <p:nvPr/>
        </p:nvCxnSpPr>
        <p:spPr>
          <a:xfrm>
            <a:off x="1692784" y="3553791"/>
            <a:ext cx="739244" cy="720936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26" name="Freeform 125"/>
          <p:cNvSpPr/>
          <p:nvPr/>
        </p:nvSpPr>
        <p:spPr>
          <a:xfrm>
            <a:off x="3120036" y="4038699"/>
            <a:ext cx="3338525" cy="462549"/>
          </a:xfrm>
          <a:custGeom>
            <a:avLst/>
            <a:gdLst>
              <a:gd name="connsiteX0" fmla="*/ 0 w 3553560"/>
              <a:gd name="connsiteY0" fmla="*/ 138184 h 464849"/>
              <a:gd name="connsiteX1" fmla="*/ 1148489 w 3553560"/>
              <a:gd name="connsiteY1" fmla="*/ 16594 h 464849"/>
              <a:gd name="connsiteX2" fmla="*/ 1905141 w 3553560"/>
              <a:gd name="connsiteY2" fmla="*/ 462423 h 464849"/>
              <a:gd name="connsiteX3" fmla="*/ 2445606 w 3553560"/>
              <a:gd name="connsiteY3" fmla="*/ 205733 h 464849"/>
              <a:gd name="connsiteX4" fmla="*/ 2986072 w 3553560"/>
              <a:gd name="connsiteY4" fmla="*/ 448913 h 464849"/>
              <a:gd name="connsiteX5" fmla="*/ 3553560 w 3553560"/>
              <a:gd name="connsiteY5" fmla="*/ 354343 h 464849"/>
              <a:gd name="connsiteX0" fmla="*/ 0 w 3458979"/>
              <a:gd name="connsiteY0" fmla="*/ 234420 h 453006"/>
              <a:gd name="connsiteX1" fmla="*/ 1053908 w 3458979"/>
              <a:gd name="connsiteY1" fmla="*/ 4751 h 453006"/>
              <a:gd name="connsiteX2" fmla="*/ 1810560 w 3458979"/>
              <a:gd name="connsiteY2" fmla="*/ 450580 h 453006"/>
              <a:gd name="connsiteX3" fmla="*/ 2351025 w 3458979"/>
              <a:gd name="connsiteY3" fmla="*/ 193890 h 453006"/>
              <a:gd name="connsiteX4" fmla="*/ 2891491 w 3458979"/>
              <a:gd name="connsiteY4" fmla="*/ 437070 h 453006"/>
              <a:gd name="connsiteX5" fmla="*/ 3458979 w 3458979"/>
              <a:gd name="connsiteY5" fmla="*/ 342500 h 453006"/>
              <a:gd name="connsiteX0" fmla="*/ 0 w 3472491"/>
              <a:gd name="connsiteY0" fmla="*/ 66779 h 501524"/>
              <a:gd name="connsiteX1" fmla="*/ 1067420 w 3472491"/>
              <a:gd name="connsiteY1" fmla="*/ 53269 h 501524"/>
              <a:gd name="connsiteX2" fmla="*/ 1824072 w 3472491"/>
              <a:gd name="connsiteY2" fmla="*/ 499098 h 501524"/>
              <a:gd name="connsiteX3" fmla="*/ 2364537 w 3472491"/>
              <a:gd name="connsiteY3" fmla="*/ 242408 h 501524"/>
              <a:gd name="connsiteX4" fmla="*/ 2905003 w 3472491"/>
              <a:gd name="connsiteY4" fmla="*/ 485588 h 501524"/>
              <a:gd name="connsiteX5" fmla="*/ 3472491 w 3472491"/>
              <a:gd name="connsiteY5" fmla="*/ 391018 h 501524"/>
              <a:gd name="connsiteX0" fmla="*/ 0 w 3526538"/>
              <a:gd name="connsiteY0" fmla="*/ 149394 h 462549"/>
              <a:gd name="connsiteX1" fmla="*/ 1121467 w 3526538"/>
              <a:gd name="connsiteY1" fmla="*/ 14294 h 462549"/>
              <a:gd name="connsiteX2" fmla="*/ 1878119 w 3526538"/>
              <a:gd name="connsiteY2" fmla="*/ 460123 h 462549"/>
              <a:gd name="connsiteX3" fmla="*/ 2418584 w 3526538"/>
              <a:gd name="connsiteY3" fmla="*/ 203433 h 462549"/>
              <a:gd name="connsiteX4" fmla="*/ 2959050 w 3526538"/>
              <a:gd name="connsiteY4" fmla="*/ 446613 h 462549"/>
              <a:gd name="connsiteX5" fmla="*/ 3526538 w 3526538"/>
              <a:gd name="connsiteY5" fmla="*/ 352043 h 46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26538" h="462549">
                <a:moveTo>
                  <a:pt x="0" y="149394"/>
                </a:moveTo>
                <a:cubicBezTo>
                  <a:pt x="415483" y="61579"/>
                  <a:pt x="808447" y="-37494"/>
                  <a:pt x="1121467" y="14294"/>
                </a:cubicBezTo>
                <a:cubicBezTo>
                  <a:pt x="1434487" y="66082"/>
                  <a:pt x="1661933" y="428600"/>
                  <a:pt x="1878119" y="460123"/>
                </a:cubicBezTo>
                <a:cubicBezTo>
                  <a:pt x="2094305" y="491646"/>
                  <a:pt x="2238429" y="205685"/>
                  <a:pt x="2418584" y="203433"/>
                </a:cubicBezTo>
                <a:cubicBezTo>
                  <a:pt x="2598739" y="201181"/>
                  <a:pt x="2774391" y="421845"/>
                  <a:pt x="2959050" y="446613"/>
                </a:cubicBezTo>
                <a:cubicBezTo>
                  <a:pt x="3143709" y="471381"/>
                  <a:pt x="3526538" y="352043"/>
                  <a:pt x="3526538" y="352043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Box 127"/>
          <p:cNvSpPr txBox="1"/>
          <p:nvPr/>
        </p:nvSpPr>
        <p:spPr>
          <a:xfrm>
            <a:off x="1719077" y="3369125"/>
            <a:ext cx="618435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ekton Pro Bold"/>
                <a:cs typeface="Tekton Pro Bold"/>
              </a:rPr>
              <a:t>50.0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1283874" y="2298390"/>
            <a:ext cx="308581" cy="353155"/>
          </a:xfrm>
          <a:prstGeom prst="roundRect">
            <a:avLst>
              <a:gd name="adj" fmla="val 5346"/>
            </a:avLst>
          </a:prstGeom>
          <a:noFill/>
          <a:ln cap="rnd">
            <a:solidFill>
              <a:schemeClr val="bg1">
                <a:lumMod val="50000"/>
              </a:schemeClr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132" name="Rectangle 131"/>
          <p:cNvSpPr/>
          <p:nvPr/>
        </p:nvSpPr>
        <p:spPr>
          <a:xfrm>
            <a:off x="2565610" y="3369125"/>
            <a:ext cx="301686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2</a:t>
            </a:r>
            <a:endParaRPr lang="en-US" sz="1400">
              <a:solidFill>
                <a:srgbClr val="000000"/>
              </a:solidFill>
              <a:latin typeface="Tekton Pro Bold"/>
              <a:cs typeface="Tekton Pro Bold"/>
            </a:endParaRPr>
          </a:p>
        </p:txBody>
      </p:sp>
      <p:sp>
        <p:nvSpPr>
          <p:cNvPr id="133" name="Rounded Rectangle 132"/>
          <p:cNvSpPr/>
          <p:nvPr/>
        </p:nvSpPr>
        <p:spPr>
          <a:xfrm>
            <a:off x="1692784" y="3257240"/>
            <a:ext cx="1360846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cxnSp>
        <p:nvCxnSpPr>
          <p:cNvPr id="134" name="Straight Arrow Connector 4"/>
          <p:cNvCxnSpPr>
            <a:cxnSpLocks/>
            <a:stCxn id="129" idx="2"/>
            <a:endCxn id="128" idx="0"/>
          </p:cNvCxnSpPr>
          <p:nvPr/>
        </p:nvCxnSpPr>
        <p:spPr>
          <a:xfrm rot="16200000" flipH="1">
            <a:off x="1374440" y="2715270"/>
            <a:ext cx="717580" cy="590130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chemeClr val="bg1">
                <a:lumMod val="50000"/>
              </a:schemeClr>
            </a:solidFill>
            <a:prstDash val="dash"/>
            <a:round/>
            <a:headEnd/>
            <a:tailEnd type="arrow" w="med" len="med"/>
          </a:ln>
        </p:spPr>
      </p:cxnSp>
      <p:sp>
        <p:nvSpPr>
          <p:cNvPr id="135" name="Rounded Rectangle 134"/>
          <p:cNvSpPr/>
          <p:nvPr/>
        </p:nvSpPr>
        <p:spPr>
          <a:xfrm>
            <a:off x="1801088" y="2342710"/>
            <a:ext cx="308581" cy="353155"/>
          </a:xfrm>
          <a:prstGeom prst="roundRect">
            <a:avLst>
              <a:gd name="adj" fmla="val 5346"/>
            </a:avLst>
          </a:prstGeom>
          <a:noFill/>
          <a:ln cap="rnd">
            <a:solidFill>
              <a:schemeClr val="bg1">
                <a:lumMod val="50000"/>
              </a:schemeClr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136" name="Straight Arrow Connector 4"/>
          <p:cNvCxnSpPr>
            <a:stCxn id="135" idx="2"/>
            <a:endCxn id="132" idx="0"/>
          </p:cNvCxnSpPr>
          <p:nvPr/>
        </p:nvCxnSpPr>
        <p:spPr>
          <a:xfrm rot="16200000" flipH="1">
            <a:off x="1999286" y="2651958"/>
            <a:ext cx="673260" cy="761074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chemeClr val="bg1">
                <a:lumMod val="50000"/>
              </a:schemeClr>
            </a:solidFill>
            <a:prstDash val="dash"/>
            <a:round/>
            <a:headEnd/>
            <a:tailEnd type="arrow" w="med" len="med"/>
          </a:ln>
        </p:spPr>
      </p:cxnSp>
      <p:sp>
        <p:nvSpPr>
          <p:cNvPr id="137" name="Rectangle 136"/>
          <p:cNvSpPr/>
          <p:nvPr/>
        </p:nvSpPr>
        <p:spPr>
          <a:xfrm>
            <a:off x="2274295" y="3338903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Menlo"/>
                <a:ea typeface="Menlo"/>
                <a:cs typeface="Menlo"/>
              </a:rPr>
              <a:t>-</a:t>
            </a:r>
            <a:endParaRPr lang="en-US"/>
          </a:p>
        </p:txBody>
      </p:sp>
      <p:sp>
        <p:nvSpPr>
          <p:cNvPr id="120" name="Line Callout 1 (Accent Bar) 34"/>
          <p:cNvSpPr>
            <a:spLocks/>
          </p:cNvSpPr>
          <p:nvPr/>
        </p:nvSpPr>
        <p:spPr bwMode="auto">
          <a:xfrm>
            <a:off x="1361938" y="5196131"/>
            <a:ext cx="2802852" cy="1477328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>
                <a:latin typeface="Calibri"/>
                <a:cs typeface="Calibri"/>
              </a:rPr>
              <a:t>Recuerde, siempre debe terminar de calcular las operaciones y luego se asigna a la variable definida.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977E101-7BE9-5C68-D809-1CC8FEF4C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9EC65EA-E9E0-AA13-D578-06304AB5CA5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6597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381613" y="1351701"/>
            <a:ext cx="611614" cy="635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369283" y="1351701"/>
            <a:ext cx="611614" cy="635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16075" y="3580846"/>
            <a:ext cx="611614" cy="635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*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95399" y="2438257"/>
            <a:ext cx="611614" cy="635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/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1368957" y="2449595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%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7504" y="954098"/>
            <a:ext cx="577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suma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3" name="TextBox 46"/>
          <p:cNvSpPr txBox="1">
            <a:spLocks noChangeArrowheads="1"/>
          </p:cNvSpPr>
          <p:nvPr/>
        </p:nvSpPr>
        <p:spPr bwMode="auto">
          <a:xfrm>
            <a:off x="1365472" y="954098"/>
            <a:ext cx="552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resta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4" name="TextBox 47"/>
          <p:cNvSpPr txBox="1">
            <a:spLocks noChangeArrowheads="1"/>
          </p:cNvSpPr>
          <p:nvPr/>
        </p:nvSpPr>
        <p:spPr bwMode="auto">
          <a:xfrm>
            <a:off x="155550" y="3183243"/>
            <a:ext cx="1208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multiplicación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5" name="TextBox 48"/>
          <p:cNvSpPr txBox="1">
            <a:spLocks noChangeArrowheads="1"/>
          </p:cNvSpPr>
          <p:nvPr/>
        </p:nvSpPr>
        <p:spPr bwMode="auto">
          <a:xfrm>
            <a:off x="343298" y="2040654"/>
            <a:ext cx="741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división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16" name="TextBox 49"/>
          <p:cNvSpPr txBox="1">
            <a:spLocks noChangeArrowheads="1"/>
          </p:cNvSpPr>
          <p:nvPr/>
        </p:nvSpPr>
        <p:spPr bwMode="auto">
          <a:xfrm>
            <a:off x="1309380" y="2040654"/>
            <a:ext cx="74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módulo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45" name="Slide Number Placeholder 1"/>
          <p:cNvSpPr txBox="1">
            <a:spLocks/>
          </p:cNvSpPr>
          <p:nvPr/>
        </p:nvSpPr>
        <p:spPr>
          <a:xfrm>
            <a:off x="7808753" y="7185624"/>
            <a:ext cx="963612" cy="20478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74" tIns="32137" rIns="64274" bIns="32137"/>
          <a:lstStyle>
            <a:defPPr>
              <a:defRPr lang="es-E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321372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321372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321372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321372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913B781E-6B26-8344-AA79-7A02BB424719}" type="slidenum">
              <a:rPr lang="es-ES" sz="1300">
                <a:solidFill>
                  <a:srgbClr val="FFFFFF"/>
                </a:solidFill>
                <a:latin typeface="Gill Sans Light" charset="0"/>
                <a:cs typeface="Gill Sans Light" charset="0"/>
              </a:rPr>
              <a:pPr eaLnBrk="1" hangingPunct="1"/>
              <a:t>36</a:t>
            </a:fld>
            <a:endParaRPr lang="es-ES" sz="1300">
              <a:solidFill>
                <a:srgbClr val="FFFFFF"/>
              </a:solidFill>
              <a:latin typeface="Gill Sans Light" charset="0"/>
              <a:cs typeface="Gill Sans Light" charset="0"/>
            </a:endParaRPr>
          </a:p>
        </p:txBody>
      </p:sp>
      <p:graphicFrame>
        <p:nvGraphicFramePr>
          <p:cNvPr id="4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624833"/>
              </p:ext>
            </p:extLst>
          </p:nvPr>
        </p:nvGraphicFramePr>
        <p:xfrm>
          <a:off x="5737863" y="2470007"/>
          <a:ext cx="2425700" cy="181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50900" imgH="635000" progId="Equation.3">
                  <p:embed/>
                </p:oleObj>
              </mc:Choice>
              <mc:Fallback>
                <p:oleObj name="Equation" r:id="rId2" imgW="850900" imgH="635000" progId="Equation.3">
                  <p:embed/>
                  <p:pic>
                    <p:nvPicPr>
                      <p:cNvPr id="4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7863" y="2470007"/>
                        <a:ext cx="2425700" cy="181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4797299"/>
              </p:ext>
            </p:extLst>
          </p:nvPr>
        </p:nvGraphicFramePr>
        <p:xfrm>
          <a:off x="3197235" y="2438257"/>
          <a:ext cx="18319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4200" imgH="177800" progId="Equation.3">
                  <p:embed/>
                </p:oleObj>
              </mc:Choice>
              <mc:Fallback>
                <p:oleObj name="Equation" r:id="rId4" imgW="584200" imgH="177800" progId="Equation.3">
                  <p:embed/>
                  <p:pic>
                    <p:nvPicPr>
                      <p:cNvPr id="5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7235" y="2438257"/>
                        <a:ext cx="183197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1" name="Straight Arrow Connector 6"/>
          <p:cNvCxnSpPr>
            <a:cxnSpLocks noChangeShapeType="1"/>
          </p:cNvCxnSpPr>
          <p:nvPr/>
        </p:nvCxnSpPr>
        <p:spPr bwMode="auto">
          <a:xfrm>
            <a:off x="5063366" y="2765282"/>
            <a:ext cx="850900" cy="0"/>
          </a:xfrm>
          <a:prstGeom prst="straightConnector1">
            <a:avLst/>
          </a:prstGeom>
          <a:noFill/>
          <a:ln w="12700" cmpd="sng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Rectangle 51"/>
          <p:cNvSpPr/>
          <p:nvPr/>
        </p:nvSpPr>
        <p:spPr>
          <a:xfrm>
            <a:off x="7690488" y="3103419"/>
            <a:ext cx="352425" cy="1216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53" name="Straight Arrow Connector 12"/>
          <p:cNvCxnSpPr>
            <a:cxnSpLocks noChangeShapeType="1"/>
          </p:cNvCxnSpPr>
          <p:nvPr/>
        </p:nvCxnSpPr>
        <p:spPr bwMode="auto">
          <a:xfrm flipV="1">
            <a:off x="4786322" y="3035157"/>
            <a:ext cx="0" cy="2203450"/>
          </a:xfrm>
          <a:prstGeom prst="straightConnector1">
            <a:avLst/>
          </a:prstGeom>
          <a:noFill/>
          <a:ln w="12700" cmpd="sng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4" name="TextBox 51"/>
          <p:cNvSpPr txBox="1">
            <a:spLocks noChangeArrowheads="1"/>
          </p:cNvSpPr>
          <p:nvPr/>
        </p:nvSpPr>
        <p:spPr bwMode="auto">
          <a:xfrm>
            <a:off x="3684597" y="5256069"/>
            <a:ext cx="2201863" cy="7080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ES_tradnl" sz="2000">
                <a:latin typeface="Chalkboard"/>
                <a:cs typeface="Chalkboard"/>
              </a:rPr>
              <a:t>módulo o resto división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22797" y="2481119"/>
            <a:ext cx="527050" cy="5413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56" name="TextBox 52"/>
          <p:cNvSpPr txBox="1">
            <a:spLocks noChangeArrowheads="1"/>
          </p:cNvSpPr>
          <p:nvPr/>
        </p:nvSpPr>
        <p:spPr bwMode="auto">
          <a:xfrm>
            <a:off x="6393172" y="5256069"/>
            <a:ext cx="2200275" cy="7080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ES_tradnl" sz="2000">
                <a:latin typeface="Chalkboard"/>
                <a:cs typeface="Chalkboard"/>
              </a:rPr>
              <a:t>módulo o resto división</a:t>
            </a:r>
          </a:p>
        </p:txBody>
      </p:sp>
      <p:cxnSp>
        <p:nvCxnSpPr>
          <p:cNvPr id="57" name="Straight Arrow Connector 53"/>
          <p:cNvCxnSpPr>
            <a:cxnSpLocks noChangeShapeType="1"/>
          </p:cNvCxnSpPr>
          <p:nvPr/>
        </p:nvCxnSpPr>
        <p:spPr bwMode="auto">
          <a:xfrm flipV="1">
            <a:off x="7897633" y="4322490"/>
            <a:ext cx="0" cy="946257"/>
          </a:xfrm>
          <a:prstGeom prst="straightConnector1">
            <a:avLst/>
          </a:prstGeom>
          <a:noFill/>
          <a:ln w="12700" cmpd="sng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Arrow Connector 6"/>
          <p:cNvCxnSpPr>
            <a:cxnSpLocks noChangeShapeType="1"/>
            <a:stCxn id="11" idx="3"/>
          </p:cNvCxnSpPr>
          <p:nvPr/>
        </p:nvCxnSpPr>
        <p:spPr bwMode="auto">
          <a:xfrm>
            <a:off x="1980571" y="2767095"/>
            <a:ext cx="1216664" cy="0"/>
          </a:xfrm>
          <a:prstGeom prst="straightConnector1">
            <a:avLst/>
          </a:prstGeom>
          <a:noFill/>
          <a:ln w="12700" cmpd="sng">
            <a:solidFill>
              <a:srgbClr val="FF0000"/>
            </a:solidFill>
            <a:prstDash val="dash"/>
            <a:round/>
            <a:headEnd type="oval" w="lg" len="lg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3A49A2A-13EC-F992-D967-25E412F94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6FA927-7715-AE44-C91C-B2FAB9DC2C1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4608494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Lección 3</a:t>
            </a:r>
            <a:br>
              <a:rPr lang="es-ES_tradnl" dirty="0"/>
            </a:br>
            <a:r>
              <a:rPr lang="es-ES_tradnl" sz="2000" dirty="0"/>
              <a:t>operaciones aritméticas</a:t>
            </a:r>
            <a:endParaRPr lang="en-US" dirty="0"/>
          </a:p>
        </p:txBody>
      </p:sp>
      <p:sp>
        <p:nvSpPr>
          <p:cNvPr id="45" name="Slide Number Placeholder 1"/>
          <p:cNvSpPr txBox="1">
            <a:spLocks/>
          </p:cNvSpPr>
          <p:nvPr/>
        </p:nvSpPr>
        <p:spPr>
          <a:xfrm>
            <a:off x="7808753" y="7185624"/>
            <a:ext cx="963612" cy="20478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74" tIns="32137" rIns="64274" bIns="32137"/>
          <a:lstStyle>
            <a:defPPr>
              <a:defRPr lang="es-E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321372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321372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321372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321372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fld id="{913B781E-6B26-8344-AA79-7A02BB424719}" type="slidenum">
              <a:rPr lang="es-ES" sz="1300">
                <a:solidFill>
                  <a:srgbClr val="FFFFFF"/>
                </a:solidFill>
                <a:latin typeface="Gill Sans Light" charset="0"/>
                <a:cs typeface="Gill Sans Light" charset="0"/>
              </a:rPr>
              <a:pPr eaLnBrk="1" hangingPunct="1"/>
              <a:t>37</a:t>
            </a:fld>
            <a:endParaRPr lang="es-ES" sz="1300">
              <a:solidFill>
                <a:srgbClr val="FFFFFF"/>
              </a:solidFill>
              <a:latin typeface="Gill Sans Light" charset="0"/>
              <a:cs typeface="Gill Sans Light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24945" y="1105859"/>
            <a:ext cx="3686136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1400" i="1" dirty="0">
                <a:latin typeface="Gill Sans" panose="020B0502020104020203" pitchFamily="34" charset="-79"/>
                <a:ea typeface="Verdana" panose="020B0604030504040204" pitchFamily="34" charset="0"/>
                <a:cs typeface="Gill Sans" panose="020B0502020104020203" pitchFamily="34" charset="-79"/>
              </a:rPr>
              <a:t>Orden de Precedencia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6337" y="1438263"/>
            <a:ext cx="3684916" cy="8949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dirty="0">
                <a:solidFill>
                  <a:schemeClr val="tx1"/>
                </a:solidFill>
                <a:cs typeface="Calibri"/>
              </a:rPr>
              <a:t>Recuerda. El orden de precedencia es importante. Este es el orden que utiliza Python</a:t>
            </a:r>
          </a:p>
        </p:txBody>
      </p:sp>
      <p:cxnSp>
        <p:nvCxnSpPr>
          <p:cNvPr id="48" name="Straight Arrow Connector 4"/>
          <p:cNvCxnSpPr>
            <a:cxnSpLocks/>
            <a:stCxn id="43" idx="1"/>
            <a:endCxn id="61" idx="1"/>
          </p:cNvCxnSpPr>
          <p:nvPr/>
        </p:nvCxnSpPr>
        <p:spPr>
          <a:xfrm rot="10800000" flipH="1" flipV="1">
            <a:off x="626337" y="1885732"/>
            <a:ext cx="788646" cy="2170825"/>
          </a:xfrm>
          <a:prstGeom prst="bentConnector3">
            <a:avLst>
              <a:gd name="adj1" fmla="val -28986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36" name="Rectangle 23">
            <a:extLst>
              <a:ext uri="{FF2B5EF4-FFF2-40B4-BE49-F238E27FC236}">
                <a16:creationId xmlns:a16="http://schemas.microsoft.com/office/drawing/2014/main" id="{687B03BB-5F02-D448-B7A1-7DE21B29F3AE}"/>
              </a:ext>
            </a:extLst>
          </p:cNvPr>
          <p:cNvSpPr/>
          <p:nvPr/>
        </p:nvSpPr>
        <p:spPr bwMode="auto">
          <a:xfrm>
            <a:off x="1704805" y="4299296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( )</a:t>
            </a:r>
          </a:p>
        </p:txBody>
      </p:sp>
      <p:sp>
        <p:nvSpPr>
          <p:cNvPr id="46" name="Rectangle 24">
            <a:extLst>
              <a:ext uri="{FF2B5EF4-FFF2-40B4-BE49-F238E27FC236}">
                <a16:creationId xmlns:a16="http://schemas.microsoft.com/office/drawing/2014/main" id="{60831987-9E56-5642-A136-4E518C86F7D3}"/>
              </a:ext>
            </a:extLst>
          </p:cNvPr>
          <p:cNvSpPr/>
          <p:nvPr/>
        </p:nvSpPr>
        <p:spPr bwMode="auto">
          <a:xfrm>
            <a:off x="3699639" y="4297400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 dirty="0">
                <a:solidFill>
                  <a:srgbClr val="FFFFFF"/>
                </a:solidFill>
                <a:latin typeface="Calibri" charset="0"/>
              </a:rPr>
              <a:t>*</a:t>
            </a:r>
          </a:p>
        </p:txBody>
      </p:sp>
      <p:sp>
        <p:nvSpPr>
          <p:cNvPr id="47" name="Rectangle 25">
            <a:extLst>
              <a:ext uri="{FF2B5EF4-FFF2-40B4-BE49-F238E27FC236}">
                <a16:creationId xmlns:a16="http://schemas.microsoft.com/office/drawing/2014/main" id="{9EC504A3-6F82-DC42-A685-4C93240947EF}"/>
              </a:ext>
            </a:extLst>
          </p:cNvPr>
          <p:cNvSpPr/>
          <p:nvPr/>
        </p:nvSpPr>
        <p:spPr bwMode="auto">
          <a:xfrm>
            <a:off x="4697056" y="4278034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/</a:t>
            </a:r>
          </a:p>
        </p:txBody>
      </p:sp>
      <p:sp>
        <p:nvSpPr>
          <p:cNvPr id="49" name="Rectangle 26">
            <a:extLst>
              <a:ext uri="{FF2B5EF4-FFF2-40B4-BE49-F238E27FC236}">
                <a16:creationId xmlns:a16="http://schemas.microsoft.com/office/drawing/2014/main" id="{2F10AC26-80EB-0849-A52B-11E79FB3A085}"/>
              </a:ext>
            </a:extLst>
          </p:cNvPr>
          <p:cNvSpPr/>
          <p:nvPr/>
        </p:nvSpPr>
        <p:spPr bwMode="auto">
          <a:xfrm>
            <a:off x="5694473" y="4289372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%</a:t>
            </a:r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8449F458-5A4B-C24C-804A-986BD0A6653D}"/>
              </a:ext>
            </a:extLst>
          </p:cNvPr>
          <p:cNvSpPr/>
          <p:nvPr/>
        </p:nvSpPr>
        <p:spPr bwMode="auto">
          <a:xfrm>
            <a:off x="6691890" y="4272275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+</a:t>
            </a:r>
          </a:p>
        </p:txBody>
      </p:sp>
      <p:sp>
        <p:nvSpPr>
          <p:cNvPr id="51" name="Rectangle 28">
            <a:extLst>
              <a:ext uri="{FF2B5EF4-FFF2-40B4-BE49-F238E27FC236}">
                <a16:creationId xmlns:a16="http://schemas.microsoft.com/office/drawing/2014/main" id="{D4C08F73-58B5-5346-A002-C895F5F9D944}"/>
              </a:ext>
            </a:extLst>
          </p:cNvPr>
          <p:cNvSpPr/>
          <p:nvPr/>
        </p:nvSpPr>
        <p:spPr bwMode="auto">
          <a:xfrm>
            <a:off x="7689306" y="4272275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-</a:t>
            </a:r>
          </a:p>
        </p:txBody>
      </p:sp>
      <p:sp>
        <p:nvSpPr>
          <p:cNvPr id="52" name="TextBox 29">
            <a:extLst>
              <a:ext uri="{FF2B5EF4-FFF2-40B4-BE49-F238E27FC236}">
                <a16:creationId xmlns:a16="http://schemas.microsoft.com/office/drawing/2014/main" id="{5451CC12-EC98-284C-A051-12B8BBDA9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1638" y="3882411"/>
            <a:ext cx="577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 dirty="0">
                <a:latin typeface="Calibri" charset="0"/>
                <a:cs typeface="Calibri" charset="0"/>
              </a:rPr>
              <a:t>suma</a:t>
            </a:r>
            <a:endParaRPr lang="es-ES_tradnl" sz="1800" dirty="0">
              <a:latin typeface="Calibri" charset="0"/>
              <a:cs typeface="Calibri" charset="0"/>
            </a:endParaRPr>
          </a:p>
        </p:txBody>
      </p:sp>
      <p:sp>
        <p:nvSpPr>
          <p:cNvPr id="53" name="TextBox 46">
            <a:extLst>
              <a:ext uri="{FF2B5EF4-FFF2-40B4-BE49-F238E27FC236}">
                <a16:creationId xmlns:a16="http://schemas.microsoft.com/office/drawing/2014/main" id="{19BEDD75-4EBC-7C4D-BFBF-B9B053BA3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5495" y="3882411"/>
            <a:ext cx="552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resta</a:t>
            </a:r>
            <a:endParaRPr lang="es-ES_tradnl" sz="1800">
              <a:latin typeface="Calibri" charset="0"/>
              <a:cs typeface="Calibri" charset="0"/>
            </a:endParaRPr>
          </a:p>
        </p:txBody>
      </p:sp>
      <p:sp>
        <p:nvSpPr>
          <p:cNvPr id="54" name="TextBox 47">
            <a:extLst>
              <a:ext uri="{FF2B5EF4-FFF2-40B4-BE49-F238E27FC236}">
                <a16:creationId xmlns:a16="http://schemas.microsoft.com/office/drawing/2014/main" id="{BA2809C1-05A7-BA4E-8CFB-757DFFF52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6224" y="3884271"/>
            <a:ext cx="9654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 dirty="0">
                <a:latin typeface="Calibri" charset="0"/>
                <a:cs typeface="Calibri" charset="0"/>
              </a:rPr>
              <a:t>exponente</a:t>
            </a:r>
          </a:p>
        </p:txBody>
      </p:sp>
      <p:sp>
        <p:nvSpPr>
          <p:cNvPr id="55" name="TextBox 48">
            <a:extLst>
              <a:ext uri="{FF2B5EF4-FFF2-40B4-BE49-F238E27FC236}">
                <a16:creationId xmlns:a16="http://schemas.microsoft.com/office/drawing/2014/main" id="{4FB27CA5-F49F-514C-9475-9F7269874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499" y="3882411"/>
            <a:ext cx="741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 dirty="0">
                <a:latin typeface="Calibri" charset="0"/>
                <a:cs typeface="Calibri" charset="0"/>
              </a:rPr>
              <a:t>división</a:t>
            </a:r>
            <a:endParaRPr lang="es-ES_tradnl" sz="1800" dirty="0">
              <a:latin typeface="Calibri" charset="0"/>
              <a:cs typeface="Calibri" charset="0"/>
            </a:endParaRPr>
          </a:p>
        </p:txBody>
      </p:sp>
      <p:sp>
        <p:nvSpPr>
          <p:cNvPr id="56" name="TextBox 49">
            <a:extLst>
              <a:ext uri="{FF2B5EF4-FFF2-40B4-BE49-F238E27FC236}">
                <a16:creationId xmlns:a16="http://schemas.microsoft.com/office/drawing/2014/main" id="{7E60F628-F317-7043-B696-E7E3E3614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5510" y="3882411"/>
            <a:ext cx="74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 dirty="0">
                <a:latin typeface="Calibri" charset="0"/>
                <a:cs typeface="Calibri" charset="0"/>
              </a:rPr>
              <a:t>módulo</a:t>
            </a:r>
            <a:endParaRPr lang="es-ES_tradnl" sz="1800" dirty="0">
              <a:latin typeface="Calibri" charset="0"/>
              <a:cs typeface="Calibri" charset="0"/>
            </a:endParaRPr>
          </a:p>
        </p:txBody>
      </p:sp>
      <p:sp>
        <p:nvSpPr>
          <p:cNvPr id="57" name="TextBox 47">
            <a:extLst>
              <a:ext uri="{FF2B5EF4-FFF2-40B4-BE49-F238E27FC236}">
                <a16:creationId xmlns:a16="http://schemas.microsoft.com/office/drawing/2014/main" id="{850FD493-FB3C-B64F-B3BC-3FAAF3930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322" y="3882510"/>
            <a:ext cx="9423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>
                <a:latin typeface="Calibri" charset="0"/>
                <a:cs typeface="Calibri" charset="0"/>
              </a:rPr>
              <a:t>paréntesis</a:t>
            </a:r>
          </a:p>
        </p:txBody>
      </p:sp>
      <p:sp>
        <p:nvSpPr>
          <p:cNvPr id="58" name="TextBox 1">
            <a:extLst>
              <a:ext uri="{FF2B5EF4-FFF2-40B4-BE49-F238E27FC236}">
                <a16:creationId xmlns:a16="http://schemas.microsoft.com/office/drawing/2014/main" id="{25F55664-1AC9-424E-BF83-7FD845A1F249}"/>
              </a:ext>
            </a:extLst>
          </p:cNvPr>
          <p:cNvSpPr txBox="1"/>
          <p:nvPr/>
        </p:nvSpPr>
        <p:spPr>
          <a:xfrm>
            <a:off x="1667528" y="3119433"/>
            <a:ext cx="492443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1</a:t>
            </a:r>
            <a:r>
              <a:rPr lang="en-US" sz="2400" baseline="30000" dirty="0">
                <a:latin typeface="Chalkboard"/>
                <a:cs typeface="Chalkboard"/>
              </a:rPr>
              <a:t>ro</a:t>
            </a:r>
          </a:p>
        </p:txBody>
      </p:sp>
      <p:sp>
        <p:nvSpPr>
          <p:cNvPr id="59" name="TextBox 37">
            <a:extLst>
              <a:ext uri="{FF2B5EF4-FFF2-40B4-BE49-F238E27FC236}">
                <a16:creationId xmlns:a16="http://schemas.microsoft.com/office/drawing/2014/main" id="{AAEDA838-4F8B-004C-BA86-BE39E24C6245}"/>
              </a:ext>
            </a:extLst>
          </p:cNvPr>
          <p:cNvSpPr txBox="1"/>
          <p:nvPr/>
        </p:nvSpPr>
        <p:spPr>
          <a:xfrm>
            <a:off x="3697762" y="3124779"/>
            <a:ext cx="260832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3</a:t>
            </a:r>
            <a:r>
              <a:rPr lang="en-US" sz="2400" baseline="30000" dirty="0">
                <a:latin typeface="Chalkboard"/>
                <a:cs typeface="Chalkboard"/>
              </a:rPr>
              <a:t>ro</a:t>
            </a:r>
          </a:p>
        </p:txBody>
      </p:sp>
      <p:sp>
        <p:nvSpPr>
          <p:cNvPr id="60" name="TextBox 40">
            <a:extLst>
              <a:ext uri="{FF2B5EF4-FFF2-40B4-BE49-F238E27FC236}">
                <a16:creationId xmlns:a16="http://schemas.microsoft.com/office/drawing/2014/main" id="{E97DC3BF-AD1D-5F4E-A47D-FE92F6ABA68B}"/>
              </a:ext>
            </a:extLst>
          </p:cNvPr>
          <p:cNvSpPr txBox="1"/>
          <p:nvPr/>
        </p:nvSpPr>
        <p:spPr>
          <a:xfrm>
            <a:off x="6709376" y="3119433"/>
            <a:ext cx="16471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4</a:t>
            </a:r>
            <a:r>
              <a:rPr lang="en-US" sz="2400" baseline="30000" dirty="0">
                <a:latin typeface="Chalkboard"/>
                <a:cs typeface="Chalkboard"/>
              </a:rPr>
              <a:t>to</a:t>
            </a:r>
          </a:p>
        </p:txBody>
      </p:sp>
      <p:sp>
        <p:nvSpPr>
          <p:cNvPr id="61" name="Rounded Rectangle 43">
            <a:extLst>
              <a:ext uri="{FF2B5EF4-FFF2-40B4-BE49-F238E27FC236}">
                <a16:creationId xmlns:a16="http://schemas.microsoft.com/office/drawing/2014/main" id="{5A034405-5BE2-E74F-85FE-5F4216DEFA59}"/>
              </a:ext>
            </a:extLst>
          </p:cNvPr>
          <p:cNvSpPr/>
          <p:nvPr/>
        </p:nvSpPr>
        <p:spPr>
          <a:xfrm>
            <a:off x="1414983" y="2913589"/>
            <a:ext cx="7172936" cy="2285937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2" name="Rectangle 24">
            <a:extLst>
              <a:ext uri="{FF2B5EF4-FFF2-40B4-BE49-F238E27FC236}">
                <a16:creationId xmlns:a16="http://schemas.microsoft.com/office/drawing/2014/main" id="{DF35CE61-6D6D-E842-A1D0-821B8B924AD8}"/>
              </a:ext>
            </a:extLst>
          </p:cNvPr>
          <p:cNvSpPr/>
          <p:nvPr/>
        </p:nvSpPr>
        <p:spPr bwMode="auto">
          <a:xfrm>
            <a:off x="2702222" y="4306121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 dirty="0">
                <a:solidFill>
                  <a:srgbClr val="FFFFFF"/>
                </a:solidFill>
                <a:latin typeface="Calibri" charset="0"/>
              </a:rPr>
              <a:t>**</a:t>
            </a:r>
          </a:p>
        </p:txBody>
      </p:sp>
      <p:sp>
        <p:nvSpPr>
          <p:cNvPr id="63" name="TextBox 37">
            <a:extLst>
              <a:ext uri="{FF2B5EF4-FFF2-40B4-BE49-F238E27FC236}">
                <a16:creationId xmlns:a16="http://schemas.microsoft.com/office/drawing/2014/main" id="{76E2BFD7-FB15-2746-98A9-1DBAABDDC8A2}"/>
              </a:ext>
            </a:extLst>
          </p:cNvPr>
          <p:cNvSpPr txBox="1"/>
          <p:nvPr/>
        </p:nvSpPr>
        <p:spPr>
          <a:xfrm>
            <a:off x="2593312" y="3114462"/>
            <a:ext cx="56938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halkboard"/>
                <a:cs typeface="Chalkboard"/>
              </a:rPr>
              <a:t>2</a:t>
            </a:r>
            <a:r>
              <a:rPr lang="en-US" sz="2400" baseline="30000" dirty="0">
                <a:latin typeface="Chalkboard"/>
                <a:cs typeface="Chalkboard"/>
              </a:rPr>
              <a:t>do</a:t>
            </a:r>
          </a:p>
        </p:txBody>
      </p:sp>
      <p:sp>
        <p:nvSpPr>
          <p:cNvPr id="64" name="TextBox 47">
            <a:extLst>
              <a:ext uri="{FF2B5EF4-FFF2-40B4-BE49-F238E27FC236}">
                <a16:creationId xmlns:a16="http://schemas.microsoft.com/office/drawing/2014/main" id="{2B924586-D5C0-9E4D-BF8D-83F3278D6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484" y="3749055"/>
            <a:ext cx="8101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400" dirty="0">
                <a:latin typeface="Calibri" charset="0"/>
                <a:cs typeface="Calibri" charset="0"/>
              </a:rPr>
              <a:t>multiplicación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6A6E6DA0-97C3-9642-B6D5-AE142BE1A9AC}"/>
              </a:ext>
            </a:extLst>
          </p:cNvPr>
          <p:cNvSpPr txBox="1"/>
          <p:nvPr/>
        </p:nvSpPr>
        <p:spPr>
          <a:xfrm>
            <a:off x="5035632" y="3298195"/>
            <a:ext cx="13420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100" i="1" dirty="0">
                <a:latin typeface="Candara" panose="020E0502030303020204" pitchFamily="34" charset="0"/>
                <a:cs typeface="Calibri" panose="020F0502020204030204" pitchFamily="34" charset="0"/>
              </a:rPr>
              <a:t>izquierda a derecha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FD3A4348-512B-884E-A787-90CBFB8EDE7B}"/>
              </a:ext>
            </a:extLst>
          </p:cNvPr>
          <p:cNvSpPr txBox="1"/>
          <p:nvPr/>
        </p:nvSpPr>
        <p:spPr>
          <a:xfrm>
            <a:off x="7137736" y="3328550"/>
            <a:ext cx="13420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100" i="1" dirty="0">
                <a:latin typeface="Candara" panose="020E0502030303020204" pitchFamily="34" charset="0"/>
                <a:cs typeface="Calibri" panose="020F0502020204030204" pitchFamily="34" charset="0"/>
              </a:rPr>
              <a:t>izquierda a derecha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6BB448-F728-0D57-6613-0BF6DC063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92BBCF-9A42-F282-4333-81313C5A60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266280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</a:t>
            </a:r>
            <a:r>
              <a:rPr lang="es-ES" dirty="0"/>
              <a:t>3</a:t>
            </a:r>
            <a:endParaRPr dirty="0"/>
          </a:p>
        </p:txBody>
      </p:sp>
      <p:sp>
        <p:nvSpPr>
          <p:cNvPr id="424" name="TextBox 4"/>
          <p:cNvSpPr txBox="1"/>
          <p:nvPr/>
        </p:nvSpPr>
        <p:spPr>
          <a:xfrm>
            <a:off x="1705984" y="1433032"/>
            <a:ext cx="6426996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Recordemos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que una variable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representa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espacio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memoria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computador</a:t>
            </a:r>
            <a:r>
              <a:rPr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puede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ser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modificado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tiempo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permite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registro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acceso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a los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425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81" y="1472691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TextBox 6"/>
          <p:cNvSpPr txBox="1"/>
          <p:nvPr/>
        </p:nvSpPr>
        <p:spPr>
          <a:xfrm>
            <a:off x="1964799" y="2449481"/>
            <a:ext cx="140038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dirty="0"/>
              <a:t>Matemáticas</a:t>
            </a:r>
            <a:endParaRPr dirty="0"/>
          </a:p>
        </p:txBody>
      </p:sp>
      <p:grpSp>
        <p:nvGrpSpPr>
          <p:cNvPr id="429" name="TextBox 7"/>
          <p:cNvGrpSpPr/>
          <p:nvPr/>
        </p:nvGrpSpPr>
        <p:grpSpPr>
          <a:xfrm>
            <a:off x="1083029" y="2890372"/>
            <a:ext cx="3269200" cy="1080414"/>
            <a:chOff x="0" y="0"/>
            <a:chExt cx="3269199" cy="1080412"/>
          </a:xfrm>
        </p:grpSpPr>
        <p:sp>
          <p:nvSpPr>
            <p:cNvPr id="427" name="Rectángulo"/>
            <p:cNvSpPr/>
            <p:nvPr/>
          </p:nvSpPr>
          <p:spPr>
            <a:xfrm>
              <a:off x="0" y="0"/>
              <a:ext cx="3269199" cy="1080412"/>
            </a:xfrm>
            <a:prstGeom prst="rect">
              <a:avLst/>
            </a:prstGeom>
            <a:blipFill rotWithShape="1">
              <a:blip r:embed="rId4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merican Typewriter"/>
                  <a:ea typeface="American Typewriter"/>
                  <a:cs typeface="American Typewriter"/>
                  <a:sym typeface="American Typewriter"/>
                </a:defRPr>
              </a:pPr>
              <a:endParaRPr/>
            </a:p>
          </p:txBody>
        </p:sp>
        <p:sp>
          <p:nvSpPr>
            <p:cNvPr id="428" name="x = 7…"/>
            <p:cNvSpPr txBox="1"/>
            <p:nvPr/>
          </p:nvSpPr>
          <p:spPr>
            <a:xfrm>
              <a:off x="0" y="0"/>
              <a:ext cx="3269199" cy="10772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6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/>
                <a:t>x = 7</a:t>
              </a:r>
            </a:p>
            <a:p>
              <a:pPr>
                <a:defRPr sz="16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/>
                <a:t>y = 5</a:t>
              </a:r>
            </a:p>
            <a:p>
              <a:pPr>
                <a:defRPr sz="16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/>
                <a:t>z = x - y</a:t>
              </a:r>
            </a:p>
            <a:p>
              <a:pPr>
                <a:defRPr sz="1600">
                  <a:latin typeface="Menlo"/>
                  <a:ea typeface="Menlo"/>
                  <a:cs typeface="Menlo"/>
                  <a:sym typeface="Menlo"/>
                </a:defRPr>
              </a:pPr>
              <a:endParaRPr dirty="0"/>
            </a:p>
          </p:txBody>
        </p:sp>
      </p:grpSp>
      <p:sp>
        <p:nvSpPr>
          <p:cNvPr id="430" name="TextBox 10"/>
          <p:cNvSpPr txBox="1"/>
          <p:nvPr/>
        </p:nvSpPr>
        <p:spPr>
          <a:xfrm>
            <a:off x="4769264" y="2891135"/>
            <a:ext cx="3600001" cy="1056641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x = 7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y = 5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z = x - y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print(z)</a:t>
            </a:r>
          </a:p>
        </p:txBody>
      </p:sp>
      <p:sp>
        <p:nvSpPr>
          <p:cNvPr id="431" name="TextBox 11"/>
          <p:cNvSpPr txBox="1"/>
          <p:nvPr/>
        </p:nvSpPr>
        <p:spPr>
          <a:xfrm>
            <a:off x="6258396" y="2473372"/>
            <a:ext cx="673520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Python</a:t>
            </a:r>
          </a:p>
        </p:txBody>
      </p:sp>
      <p:sp>
        <p:nvSpPr>
          <p:cNvPr id="432" name="Straight Connector 60"/>
          <p:cNvSpPr/>
          <p:nvPr/>
        </p:nvSpPr>
        <p:spPr>
          <a:xfrm flipV="1">
            <a:off x="1082281" y="2833506"/>
            <a:ext cx="7288663" cy="9478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39" name="Group 75"/>
          <p:cNvGrpSpPr/>
          <p:nvPr/>
        </p:nvGrpSpPr>
        <p:grpSpPr>
          <a:xfrm>
            <a:off x="7876289" y="5208367"/>
            <a:ext cx="930305" cy="722614"/>
            <a:chOff x="0" y="-32568"/>
            <a:chExt cx="930303" cy="722613"/>
          </a:xfrm>
        </p:grpSpPr>
        <p:sp>
          <p:nvSpPr>
            <p:cNvPr id="433" name="Rectangle 66"/>
            <p:cNvSpPr/>
            <p:nvPr/>
          </p:nvSpPr>
          <p:spPr>
            <a:xfrm>
              <a:off x="0" y="30857"/>
              <a:ext cx="210368" cy="175806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Rectangle 67"/>
            <p:cNvSpPr/>
            <p:nvPr/>
          </p:nvSpPr>
          <p:spPr>
            <a:xfrm>
              <a:off x="0" y="257729"/>
              <a:ext cx="210368" cy="175806"/>
            </a:xfrm>
            <a:prstGeom prst="rect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TextBox 68"/>
            <p:cNvSpPr txBox="1"/>
            <p:nvPr/>
          </p:nvSpPr>
          <p:spPr>
            <a:xfrm>
              <a:off x="219477" y="-32568"/>
              <a:ext cx="710826" cy="256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100" i="1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/>
                <a:t>sin cambios</a:t>
              </a:r>
            </a:p>
          </p:txBody>
        </p:sp>
        <p:sp>
          <p:nvSpPr>
            <p:cNvPr id="436" name="TextBox 69"/>
            <p:cNvSpPr txBox="1"/>
            <p:nvPr/>
          </p:nvSpPr>
          <p:spPr>
            <a:xfrm>
              <a:off x="219477" y="200467"/>
              <a:ext cx="485792" cy="256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100" i="1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registro</a:t>
              </a:r>
            </a:p>
          </p:txBody>
        </p:sp>
        <p:sp>
          <p:nvSpPr>
            <p:cNvPr id="437" name="Rectangle 70"/>
            <p:cNvSpPr/>
            <p:nvPr/>
          </p:nvSpPr>
          <p:spPr>
            <a:xfrm>
              <a:off x="0" y="484601"/>
              <a:ext cx="210368" cy="175806"/>
            </a:xfrm>
            <a:prstGeom prst="rect">
              <a:avLst/>
            </a:prstGeom>
            <a:solidFill>
              <a:srgbClr val="00800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TextBox 71"/>
            <p:cNvSpPr txBox="1"/>
            <p:nvPr/>
          </p:nvSpPr>
          <p:spPr>
            <a:xfrm>
              <a:off x="219477" y="433504"/>
              <a:ext cx="456597" cy="256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100" i="1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lectura</a:t>
              </a:r>
            </a:p>
          </p:txBody>
        </p:sp>
      </p:grpSp>
      <p:sp>
        <p:nvSpPr>
          <p:cNvPr id="440" name="Straight Connector 72"/>
          <p:cNvSpPr/>
          <p:nvPr/>
        </p:nvSpPr>
        <p:spPr>
          <a:xfrm>
            <a:off x="1082281" y="4016101"/>
            <a:ext cx="7288663" cy="11546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45" name="Group 57"/>
          <p:cNvGrpSpPr/>
          <p:nvPr/>
        </p:nvGrpSpPr>
        <p:grpSpPr>
          <a:xfrm>
            <a:off x="893488" y="4848974"/>
            <a:ext cx="882490" cy="981616"/>
            <a:chOff x="0" y="0"/>
            <a:chExt cx="882488" cy="981615"/>
          </a:xfrm>
        </p:grpSpPr>
        <p:sp>
          <p:nvSpPr>
            <p:cNvPr id="441" name="Rectangle 19"/>
            <p:cNvSpPr/>
            <p:nvPr/>
          </p:nvSpPr>
          <p:spPr>
            <a:xfrm>
              <a:off x="0" y="-1"/>
              <a:ext cx="420833" cy="447135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Rectangle 20"/>
            <p:cNvSpPr/>
            <p:nvPr/>
          </p:nvSpPr>
          <p:spPr>
            <a:xfrm>
              <a:off x="461655" y="-1"/>
              <a:ext cx="420834" cy="447135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3" name="Rectangle 21"/>
            <p:cNvSpPr/>
            <p:nvPr/>
          </p:nvSpPr>
          <p:spPr>
            <a:xfrm>
              <a:off x="0" y="534482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4" name="Rectangle 22"/>
            <p:cNvSpPr/>
            <p:nvPr/>
          </p:nvSpPr>
          <p:spPr>
            <a:xfrm>
              <a:off x="461655" y="534482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6" name="TextBox 33"/>
          <p:cNvSpPr txBox="1"/>
          <p:nvPr/>
        </p:nvSpPr>
        <p:spPr>
          <a:xfrm>
            <a:off x="854337" y="6073459"/>
            <a:ext cx="2535013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línea de tiempo</a:t>
            </a:r>
          </a:p>
        </p:txBody>
      </p:sp>
      <p:sp>
        <p:nvSpPr>
          <p:cNvPr id="447" name="TextBox 40"/>
          <p:cNvSpPr txBox="1"/>
          <p:nvPr/>
        </p:nvSpPr>
        <p:spPr>
          <a:xfrm>
            <a:off x="1237240" y="5912113"/>
            <a:ext cx="188787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0</a:t>
            </a:r>
          </a:p>
        </p:txBody>
      </p:sp>
      <p:sp>
        <p:nvSpPr>
          <p:cNvPr id="448" name="TextBox 41"/>
          <p:cNvSpPr txBox="1"/>
          <p:nvPr/>
        </p:nvSpPr>
        <p:spPr>
          <a:xfrm>
            <a:off x="2311496" y="5912113"/>
            <a:ext cx="188786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1</a:t>
            </a:r>
          </a:p>
        </p:txBody>
      </p:sp>
      <p:sp>
        <p:nvSpPr>
          <p:cNvPr id="449" name="TextBox 42"/>
          <p:cNvSpPr txBox="1"/>
          <p:nvPr/>
        </p:nvSpPr>
        <p:spPr>
          <a:xfrm>
            <a:off x="3376273" y="5912113"/>
            <a:ext cx="188787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2</a:t>
            </a:r>
          </a:p>
        </p:txBody>
      </p:sp>
      <p:sp>
        <p:nvSpPr>
          <p:cNvPr id="450" name="TextBox 43"/>
          <p:cNvSpPr txBox="1"/>
          <p:nvPr/>
        </p:nvSpPr>
        <p:spPr>
          <a:xfrm>
            <a:off x="4441049" y="5912113"/>
            <a:ext cx="188787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3</a:t>
            </a:r>
          </a:p>
        </p:txBody>
      </p:sp>
      <p:sp>
        <p:nvSpPr>
          <p:cNvPr id="451" name="TextBox 44"/>
          <p:cNvSpPr txBox="1"/>
          <p:nvPr/>
        </p:nvSpPr>
        <p:spPr>
          <a:xfrm>
            <a:off x="1901620" y="4369030"/>
            <a:ext cx="203880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memoria del computador</a:t>
            </a:r>
          </a:p>
        </p:txBody>
      </p:sp>
      <p:sp>
        <p:nvSpPr>
          <p:cNvPr id="452" name="Straight Connector 45"/>
          <p:cNvSpPr/>
          <p:nvPr/>
        </p:nvSpPr>
        <p:spPr>
          <a:xfrm flipH="1" flipV="1">
            <a:off x="815963" y="4680984"/>
            <a:ext cx="2" cy="1227858"/>
          </a:xfrm>
          <a:prstGeom prst="line">
            <a:avLst/>
          </a:prstGeom>
          <a:ln>
            <a:solidFill>
              <a:srgbClr val="3366FF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60" name="Group 56"/>
          <p:cNvGrpSpPr/>
          <p:nvPr/>
        </p:nvGrpSpPr>
        <p:grpSpPr>
          <a:xfrm>
            <a:off x="1962579" y="4813779"/>
            <a:ext cx="882489" cy="1016811"/>
            <a:chOff x="0" y="0"/>
            <a:chExt cx="882488" cy="1016810"/>
          </a:xfrm>
        </p:grpSpPr>
        <p:grpSp>
          <p:nvGrpSpPr>
            <p:cNvPr id="455" name="Rectangle 23"/>
            <p:cNvGrpSpPr/>
            <p:nvPr/>
          </p:nvGrpSpPr>
          <p:grpSpPr>
            <a:xfrm>
              <a:off x="0" y="35194"/>
              <a:ext cx="420833" cy="447134"/>
              <a:chOff x="0" y="0"/>
              <a:chExt cx="420832" cy="447133"/>
            </a:xfrm>
          </p:grpSpPr>
          <p:sp>
            <p:nvSpPr>
              <p:cNvPr id="453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54" name="7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7</a:t>
                </a:r>
              </a:p>
            </p:txBody>
          </p:sp>
        </p:grpSp>
        <p:sp>
          <p:nvSpPr>
            <p:cNvPr id="456" name="Rectangle 24"/>
            <p:cNvSpPr/>
            <p:nvPr/>
          </p:nvSpPr>
          <p:spPr>
            <a:xfrm>
              <a:off x="461655" y="35194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Rectangle 25"/>
            <p:cNvSpPr/>
            <p:nvPr/>
          </p:nvSpPr>
          <p:spPr>
            <a:xfrm>
              <a:off x="0" y="569677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Rectangle 26"/>
            <p:cNvSpPr/>
            <p:nvPr/>
          </p:nvSpPr>
          <p:spPr>
            <a:xfrm>
              <a:off x="461655" y="569677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TextBox 48"/>
            <p:cNvSpPr txBox="1"/>
            <p:nvPr/>
          </p:nvSpPr>
          <p:spPr>
            <a:xfrm>
              <a:off x="19778" y="-1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x</a:t>
              </a:r>
            </a:p>
          </p:txBody>
        </p:sp>
      </p:grpSp>
      <p:grpSp>
        <p:nvGrpSpPr>
          <p:cNvPr id="471" name="Group 55"/>
          <p:cNvGrpSpPr/>
          <p:nvPr/>
        </p:nvGrpSpPr>
        <p:grpSpPr>
          <a:xfrm>
            <a:off x="3031668" y="4810478"/>
            <a:ext cx="882489" cy="1020112"/>
            <a:chOff x="0" y="0"/>
            <a:chExt cx="882488" cy="1020110"/>
          </a:xfrm>
        </p:grpSpPr>
        <p:grpSp>
          <p:nvGrpSpPr>
            <p:cNvPr id="463" name="Rectangle 27"/>
            <p:cNvGrpSpPr/>
            <p:nvPr/>
          </p:nvGrpSpPr>
          <p:grpSpPr>
            <a:xfrm>
              <a:off x="0" y="38495"/>
              <a:ext cx="420833" cy="447134"/>
              <a:chOff x="0" y="0"/>
              <a:chExt cx="420832" cy="447133"/>
            </a:xfrm>
          </p:grpSpPr>
          <p:sp>
            <p:nvSpPr>
              <p:cNvPr id="461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00009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62" name="7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7</a:t>
                </a:r>
              </a:p>
            </p:txBody>
          </p:sp>
        </p:grpSp>
        <p:grpSp>
          <p:nvGrpSpPr>
            <p:cNvPr id="466" name="Rectangle 28"/>
            <p:cNvGrpSpPr/>
            <p:nvPr/>
          </p:nvGrpSpPr>
          <p:grpSpPr>
            <a:xfrm>
              <a:off x="461655" y="38495"/>
              <a:ext cx="420834" cy="447134"/>
              <a:chOff x="0" y="0"/>
              <a:chExt cx="420832" cy="447133"/>
            </a:xfrm>
          </p:grpSpPr>
          <p:sp>
            <p:nvSpPr>
              <p:cNvPr id="464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65" name="5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467" name="Rectangle 29"/>
            <p:cNvSpPr/>
            <p:nvPr/>
          </p:nvSpPr>
          <p:spPr>
            <a:xfrm>
              <a:off x="0" y="572977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Rectangle 30"/>
            <p:cNvSpPr/>
            <p:nvPr/>
          </p:nvSpPr>
          <p:spPr>
            <a:xfrm>
              <a:off x="461655" y="572977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TextBox 49"/>
            <p:cNvSpPr txBox="1"/>
            <p:nvPr/>
          </p:nvSpPr>
          <p:spPr>
            <a:xfrm>
              <a:off x="17602" y="330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x</a:t>
              </a:r>
            </a:p>
          </p:txBody>
        </p:sp>
        <p:sp>
          <p:nvSpPr>
            <p:cNvPr id="470" name="TextBox 51"/>
            <p:cNvSpPr txBox="1"/>
            <p:nvPr/>
          </p:nvSpPr>
          <p:spPr>
            <a:xfrm>
              <a:off x="483434" y="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y</a:t>
              </a:r>
            </a:p>
          </p:txBody>
        </p:sp>
      </p:grpSp>
      <p:grpSp>
        <p:nvGrpSpPr>
          <p:cNvPr id="485" name="Group 54"/>
          <p:cNvGrpSpPr/>
          <p:nvPr/>
        </p:nvGrpSpPr>
        <p:grpSpPr>
          <a:xfrm>
            <a:off x="4100757" y="4810478"/>
            <a:ext cx="882489" cy="1020112"/>
            <a:chOff x="0" y="0"/>
            <a:chExt cx="882488" cy="1020110"/>
          </a:xfrm>
        </p:grpSpPr>
        <p:grpSp>
          <p:nvGrpSpPr>
            <p:cNvPr id="474" name="Rectangle 34"/>
            <p:cNvGrpSpPr/>
            <p:nvPr/>
          </p:nvGrpSpPr>
          <p:grpSpPr>
            <a:xfrm>
              <a:off x="0" y="38495"/>
              <a:ext cx="420833" cy="447134"/>
              <a:chOff x="0" y="0"/>
              <a:chExt cx="420832" cy="447133"/>
            </a:xfrm>
          </p:grpSpPr>
          <p:sp>
            <p:nvSpPr>
              <p:cNvPr id="472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008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3" name="7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7</a:t>
                </a:r>
              </a:p>
            </p:txBody>
          </p:sp>
        </p:grpSp>
        <p:grpSp>
          <p:nvGrpSpPr>
            <p:cNvPr id="477" name="Rectangle 35"/>
            <p:cNvGrpSpPr/>
            <p:nvPr/>
          </p:nvGrpSpPr>
          <p:grpSpPr>
            <a:xfrm>
              <a:off x="461655" y="38495"/>
              <a:ext cx="420834" cy="447134"/>
              <a:chOff x="0" y="0"/>
              <a:chExt cx="420832" cy="447133"/>
            </a:xfrm>
          </p:grpSpPr>
          <p:sp>
            <p:nvSpPr>
              <p:cNvPr id="475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008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6" name="5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478" name="Rectangle 36"/>
            <p:cNvSpPr/>
            <p:nvPr/>
          </p:nvSpPr>
          <p:spPr>
            <a:xfrm>
              <a:off x="0" y="572977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81" name="Rectangle 37"/>
            <p:cNvGrpSpPr/>
            <p:nvPr/>
          </p:nvGrpSpPr>
          <p:grpSpPr>
            <a:xfrm>
              <a:off x="461655" y="572977"/>
              <a:ext cx="420834" cy="447134"/>
              <a:chOff x="0" y="0"/>
              <a:chExt cx="420832" cy="447133"/>
            </a:xfrm>
          </p:grpSpPr>
          <p:sp>
            <p:nvSpPr>
              <p:cNvPr id="479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0" name="2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2</a:t>
                </a:r>
              </a:p>
            </p:txBody>
          </p:sp>
        </p:grpSp>
        <p:sp>
          <p:nvSpPr>
            <p:cNvPr id="482" name="TextBox 50"/>
            <p:cNvSpPr txBox="1"/>
            <p:nvPr/>
          </p:nvSpPr>
          <p:spPr>
            <a:xfrm>
              <a:off x="17602" y="330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x</a:t>
              </a:r>
            </a:p>
          </p:txBody>
        </p:sp>
        <p:sp>
          <p:nvSpPr>
            <p:cNvPr id="483" name="TextBox 52"/>
            <p:cNvSpPr txBox="1"/>
            <p:nvPr/>
          </p:nvSpPr>
          <p:spPr>
            <a:xfrm>
              <a:off x="487763" y="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y</a:t>
              </a:r>
            </a:p>
          </p:txBody>
        </p:sp>
        <p:sp>
          <p:nvSpPr>
            <p:cNvPr id="484" name="TextBox 53"/>
            <p:cNvSpPr txBox="1"/>
            <p:nvPr/>
          </p:nvSpPr>
          <p:spPr>
            <a:xfrm>
              <a:off x="487763" y="536747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z</a:t>
              </a:r>
            </a:p>
          </p:txBody>
        </p:sp>
      </p:grpSp>
      <p:sp>
        <p:nvSpPr>
          <p:cNvPr id="486" name="Straight Connector 32"/>
          <p:cNvSpPr/>
          <p:nvPr/>
        </p:nvSpPr>
        <p:spPr>
          <a:xfrm>
            <a:off x="815189" y="5908843"/>
            <a:ext cx="4492550" cy="1"/>
          </a:xfrm>
          <a:prstGeom prst="line">
            <a:avLst/>
          </a:prstGeom>
          <a:ln>
            <a:solidFill>
              <a:srgbClr val="3366FF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7" name="TextBox 76"/>
          <p:cNvSpPr txBox="1"/>
          <p:nvPr/>
        </p:nvSpPr>
        <p:spPr>
          <a:xfrm rot="16200000">
            <a:off x="365958" y="5490368"/>
            <a:ext cx="60837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bloques</a:t>
            </a:r>
          </a:p>
        </p:txBody>
      </p:sp>
      <p:sp>
        <p:nvSpPr>
          <p:cNvPr id="488" name="Freeform 79"/>
          <p:cNvSpPr/>
          <p:nvPr/>
        </p:nvSpPr>
        <p:spPr>
          <a:xfrm rot="8100000" flipV="1">
            <a:off x="4935682" y="4546696"/>
            <a:ext cx="951367" cy="4398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632"/>
                </a:moveTo>
                <a:lnTo>
                  <a:pt x="21600" y="0"/>
                </a:lnTo>
                <a:lnTo>
                  <a:pt x="4276" y="21600"/>
                </a:lnTo>
                <a:lnTo>
                  <a:pt x="0" y="8632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491" name="Rectangle 77"/>
          <p:cNvGrpSpPr/>
          <p:nvPr/>
        </p:nvGrpSpPr>
        <p:grpSpPr>
          <a:xfrm>
            <a:off x="5696339" y="4398402"/>
            <a:ext cx="1952491" cy="1619676"/>
            <a:chOff x="0" y="-1"/>
            <a:chExt cx="1952489" cy="1619674"/>
          </a:xfrm>
        </p:grpSpPr>
        <p:sp>
          <p:nvSpPr>
            <p:cNvPr id="489" name="Rectángulo"/>
            <p:cNvSpPr/>
            <p:nvPr/>
          </p:nvSpPr>
          <p:spPr>
            <a:xfrm>
              <a:off x="0" y="-1"/>
              <a:ext cx="1952489" cy="1619674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90" name="El computador reserva un espacio en memoria y a medida que se ejecutan instrucciones, se acceden y modifican los datos según la ejecución del programa"/>
            <p:cNvSpPr txBox="1"/>
            <p:nvPr/>
          </p:nvSpPr>
          <p:spPr>
            <a:xfrm>
              <a:off x="0" y="-1"/>
              <a:ext cx="1952489" cy="16004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computador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reserva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un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espacio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memoria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y 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medida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que se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ejecutan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instrucciones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, se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acceden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y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modifican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los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datos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según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la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ejecución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programa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92" name="Oval 82"/>
          <p:cNvSpPr/>
          <p:nvPr/>
        </p:nvSpPr>
        <p:spPr>
          <a:xfrm>
            <a:off x="4627092" y="3013576"/>
            <a:ext cx="132683" cy="132683"/>
          </a:xfrm>
          <a:prstGeom prst="ellipse">
            <a:avLst/>
          </a:pr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C91E443-EAD3-5936-C2E8-E305C9A0DA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486D8DC-9180-9CFD-DA18-1D4F48F29B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9764954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033560" pathEditMode="relative">
                                      <p:cBhvr>
                                        <p:cTn id="27" dur="1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33560 L 0.000166 0.070830" pathEditMode="relative">
                                      <p:cBhvr>
                                        <p:cTn id="39" dur="1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" grpId="0" animBg="1" advAuto="0"/>
      <p:bldP spid="449" grpId="0" animBg="1" advAuto="0"/>
      <p:bldP spid="450" grpId="0" animBg="1" advAuto="0"/>
      <p:bldP spid="460" grpId="0" animBg="1" advAuto="0"/>
      <p:bldP spid="471" grpId="0" animBg="1" advAuto="0"/>
      <p:bldP spid="485" grpId="0" animBg="1" advAuto="0"/>
      <p:bldP spid="488" grpId="0" animBg="1" advAuto="0"/>
      <p:bldP spid="491" grpId="0" animBg="1" advAuto="0"/>
      <p:bldP spid="492" grpId="0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</a:t>
            </a:r>
            <a:r>
              <a:rPr lang="es-ES" dirty="0"/>
              <a:t>3</a:t>
            </a:r>
            <a:endParaRPr dirty="0"/>
          </a:p>
        </p:txBody>
      </p:sp>
      <p:sp>
        <p:nvSpPr>
          <p:cNvPr id="498" name="TextBox 6"/>
          <p:cNvSpPr txBox="1"/>
          <p:nvPr/>
        </p:nvSpPr>
        <p:spPr>
          <a:xfrm>
            <a:off x="2215727" y="2285508"/>
            <a:ext cx="140038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dirty="0"/>
              <a:t>Matemáticas</a:t>
            </a:r>
          </a:p>
        </p:txBody>
      </p:sp>
      <p:sp>
        <p:nvSpPr>
          <p:cNvPr id="499" name="Rectángulo"/>
          <p:cNvSpPr/>
          <p:nvPr/>
        </p:nvSpPr>
        <p:spPr>
          <a:xfrm>
            <a:off x="1165153" y="2726397"/>
            <a:ext cx="3269199" cy="1281585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endParaRPr/>
          </a:p>
        </p:txBody>
      </p:sp>
      <p:sp>
        <p:nvSpPr>
          <p:cNvPr id="500" name="x = 7…"/>
          <p:cNvSpPr txBox="1"/>
          <p:nvPr/>
        </p:nvSpPr>
        <p:spPr>
          <a:xfrm>
            <a:off x="1190553" y="2671941"/>
            <a:ext cx="3269199" cy="1138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7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x = 7</a:t>
            </a:r>
          </a:p>
          <a:p>
            <a:pPr>
              <a:defRPr sz="17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y = 5</a:t>
            </a:r>
          </a:p>
          <a:p>
            <a:pPr>
              <a:defRPr sz="17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x = 9</a:t>
            </a:r>
          </a:p>
          <a:p>
            <a:pPr>
              <a:defRPr sz="17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z = x - y</a:t>
            </a:r>
          </a:p>
        </p:txBody>
      </p:sp>
      <p:sp>
        <p:nvSpPr>
          <p:cNvPr id="501" name="TextBox 10"/>
          <p:cNvSpPr txBox="1"/>
          <p:nvPr/>
        </p:nvSpPr>
        <p:spPr>
          <a:xfrm>
            <a:off x="4851388" y="2727162"/>
            <a:ext cx="3600001" cy="129794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x = 7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y = 5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x = 9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z = x - y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print(z)</a:t>
            </a:r>
          </a:p>
        </p:txBody>
      </p:sp>
      <p:sp>
        <p:nvSpPr>
          <p:cNvPr id="502" name="TextBox 11"/>
          <p:cNvSpPr txBox="1"/>
          <p:nvPr/>
        </p:nvSpPr>
        <p:spPr>
          <a:xfrm>
            <a:off x="6340520" y="2309399"/>
            <a:ext cx="673520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Python</a:t>
            </a:r>
          </a:p>
        </p:txBody>
      </p:sp>
      <p:sp>
        <p:nvSpPr>
          <p:cNvPr id="503" name="Straight Connector 60"/>
          <p:cNvSpPr/>
          <p:nvPr/>
        </p:nvSpPr>
        <p:spPr>
          <a:xfrm flipV="1">
            <a:off x="1164405" y="2669533"/>
            <a:ext cx="7288663" cy="9478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1" name="Straight Connector 72"/>
          <p:cNvSpPr/>
          <p:nvPr/>
        </p:nvSpPr>
        <p:spPr>
          <a:xfrm>
            <a:off x="1164405" y="4022231"/>
            <a:ext cx="7288663" cy="11547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16" name="Group 57"/>
          <p:cNvGrpSpPr/>
          <p:nvPr/>
        </p:nvGrpSpPr>
        <p:grpSpPr>
          <a:xfrm>
            <a:off x="893488" y="4848974"/>
            <a:ext cx="882490" cy="981616"/>
            <a:chOff x="0" y="0"/>
            <a:chExt cx="882488" cy="981615"/>
          </a:xfrm>
        </p:grpSpPr>
        <p:sp>
          <p:nvSpPr>
            <p:cNvPr id="512" name="Rectangle 19"/>
            <p:cNvSpPr/>
            <p:nvPr/>
          </p:nvSpPr>
          <p:spPr>
            <a:xfrm>
              <a:off x="0" y="-1"/>
              <a:ext cx="420833" cy="447135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Rectangle 20"/>
            <p:cNvSpPr/>
            <p:nvPr/>
          </p:nvSpPr>
          <p:spPr>
            <a:xfrm>
              <a:off x="461655" y="-1"/>
              <a:ext cx="420834" cy="447135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Rectangle 21"/>
            <p:cNvSpPr/>
            <p:nvPr/>
          </p:nvSpPr>
          <p:spPr>
            <a:xfrm>
              <a:off x="0" y="534482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Rectangle 22"/>
            <p:cNvSpPr/>
            <p:nvPr/>
          </p:nvSpPr>
          <p:spPr>
            <a:xfrm>
              <a:off x="461655" y="534482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17" name="TextBox 33"/>
          <p:cNvSpPr txBox="1"/>
          <p:nvPr/>
        </p:nvSpPr>
        <p:spPr>
          <a:xfrm>
            <a:off x="6019812" y="5937089"/>
            <a:ext cx="196707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línea de tiempo</a:t>
            </a:r>
          </a:p>
        </p:txBody>
      </p:sp>
      <p:sp>
        <p:nvSpPr>
          <p:cNvPr id="518" name="TextBox 40"/>
          <p:cNvSpPr txBox="1"/>
          <p:nvPr/>
        </p:nvSpPr>
        <p:spPr>
          <a:xfrm>
            <a:off x="1237240" y="5912113"/>
            <a:ext cx="188787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0</a:t>
            </a:r>
          </a:p>
        </p:txBody>
      </p:sp>
      <p:sp>
        <p:nvSpPr>
          <p:cNvPr id="519" name="TextBox 41"/>
          <p:cNvSpPr txBox="1"/>
          <p:nvPr/>
        </p:nvSpPr>
        <p:spPr>
          <a:xfrm>
            <a:off x="2311496" y="5912113"/>
            <a:ext cx="188786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1</a:t>
            </a:r>
          </a:p>
        </p:txBody>
      </p:sp>
      <p:sp>
        <p:nvSpPr>
          <p:cNvPr id="520" name="TextBox 42"/>
          <p:cNvSpPr txBox="1"/>
          <p:nvPr/>
        </p:nvSpPr>
        <p:spPr>
          <a:xfrm>
            <a:off x="3376273" y="5912113"/>
            <a:ext cx="188787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2</a:t>
            </a:r>
          </a:p>
        </p:txBody>
      </p:sp>
      <p:sp>
        <p:nvSpPr>
          <p:cNvPr id="521" name="TextBox 43"/>
          <p:cNvSpPr txBox="1"/>
          <p:nvPr/>
        </p:nvSpPr>
        <p:spPr>
          <a:xfrm>
            <a:off x="4441049" y="5912113"/>
            <a:ext cx="188787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3</a:t>
            </a:r>
          </a:p>
        </p:txBody>
      </p:sp>
      <p:sp>
        <p:nvSpPr>
          <p:cNvPr id="522" name="TextBox 44"/>
          <p:cNvSpPr txBox="1"/>
          <p:nvPr/>
        </p:nvSpPr>
        <p:spPr>
          <a:xfrm>
            <a:off x="1901620" y="4369030"/>
            <a:ext cx="203880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memoria del computador</a:t>
            </a:r>
          </a:p>
        </p:txBody>
      </p:sp>
      <p:sp>
        <p:nvSpPr>
          <p:cNvPr id="523" name="Straight Connector 45"/>
          <p:cNvSpPr/>
          <p:nvPr/>
        </p:nvSpPr>
        <p:spPr>
          <a:xfrm flipH="1" flipV="1">
            <a:off x="815963" y="4680984"/>
            <a:ext cx="2" cy="1227858"/>
          </a:xfrm>
          <a:prstGeom prst="line">
            <a:avLst/>
          </a:prstGeom>
          <a:ln>
            <a:solidFill>
              <a:srgbClr val="3366FF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31" name="Group 56"/>
          <p:cNvGrpSpPr/>
          <p:nvPr/>
        </p:nvGrpSpPr>
        <p:grpSpPr>
          <a:xfrm>
            <a:off x="1962579" y="4813779"/>
            <a:ext cx="882489" cy="1016811"/>
            <a:chOff x="0" y="0"/>
            <a:chExt cx="882488" cy="1016810"/>
          </a:xfrm>
        </p:grpSpPr>
        <p:grpSp>
          <p:nvGrpSpPr>
            <p:cNvPr id="526" name="Rectangle 23"/>
            <p:cNvGrpSpPr/>
            <p:nvPr/>
          </p:nvGrpSpPr>
          <p:grpSpPr>
            <a:xfrm>
              <a:off x="0" y="35194"/>
              <a:ext cx="420833" cy="447134"/>
              <a:chOff x="0" y="0"/>
              <a:chExt cx="420832" cy="447133"/>
            </a:xfrm>
          </p:grpSpPr>
          <p:sp>
            <p:nvSpPr>
              <p:cNvPr id="524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25" name="7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7</a:t>
                </a:r>
              </a:p>
            </p:txBody>
          </p:sp>
        </p:grpSp>
        <p:sp>
          <p:nvSpPr>
            <p:cNvPr id="527" name="Rectangle 24"/>
            <p:cNvSpPr/>
            <p:nvPr/>
          </p:nvSpPr>
          <p:spPr>
            <a:xfrm>
              <a:off x="461655" y="35194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8" name="Rectangle 25"/>
            <p:cNvSpPr/>
            <p:nvPr/>
          </p:nvSpPr>
          <p:spPr>
            <a:xfrm>
              <a:off x="0" y="569677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9" name="Rectangle 26"/>
            <p:cNvSpPr/>
            <p:nvPr/>
          </p:nvSpPr>
          <p:spPr>
            <a:xfrm>
              <a:off x="461655" y="569677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0" name="TextBox 48"/>
            <p:cNvSpPr txBox="1"/>
            <p:nvPr/>
          </p:nvSpPr>
          <p:spPr>
            <a:xfrm>
              <a:off x="19778" y="-1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x</a:t>
              </a:r>
            </a:p>
          </p:txBody>
        </p:sp>
      </p:grpSp>
      <p:grpSp>
        <p:nvGrpSpPr>
          <p:cNvPr id="542" name="Group 55"/>
          <p:cNvGrpSpPr/>
          <p:nvPr/>
        </p:nvGrpSpPr>
        <p:grpSpPr>
          <a:xfrm>
            <a:off x="3031668" y="4810478"/>
            <a:ext cx="882489" cy="1020112"/>
            <a:chOff x="0" y="0"/>
            <a:chExt cx="882488" cy="1020110"/>
          </a:xfrm>
        </p:grpSpPr>
        <p:grpSp>
          <p:nvGrpSpPr>
            <p:cNvPr id="534" name="Rectangle 27"/>
            <p:cNvGrpSpPr/>
            <p:nvPr/>
          </p:nvGrpSpPr>
          <p:grpSpPr>
            <a:xfrm>
              <a:off x="0" y="38495"/>
              <a:ext cx="420833" cy="447134"/>
              <a:chOff x="0" y="0"/>
              <a:chExt cx="420832" cy="447133"/>
            </a:xfrm>
          </p:grpSpPr>
          <p:sp>
            <p:nvSpPr>
              <p:cNvPr id="532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00009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33" name="7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7</a:t>
                </a:r>
              </a:p>
            </p:txBody>
          </p:sp>
        </p:grpSp>
        <p:grpSp>
          <p:nvGrpSpPr>
            <p:cNvPr id="537" name="Rectangle 28"/>
            <p:cNvGrpSpPr/>
            <p:nvPr/>
          </p:nvGrpSpPr>
          <p:grpSpPr>
            <a:xfrm>
              <a:off x="461655" y="38495"/>
              <a:ext cx="420834" cy="447134"/>
              <a:chOff x="0" y="0"/>
              <a:chExt cx="420832" cy="447133"/>
            </a:xfrm>
          </p:grpSpPr>
          <p:sp>
            <p:nvSpPr>
              <p:cNvPr id="535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36" name="5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538" name="Rectangle 29"/>
            <p:cNvSpPr/>
            <p:nvPr/>
          </p:nvSpPr>
          <p:spPr>
            <a:xfrm>
              <a:off x="0" y="572977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9" name="Rectangle 30"/>
            <p:cNvSpPr/>
            <p:nvPr/>
          </p:nvSpPr>
          <p:spPr>
            <a:xfrm>
              <a:off x="461655" y="572977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0" name="TextBox 49"/>
            <p:cNvSpPr txBox="1"/>
            <p:nvPr/>
          </p:nvSpPr>
          <p:spPr>
            <a:xfrm>
              <a:off x="17602" y="330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x</a:t>
              </a:r>
            </a:p>
          </p:txBody>
        </p:sp>
        <p:sp>
          <p:nvSpPr>
            <p:cNvPr id="541" name="TextBox 51"/>
            <p:cNvSpPr txBox="1"/>
            <p:nvPr/>
          </p:nvSpPr>
          <p:spPr>
            <a:xfrm>
              <a:off x="483434" y="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y</a:t>
              </a:r>
            </a:p>
          </p:txBody>
        </p:sp>
      </p:grpSp>
      <p:grpSp>
        <p:nvGrpSpPr>
          <p:cNvPr id="553" name="Group 54"/>
          <p:cNvGrpSpPr/>
          <p:nvPr/>
        </p:nvGrpSpPr>
        <p:grpSpPr>
          <a:xfrm>
            <a:off x="4100757" y="4810478"/>
            <a:ext cx="882489" cy="1020112"/>
            <a:chOff x="0" y="0"/>
            <a:chExt cx="882488" cy="1020110"/>
          </a:xfrm>
        </p:grpSpPr>
        <p:grpSp>
          <p:nvGrpSpPr>
            <p:cNvPr id="545" name="Rectangle 34"/>
            <p:cNvGrpSpPr/>
            <p:nvPr/>
          </p:nvGrpSpPr>
          <p:grpSpPr>
            <a:xfrm>
              <a:off x="0" y="38495"/>
              <a:ext cx="420833" cy="447134"/>
              <a:chOff x="0" y="0"/>
              <a:chExt cx="420832" cy="447133"/>
            </a:xfrm>
          </p:grpSpPr>
          <p:sp>
            <p:nvSpPr>
              <p:cNvPr id="543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4" name="9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9</a:t>
                </a:r>
              </a:p>
            </p:txBody>
          </p:sp>
        </p:grpSp>
        <p:grpSp>
          <p:nvGrpSpPr>
            <p:cNvPr id="548" name="Rectangle 35"/>
            <p:cNvGrpSpPr/>
            <p:nvPr/>
          </p:nvGrpSpPr>
          <p:grpSpPr>
            <a:xfrm>
              <a:off x="461655" y="38495"/>
              <a:ext cx="420834" cy="447134"/>
              <a:chOff x="0" y="0"/>
              <a:chExt cx="420832" cy="447133"/>
            </a:xfrm>
          </p:grpSpPr>
          <p:sp>
            <p:nvSpPr>
              <p:cNvPr id="546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00009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7" name="5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549" name="Rectangle 36"/>
            <p:cNvSpPr/>
            <p:nvPr/>
          </p:nvSpPr>
          <p:spPr>
            <a:xfrm>
              <a:off x="0" y="572977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Rectangle 37"/>
            <p:cNvSpPr/>
            <p:nvPr/>
          </p:nvSpPr>
          <p:spPr>
            <a:xfrm>
              <a:off x="461655" y="572977"/>
              <a:ext cx="420834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TextBox 50"/>
            <p:cNvSpPr txBox="1"/>
            <p:nvPr/>
          </p:nvSpPr>
          <p:spPr>
            <a:xfrm>
              <a:off x="17602" y="330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x</a:t>
              </a:r>
            </a:p>
          </p:txBody>
        </p:sp>
        <p:sp>
          <p:nvSpPr>
            <p:cNvPr id="552" name="TextBox 52"/>
            <p:cNvSpPr txBox="1"/>
            <p:nvPr/>
          </p:nvSpPr>
          <p:spPr>
            <a:xfrm>
              <a:off x="487763" y="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y</a:t>
              </a:r>
            </a:p>
          </p:txBody>
        </p:sp>
      </p:grpSp>
      <p:sp>
        <p:nvSpPr>
          <p:cNvPr id="554" name="Straight Connector 32"/>
          <p:cNvSpPr/>
          <p:nvPr/>
        </p:nvSpPr>
        <p:spPr>
          <a:xfrm>
            <a:off x="815188" y="5908843"/>
            <a:ext cx="6136011" cy="1"/>
          </a:xfrm>
          <a:prstGeom prst="line">
            <a:avLst/>
          </a:prstGeom>
          <a:ln>
            <a:solidFill>
              <a:srgbClr val="3366FF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5" name="TextBox 76"/>
          <p:cNvSpPr txBox="1"/>
          <p:nvPr/>
        </p:nvSpPr>
        <p:spPr>
          <a:xfrm rot="16200000">
            <a:off x="365958" y="5490368"/>
            <a:ext cx="60837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bloques</a:t>
            </a:r>
          </a:p>
        </p:txBody>
      </p:sp>
      <p:grpSp>
        <p:nvGrpSpPr>
          <p:cNvPr id="569" name="Group 58"/>
          <p:cNvGrpSpPr/>
          <p:nvPr/>
        </p:nvGrpSpPr>
        <p:grpSpPr>
          <a:xfrm>
            <a:off x="5148064" y="4810478"/>
            <a:ext cx="882489" cy="1020112"/>
            <a:chOff x="0" y="0"/>
            <a:chExt cx="882488" cy="1020110"/>
          </a:xfrm>
        </p:grpSpPr>
        <p:grpSp>
          <p:nvGrpSpPr>
            <p:cNvPr id="558" name="Rectangle 59"/>
            <p:cNvGrpSpPr/>
            <p:nvPr/>
          </p:nvGrpSpPr>
          <p:grpSpPr>
            <a:xfrm>
              <a:off x="0" y="38495"/>
              <a:ext cx="420833" cy="447134"/>
              <a:chOff x="0" y="0"/>
              <a:chExt cx="420832" cy="447133"/>
            </a:xfrm>
          </p:grpSpPr>
          <p:sp>
            <p:nvSpPr>
              <p:cNvPr id="556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008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7" name="9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9</a:t>
                </a:r>
              </a:p>
            </p:txBody>
          </p:sp>
        </p:grpSp>
        <p:grpSp>
          <p:nvGrpSpPr>
            <p:cNvPr id="561" name="Rectangle 61"/>
            <p:cNvGrpSpPr/>
            <p:nvPr/>
          </p:nvGrpSpPr>
          <p:grpSpPr>
            <a:xfrm>
              <a:off x="461655" y="38495"/>
              <a:ext cx="420834" cy="447134"/>
              <a:chOff x="0" y="0"/>
              <a:chExt cx="420832" cy="447133"/>
            </a:xfrm>
          </p:grpSpPr>
          <p:sp>
            <p:nvSpPr>
              <p:cNvPr id="559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008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60" name="5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5</a:t>
                </a:r>
              </a:p>
            </p:txBody>
          </p:sp>
        </p:grpSp>
        <p:sp>
          <p:nvSpPr>
            <p:cNvPr id="562" name="Rectangle 62"/>
            <p:cNvSpPr/>
            <p:nvPr/>
          </p:nvSpPr>
          <p:spPr>
            <a:xfrm>
              <a:off x="0" y="572977"/>
              <a:ext cx="420833" cy="447134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65" name="Rectangle 63"/>
            <p:cNvGrpSpPr/>
            <p:nvPr/>
          </p:nvGrpSpPr>
          <p:grpSpPr>
            <a:xfrm>
              <a:off x="461655" y="572977"/>
              <a:ext cx="420834" cy="447134"/>
              <a:chOff x="0" y="0"/>
              <a:chExt cx="420832" cy="447133"/>
            </a:xfrm>
          </p:grpSpPr>
          <p:sp>
            <p:nvSpPr>
              <p:cNvPr id="563" name="Rectángulo"/>
              <p:cNvSpPr/>
              <p:nvPr/>
            </p:nvSpPr>
            <p:spPr>
              <a:xfrm>
                <a:off x="0" y="-1"/>
                <a:ext cx="420833" cy="44713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64" name="4"/>
              <p:cNvSpPr txBox="1"/>
              <p:nvPr/>
            </p:nvSpPr>
            <p:spPr>
              <a:xfrm>
                <a:off x="0" y="38146"/>
                <a:ext cx="42083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t>4</a:t>
                </a:r>
              </a:p>
            </p:txBody>
          </p:sp>
        </p:grpSp>
        <p:sp>
          <p:nvSpPr>
            <p:cNvPr id="566" name="TextBox 64"/>
            <p:cNvSpPr txBox="1"/>
            <p:nvPr/>
          </p:nvSpPr>
          <p:spPr>
            <a:xfrm>
              <a:off x="17602" y="330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x</a:t>
              </a:r>
            </a:p>
          </p:txBody>
        </p:sp>
        <p:sp>
          <p:nvSpPr>
            <p:cNvPr id="567" name="TextBox 65"/>
            <p:cNvSpPr txBox="1"/>
            <p:nvPr/>
          </p:nvSpPr>
          <p:spPr>
            <a:xfrm>
              <a:off x="487763" y="0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y</a:t>
              </a:r>
            </a:p>
          </p:txBody>
        </p:sp>
        <p:sp>
          <p:nvSpPr>
            <p:cNvPr id="568" name="TextBox 73"/>
            <p:cNvSpPr txBox="1"/>
            <p:nvPr/>
          </p:nvSpPr>
          <p:spPr>
            <a:xfrm>
              <a:off x="487763" y="536747"/>
              <a:ext cx="127001" cy="13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>
                <a:defRPr sz="1000">
                  <a:solidFill>
                    <a:srgbClr val="FFFFFF"/>
                  </a:solidFill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t>z</a:t>
              </a:r>
            </a:p>
          </p:txBody>
        </p:sp>
      </p:grpSp>
      <p:sp>
        <p:nvSpPr>
          <p:cNvPr id="570" name="TextBox 8"/>
          <p:cNvSpPr txBox="1"/>
          <p:nvPr/>
        </p:nvSpPr>
        <p:spPr>
          <a:xfrm>
            <a:off x="4565943" y="2824439"/>
            <a:ext cx="146051" cy="197887"/>
          </a:xfrm>
          <a:prstGeom prst="rect">
            <a:avLst/>
          </a:prstGeom>
          <a:solidFill>
            <a:srgbClr val="A1D7F2"/>
          </a:solidFill>
          <a:ln w="19050">
            <a:solidFill>
              <a:srgbClr val="FFFFFF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1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1</a:t>
            </a:r>
          </a:p>
        </p:txBody>
      </p:sp>
      <p:sp>
        <p:nvSpPr>
          <p:cNvPr id="571" name="TextBox 74"/>
          <p:cNvSpPr txBox="1"/>
          <p:nvPr/>
        </p:nvSpPr>
        <p:spPr>
          <a:xfrm>
            <a:off x="4565943" y="3067754"/>
            <a:ext cx="146051" cy="197886"/>
          </a:xfrm>
          <a:prstGeom prst="rect">
            <a:avLst/>
          </a:prstGeom>
          <a:solidFill>
            <a:srgbClr val="A1D7F2"/>
          </a:solidFill>
          <a:ln w="19050">
            <a:solidFill>
              <a:srgbClr val="FFFFFF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1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2</a:t>
            </a:r>
          </a:p>
        </p:txBody>
      </p:sp>
      <p:sp>
        <p:nvSpPr>
          <p:cNvPr id="572" name="TextBox 78"/>
          <p:cNvSpPr txBox="1"/>
          <p:nvPr/>
        </p:nvSpPr>
        <p:spPr>
          <a:xfrm>
            <a:off x="4565943" y="3311067"/>
            <a:ext cx="146051" cy="197887"/>
          </a:xfrm>
          <a:prstGeom prst="rect">
            <a:avLst/>
          </a:prstGeom>
          <a:solidFill>
            <a:srgbClr val="A1D7F2"/>
          </a:solidFill>
          <a:ln w="19050">
            <a:solidFill>
              <a:srgbClr val="FFFFFF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1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3</a:t>
            </a:r>
          </a:p>
        </p:txBody>
      </p:sp>
      <p:sp>
        <p:nvSpPr>
          <p:cNvPr id="573" name="TextBox 80"/>
          <p:cNvSpPr txBox="1"/>
          <p:nvPr/>
        </p:nvSpPr>
        <p:spPr>
          <a:xfrm>
            <a:off x="4565943" y="3554382"/>
            <a:ext cx="146051" cy="197886"/>
          </a:xfrm>
          <a:prstGeom prst="rect">
            <a:avLst/>
          </a:prstGeom>
          <a:solidFill>
            <a:srgbClr val="A1D7F2"/>
          </a:solidFill>
          <a:ln w="19050">
            <a:solidFill>
              <a:srgbClr val="FFFFFF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1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4</a:t>
            </a:r>
          </a:p>
        </p:txBody>
      </p:sp>
      <p:sp>
        <p:nvSpPr>
          <p:cNvPr id="574" name="TextBox 81"/>
          <p:cNvSpPr txBox="1"/>
          <p:nvPr/>
        </p:nvSpPr>
        <p:spPr>
          <a:xfrm>
            <a:off x="4565943" y="3797697"/>
            <a:ext cx="146051" cy="197886"/>
          </a:xfrm>
          <a:prstGeom prst="rect">
            <a:avLst/>
          </a:prstGeom>
          <a:solidFill>
            <a:srgbClr val="A1D7F2"/>
          </a:solidFill>
          <a:ln w="19050">
            <a:solidFill>
              <a:srgbClr val="FFFFFF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1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5</a:t>
            </a:r>
          </a:p>
        </p:txBody>
      </p:sp>
      <p:sp>
        <p:nvSpPr>
          <p:cNvPr id="575" name="TextBox 83"/>
          <p:cNvSpPr txBox="1"/>
          <p:nvPr/>
        </p:nvSpPr>
        <p:spPr>
          <a:xfrm>
            <a:off x="5200650" y="5912113"/>
            <a:ext cx="806450" cy="25863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000"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4</a:t>
            </a:r>
          </a:p>
        </p:txBody>
      </p:sp>
      <p:grpSp>
        <p:nvGrpSpPr>
          <p:cNvPr id="84" name="Group 75"/>
          <p:cNvGrpSpPr/>
          <p:nvPr/>
        </p:nvGrpSpPr>
        <p:grpSpPr>
          <a:xfrm>
            <a:off x="7876289" y="5208367"/>
            <a:ext cx="930305" cy="722614"/>
            <a:chOff x="0" y="-32568"/>
            <a:chExt cx="930303" cy="722613"/>
          </a:xfrm>
        </p:grpSpPr>
        <p:sp>
          <p:nvSpPr>
            <p:cNvPr id="85" name="Rectangle 66"/>
            <p:cNvSpPr/>
            <p:nvPr/>
          </p:nvSpPr>
          <p:spPr>
            <a:xfrm>
              <a:off x="0" y="30857"/>
              <a:ext cx="210368" cy="175806"/>
            </a:xfrm>
            <a:prstGeom prst="rect">
              <a:avLst/>
            </a:prstGeom>
            <a:solidFill>
              <a:srgbClr val="00009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Rectangle 67"/>
            <p:cNvSpPr/>
            <p:nvPr/>
          </p:nvSpPr>
          <p:spPr>
            <a:xfrm>
              <a:off x="0" y="257729"/>
              <a:ext cx="210368" cy="175806"/>
            </a:xfrm>
            <a:prstGeom prst="rect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TextBox 68"/>
            <p:cNvSpPr txBox="1"/>
            <p:nvPr/>
          </p:nvSpPr>
          <p:spPr>
            <a:xfrm>
              <a:off x="219477" y="-32568"/>
              <a:ext cx="710826" cy="256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100" i="1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/>
                <a:t>sin cambios</a:t>
              </a:r>
            </a:p>
          </p:txBody>
        </p:sp>
        <p:sp>
          <p:nvSpPr>
            <p:cNvPr id="88" name="TextBox 69"/>
            <p:cNvSpPr txBox="1"/>
            <p:nvPr/>
          </p:nvSpPr>
          <p:spPr>
            <a:xfrm>
              <a:off x="219477" y="200467"/>
              <a:ext cx="485792" cy="256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100" i="1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registro</a:t>
              </a:r>
            </a:p>
          </p:txBody>
        </p:sp>
        <p:sp>
          <p:nvSpPr>
            <p:cNvPr id="89" name="Rectangle 70"/>
            <p:cNvSpPr/>
            <p:nvPr/>
          </p:nvSpPr>
          <p:spPr>
            <a:xfrm>
              <a:off x="0" y="484601"/>
              <a:ext cx="210368" cy="175806"/>
            </a:xfrm>
            <a:prstGeom prst="rect">
              <a:avLst/>
            </a:prstGeom>
            <a:solidFill>
              <a:srgbClr val="008000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TextBox 71"/>
            <p:cNvSpPr txBox="1"/>
            <p:nvPr/>
          </p:nvSpPr>
          <p:spPr>
            <a:xfrm>
              <a:off x="219477" y="433504"/>
              <a:ext cx="456597" cy="256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1100" i="1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lectura</a:t>
              </a:r>
            </a:p>
          </p:txBody>
        </p:sp>
      </p:grpSp>
      <p:sp>
        <p:nvSpPr>
          <p:cNvPr id="91" name="TextBox 4">
            <a:extLst>
              <a:ext uri="{FF2B5EF4-FFF2-40B4-BE49-F238E27FC236}">
                <a16:creationId xmlns:a16="http://schemas.microsoft.com/office/drawing/2014/main" id="{2928A32C-3B42-E946-8FF5-A2D7DE936ED3}"/>
              </a:ext>
            </a:extLst>
          </p:cNvPr>
          <p:cNvSpPr txBox="1"/>
          <p:nvPr/>
        </p:nvSpPr>
        <p:spPr>
          <a:xfrm>
            <a:off x="1705984" y="1433032"/>
            <a:ext cx="642699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variable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representa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espacio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memoria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computador</a:t>
            </a:r>
            <a:r>
              <a:rPr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puede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ser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modificado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tiempo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permite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registro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acceso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a los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92" name="Picture 5" descr="Picture 5">
            <a:extLst>
              <a:ext uri="{FF2B5EF4-FFF2-40B4-BE49-F238E27FC236}">
                <a16:creationId xmlns:a16="http://schemas.microsoft.com/office/drawing/2014/main" id="{C67D3CB5-E579-1645-89B3-36D48C380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281" y="1472691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E5AB21-4C21-9673-CD00-EE398CF0D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AED6A7-8BA4-9D1A-E6F8-F312E16CBA4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39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70199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" grpId="0" animBg="1" advAuto="0"/>
      <p:bldP spid="520" grpId="0" animBg="1" advAuto="0"/>
      <p:bldP spid="521" grpId="0" animBg="1" advAuto="0"/>
      <p:bldP spid="531" grpId="0" animBg="1" advAuto="0"/>
      <p:bldP spid="542" grpId="0" animBg="1" advAuto="0"/>
      <p:bldP spid="553" grpId="0" animBg="1" advAuto="0"/>
      <p:bldP spid="569" grpId="0" animBg="1" advAuto="0"/>
      <p:bldP spid="570" grpId="0" animBg="1" advAuto="0"/>
      <p:bldP spid="571" grpId="0" animBg="1" advAuto="0"/>
      <p:bldP spid="572" grpId="0" animBg="1" advAuto="0"/>
      <p:bldP spid="573" grpId="0" animBg="1" advAuto="0"/>
      <p:bldP spid="574" grpId="0" animBg="1" advAuto="0"/>
      <p:bldP spid="575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Rectangle 88"/>
          <p:cNvSpPr/>
          <p:nvPr/>
        </p:nvSpPr>
        <p:spPr>
          <a:xfrm>
            <a:off x="4600874" y="5366056"/>
            <a:ext cx="325932" cy="259724"/>
          </a:xfrm>
          <a:prstGeom prst="rect">
            <a:avLst/>
          </a:prstGeom>
          <a:solidFill>
            <a:srgbClr val="A1D7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8" name="Rectangle 86"/>
          <p:cNvSpPr/>
          <p:nvPr/>
        </p:nvSpPr>
        <p:spPr>
          <a:xfrm>
            <a:off x="5154350" y="5366056"/>
            <a:ext cx="795323" cy="259724"/>
          </a:xfrm>
          <a:prstGeom prst="rect">
            <a:avLst/>
          </a:prstGeom>
          <a:solidFill>
            <a:srgbClr val="A1D7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</a:t>
            </a:r>
            <a:r>
              <a:rPr lang="es-ES" dirty="0"/>
              <a:t>3</a:t>
            </a:r>
            <a:endParaRPr dirty="0"/>
          </a:p>
        </p:txBody>
      </p:sp>
      <p:sp>
        <p:nvSpPr>
          <p:cNvPr id="582" name="TextBox 10"/>
          <p:cNvSpPr txBox="1"/>
          <p:nvPr/>
        </p:nvSpPr>
        <p:spPr>
          <a:xfrm>
            <a:off x="1387752" y="2938721"/>
            <a:ext cx="3600001" cy="129794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x = 7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y = 5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x = 9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z = x - y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print(z)</a:t>
            </a:r>
          </a:p>
        </p:txBody>
      </p:sp>
      <p:sp>
        <p:nvSpPr>
          <p:cNvPr id="583" name="TextBox 11"/>
          <p:cNvSpPr txBox="1"/>
          <p:nvPr/>
        </p:nvSpPr>
        <p:spPr>
          <a:xfrm>
            <a:off x="2876884" y="2520958"/>
            <a:ext cx="673520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Python</a:t>
            </a:r>
          </a:p>
        </p:txBody>
      </p:sp>
      <p:sp>
        <p:nvSpPr>
          <p:cNvPr id="584" name="Straight Connector 60"/>
          <p:cNvSpPr/>
          <p:nvPr/>
        </p:nvSpPr>
        <p:spPr>
          <a:xfrm>
            <a:off x="1386073" y="2881092"/>
            <a:ext cx="3603359" cy="1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85" name="Straight Connector 72"/>
          <p:cNvSpPr/>
          <p:nvPr/>
        </p:nvSpPr>
        <p:spPr>
          <a:xfrm flipV="1">
            <a:off x="1386072" y="4415801"/>
            <a:ext cx="3603360" cy="1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86" name="Picture 79" descr="Picture 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5834" y="5288431"/>
            <a:ext cx="327926" cy="327926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extBox 2"/>
          <p:cNvSpPr txBox="1"/>
          <p:nvPr/>
        </p:nvSpPr>
        <p:spPr>
          <a:xfrm>
            <a:off x="1491679" y="4592375"/>
            <a:ext cx="1917875" cy="35814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Importante</a:t>
            </a:r>
          </a:p>
        </p:txBody>
      </p:sp>
      <p:sp>
        <p:nvSpPr>
          <p:cNvPr id="588" name="Rectangle 12"/>
          <p:cNvSpPr txBox="1"/>
          <p:nvPr/>
        </p:nvSpPr>
        <p:spPr>
          <a:xfrm>
            <a:off x="4657897" y="5281361"/>
            <a:ext cx="1232067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z = x - y</a:t>
            </a:r>
          </a:p>
        </p:txBody>
      </p:sp>
      <p:sp>
        <p:nvSpPr>
          <p:cNvPr id="589" name="Freeform 84"/>
          <p:cNvSpPr/>
          <p:nvPr/>
        </p:nvSpPr>
        <p:spPr>
          <a:xfrm rot="18132686" flipH="1">
            <a:off x="6258323" y="5081413"/>
            <a:ext cx="488202" cy="399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632"/>
                </a:moveTo>
                <a:lnTo>
                  <a:pt x="21600" y="0"/>
                </a:lnTo>
                <a:lnTo>
                  <a:pt x="4276" y="21600"/>
                </a:lnTo>
                <a:lnTo>
                  <a:pt x="0" y="8632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592" name="Rectangle 85"/>
          <p:cNvGrpSpPr/>
          <p:nvPr/>
        </p:nvGrpSpPr>
        <p:grpSpPr>
          <a:xfrm>
            <a:off x="6557248" y="5040973"/>
            <a:ext cx="1753544" cy="783719"/>
            <a:chOff x="-1" y="-1"/>
            <a:chExt cx="1753543" cy="783718"/>
          </a:xfrm>
        </p:grpSpPr>
        <p:sp>
          <p:nvSpPr>
            <p:cNvPr id="590" name="Rectángulo"/>
            <p:cNvSpPr/>
            <p:nvPr/>
          </p:nvSpPr>
          <p:spPr>
            <a:xfrm>
              <a:off x="-1" y="-1"/>
              <a:ext cx="1753543" cy="783718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solidFill>
                    <a:srgbClr val="0000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591" name="La asignación es siempre de…"/>
            <p:cNvSpPr txBox="1"/>
            <p:nvPr/>
          </p:nvSpPr>
          <p:spPr>
            <a:xfrm>
              <a:off x="-1" y="-1"/>
              <a:ext cx="1753543" cy="738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La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asignación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es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siempre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endParaRPr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derecha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izquierda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93" name="U-Turn Arrow 13"/>
          <p:cNvSpPr/>
          <p:nvPr/>
        </p:nvSpPr>
        <p:spPr>
          <a:xfrm rot="10800000">
            <a:off x="4688138" y="5628656"/>
            <a:ext cx="866904" cy="383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9450"/>
                </a:lnTo>
                <a:cubicBezTo>
                  <a:pt x="0" y="4231"/>
                  <a:pt x="1872" y="0"/>
                  <a:pt x="4181" y="0"/>
                </a:cubicBezTo>
                <a:lnTo>
                  <a:pt x="16224" y="0"/>
                </a:lnTo>
                <a:cubicBezTo>
                  <a:pt x="18534" y="0"/>
                  <a:pt x="20405" y="4231"/>
                  <a:pt x="20405" y="9450"/>
                </a:cubicBezTo>
                <a:lnTo>
                  <a:pt x="20405" y="16200"/>
                </a:lnTo>
                <a:lnTo>
                  <a:pt x="21600" y="16200"/>
                </a:lnTo>
                <a:lnTo>
                  <a:pt x="19211" y="21600"/>
                </a:lnTo>
                <a:lnTo>
                  <a:pt x="16822" y="16200"/>
                </a:lnTo>
                <a:lnTo>
                  <a:pt x="18016" y="16200"/>
                </a:lnTo>
                <a:lnTo>
                  <a:pt x="18016" y="9450"/>
                </a:lnTo>
                <a:cubicBezTo>
                  <a:pt x="18016" y="7213"/>
                  <a:pt x="17214" y="5400"/>
                  <a:pt x="16224" y="5400"/>
                </a:cubicBezTo>
                <a:lnTo>
                  <a:pt x="4181" y="5400"/>
                </a:lnTo>
                <a:cubicBezTo>
                  <a:pt x="3191" y="5400"/>
                  <a:pt x="2389" y="7213"/>
                  <a:pt x="2389" y="9450"/>
                </a:cubicBezTo>
                <a:lnTo>
                  <a:pt x="2389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599" name="Group 14"/>
          <p:cNvGrpSpPr/>
          <p:nvPr/>
        </p:nvGrpSpPr>
        <p:grpSpPr>
          <a:xfrm>
            <a:off x="1679282" y="5221810"/>
            <a:ext cx="1425138" cy="810397"/>
            <a:chOff x="127474" y="40393"/>
            <a:chExt cx="1425136" cy="810395"/>
          </a:xfrm>
        </p:grpSpPr>
        <p:sp>
          <p:nvSpPr>
            <p:cNvPr id="594" name="Rectangle 89"/>
            <p:cNvSpPr/>
            <p:nvPr/>
          </p:nvSpPr>
          <p:spPr>
            <a:xfrm>
              <a:off x="203812" y="102556"/>
              <a:ext cx="775975" cy="259724"/>
            </a:xfrm>
            <a:prstGeom prst="rect">
              <a:avLst/>
            </a:prstGeom>
            <a:solidFill>
              <a:srgbClr val="A1D7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Rectangle 90"/>
            <p:cNvSpPr/>
            <p:nvPr/>
          </p:nvSpPr>
          <p:spPr>
            <a:xfrm>
              <a:off x="1252549" y="102556"/>
              <a:ext cx="300061" cy="259724"/>
            </a:xfrm>
            <a:prstGeom prst="rect">
              <a:avLst/>
            </a:prstGeom>
            <a:solidFill>
              <a:srgbClr val="A1D7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Rectangle 82"/>
            <p:cNvSpPr txBox="1"/>
            <p:nvPr/>
          </p:nvSpPr>
          <p:spPr>
            <a:xfrm>
              <a:off x="127474" y="40393"/>
              <a:ext cx="1358701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Menlo"/>
                  <a:ea typeface="Menlo"/>
                  <a:cs typeface="Menlo"/>
                  <a:sym typeface="Menlo"/>
                </a:defRPr>
              </a:lvl1pPr>
            </a:lstStyle>
            <a:p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x – y = z</a:t>
              </a:r>
            </a:p>
          </p:txBody>
        </p:sp>
        <p:sp>
          <p:nvSpPr>
            <p:cNvPr id="597" name="U-Turn Arrow 91"/>
            <p:cNvSpPr/>
            <p:nvPr/>
          </p:nvSpPr>
          <p:spPr>
            <a:xfrm rot="10800000">
              <a:off x="491305" y="365058"/>
              <a:ext cx="947962" cy="383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450"/>
                  </a:lnTo>
                  <a:cubicBezTo>
                    <a:pt x="0" y="4231"/>
                    <a:pt x="1712" y="0"/>
                    <a:pt x="3823" y="0"/>
                  </a:cubicBezTo>
                  <a:lnTo>
                    <a:pt x="16684" y="0"/>
                  </a:lnTo>
                  <a:cubicBezTo>
                    <a:pt x="18796" y="0"/>
                    <a:pt x="20508" y="4231"/>
                    <a:pt x="20508" y="9450"/>
                  </a:cubicBezTo>
                  <a:lnTo>
                    <a:pt x="20508" y="16200"/>
                  </a:lnTo>
                  <a:lnTo>
                    <a:pt x="21600" y="16200"/>
                  </a:lnTo>
                  <a:lnTo>
                    <a:pt x="19415" y="21600"/>
                  </a:lnTo>
                  <a:lnTo>
                    <a:pt x="17230" y="16200"/>
                  </a:lnTo>
                  <a:lnTo>
                    <a:pt x="18323" y="16200"/>
                  </a:lnTo>
                  <a:lnTo>
                    <a:pt x="18323" y="9450"/>
                  </a:lnTo>
                  <a:cubicBezTo>
                    <a:pt x="18323" y="7213"/>
                    <a:pt x="17589" y="5400"/>
                    <a:pt x="16684" y="5400"/>
                  </a:cubicBezTo>
                  <a:lnTo>
                    <a:pt x="3823" y="5400"/>
                  </a:lnTo>
                  <a:cubicBezTo>
                    <a:pt x="2918" y="5400"/>
                    <a:pt x="2185" y="7213"/>
                    <a:pt x="2185" y="9450"/>
                  </a:cubicBezTo>
                  <a:lnTo>
                    <a:pt x="2185" y="21600"/>
                  </a:lnTo>
                  <a:close/>
                </a:path>
              </a:pathLst>
            </a:custGeom>
            <a:blipFill rotWithShape="1">
              <a:blip r:embed="rId4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pic>
          <p:nvPicPr>
            <p:cNvPr id="598" name="Picture 77" descr="Picture 7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1547" y="428398"/>
              <a:ext cx="422390" cy="4223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00" name="Rounded Rectangle 92"/>
          <p:cNvSpPr/>
          <p:nvPr/>
        </p:nvSpPr>
        <p:spPr>
          <a:xfrm>
            <a:off x="1301497" y="4967123"/>
            <a:ext cx="4920942" cy="1445671"/>
          </a:xfrm>
          <a:prstGeom prst="roundRect">
            <a:avLst>
              <a:gd name="adj" fmla="val 16667"/>
            </a:avLst>
          </a:prstGeom>
          <a:ln w="22225" cap="rnd">
            <a:solidFill>
              <a:srgbClr val="FF0000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01" name="Picture 93" descr="Picture 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841" y="4560441"/>
            <a:ext cx="422390" cy="422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2" name="Picture 16" descr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608" y="3478808"/>
            <a:ext cx="1777394" cy="1555219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Box 4">
            <a:extLst>
              <a:ext uri="{FF2B5EF4-FFF2-40B4-BE49-F238E27FC236}">
                <a16:creationId xmlns:a16="http://schemas.microsoft.com/office/drawing/2014/main" id="{C1CDFBE9-AFDF-0C4A-A3C0-DAA0DEBA5209}"/>
              </a:ext>
            </a:extLst>
          </p:cNvPr>
          <p:cNvSpPr txBox="1"/>
          <p:nvPr/>
        </p:nvSpPr>
        <p:spPr>
          <a:xfrm>
            <a:off x="1705984" y="1433032"/>
            <a:ext cx="642699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variable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representa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espacio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memoria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solidFill>
                  <a:srgbClr val="1F63E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computador</a:t>
            </a:r>
            <a:r>
              <a:rPr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puede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ser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modificado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tiempo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permite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registro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acceso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a los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0" name="Picture 5" descr="Picture 5">
            <a:extLst>
              <a:ext uri="{FF2B5EF4-FFF2-40B4-BE49-F238E27FC236}">
                <a16:creationId xmlns:a16="http://schemas.microsoft.com/office/drawing/2014/main" id="{D178A670-1795-AD47-894C-C5C075E7C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281" y="1472691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CB6B14D-FAF2-BEEF-4781-2FE0E85C47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F86DC3-BBC2-D583-1ACB-8DE2D693C11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632525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" grpId="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</a:t>
            </a:r>
            <a:r>
              <a:rPr lang="es-ES" dirty="0"/>
              <a:t>3</a:t>
            </a:r>
            <a:endParaRPr dirty="0"/>
          </a:p>
        </p:txBody>
      </p:sp>
      <p:sp>
        <p:nvSpPr>
          <p:cNvPr id="605" name="TextBox 4"/>
          <p:cNvSpPr txBox="1"/>
          <p:nvPr/>
        </p:nvSpPr>
        <p:spPr>
          <a:xfrm>
            <a:off x="2043113" y="1386367"/>
            <a:ext cx="5463788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Vimos anteriormente que </a:t>
            </a:r>
            <a:r>
              <a:rPr lang="es-CL" dirty="0" err="1">
                <a:latin typeface="Calibri" panose="020F0502020204030204" pitchFamily="34" charset="0"/>
                <a:cs typeface="Calibri" panose="020F0502020204030204" pitchFamily="34" charset="0"/>
              </a:rPr>
              <a:t>print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 me permite imprimir varios valores separados por coma. Una alternativa es 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comando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 err="1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str</a:t>
            </a:r>
            <a:r>
              <a:rPr sz="12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()</a:t>
            </a:r>
            <a:r>
              <a:rPr sz="11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 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que p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ermite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transformar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cadena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texto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Con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ello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podemos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concatenar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distintos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tipos</a:t>
            </a:r>
            <a:r>
              <a:rPr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datos</a:t>
            </a:r>
            <a:r>
              <a:rPr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texto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06" name="TextBox 32"/>
          <p:cNvSpPr txBox="1"/>
          <p:nvPr/>
        </p:nvSpPr>
        <p:spPr>
          <a:xfrm>
            <a:off x="444975" y="1451534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str()</a:t>
            </a:r>
          </a:p>
        </p:txBody>
      </p:sp>
      <p:sp>
        <p:nvSpPr>
          <p:cNvPr id="607" name="Right Arrow 33"/>
          <p:cNvSpPr/>
          <p:nvPr/>
        </p:nvSpPr>
        <p:spPr>
          <a:xfrm rot="5400000">
            <a:off x="489544" y="1524877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10" name="Group 35"/>
          <p:cNvGrpSpPr/>
          <p:nvPr/>
        </p:nvGrpSpPr>
        <p:grpSpPr>
          <a:xfrm>
            <a:off x="444778" y="2893890"/>
            <a:ext cx="317896" cy="999068"/>
            <a:chOff x="0" y="0"/>
            <a:chExt cx="317894" cy="999067"/>
          </a:xfrm>
        </p:grpSpPr>
        <p:sp>
          <p:nvSpPr>
            <p:cNvPr id="608" name="TextBox 36"/>
            <p:cNvSpPr txBox="1"/>
            <p:nvPr/>
          </p:nvSpPr>
          <p:spPr>
            <a:xfrm rot="16200000">
              <a:off x="-340587" y="340586"/>
              <a:ext cx="999068" cy="317895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repl.it</a:t>
              </a:r>
            </a:p>
          </p:txBody>
        </p:sp>
        <p:sp>
          <p:nvSpPr>
            <p:cNvPr id="609" name="Right Arrow 3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1" name="Picture 15" descr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73" y="2888494"/>
            <a:ext cx="7560000" cy="2058872"/>
          </a:xfrm>
          <a:prstGeom prst="rect">
            <a:avLst/>
          </a:prstGeom>
          <a:ln>
            <a:solidFill>
              <a:srgbClr val="1296FB"/>
            </a:solidFill>
          </a:ln>
        </p:spPr>
      </p:pic>
      <p:sp>
        <p:nvSpPr>
          <p:cNvPr id="612" name="Freeform 40"/>
          <p:cNvSpPr/>
          <p:nvPr/>
        </p:nvSpPr>
        <p:spPr>
          <a:xfrm rot="16200000">
            <a:off x="6084339" y="4062722"/>
            <a:ext cx="749676" cy="72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615" name="Rectangle 9"/>
          <p:cNvGrpSpPr/>
          <p:nvPr/>
        </p:nvGrpSpPr>
        <p:grpSpPr>
          <a:xfrm>
            <a:off x="6489651" y="4428016"/>
            <a:ext cx="2105402" cy="1384993"/>
            <a:chOff x="0" y="0"/>
            <a:chExt cx="2105400" cy="1384991"/>
          </a:xfrm>
        </p:grpSpPr>
        <p:sp>
          <p:nvSpPr>
            <p:cNvPr id="613" name="Rectángulo"/>
            <p:cNvSpPr/>
            <p:nvPr/>
          </p:nvSpPr>
          <p:spPr>
            <a:xfrm>
              <a:off x="0" y="0"/>
              <a:ext cx="2105400" cy="1363717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Es posible combinar distintos tipos de operaciones con variables de números y texto para producir resultados más complejos"/>
            <p:cNvSpPr txBox="1"/>
            <p:nvPr/>
          </p:nvSpPr>
          <p:spPr>
            <a:xfrm>
              <a:off x="0" y="0"/>
              <a:ext cx="2105400" cy="13849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Es posible combinar distintos tipos de operaciones con variables de números y texto para producir resultados más complejos</a:t>
              </a:r>
            </a:p>
          </p:txBody>
        </p:sp>
      </p:grpSp>
      <p:sp>
        <p:nvSpPr>
          <p:cNvPr id="616" name="TextBox 41"/>
          <p:cNvSpPr txBox="1"/>
          <p:nvPr/>
        </p:nvSpPr>
        <p:spPr>
          <a:xfrm>
            <a:off x="769684" y="5041674"/>
            <a:ext cx="257465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3366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print</a:t>
            </a:r>
            <a:r>
              <a:rPr>
                <a:solidFill>
                  <a:srgbClr val="000000"/>
                </a:solidFill>
              </a:rPr>
              <a:t>(ss + </a:t>
            </a:r>
            <a:r>
              <a:rPr>
                <a:solidFill>
                  <a:srgbClr val="E26BE2"/>
                </a:solidFill>
              </a:rPr>
              <a:t>str</a:t>
            </a:r>
            <a:r>
              <a:rPr>
                <a:solidFill>
                  <a:srgbClr val="000000"/>
                </a:solidFill>
              </a:rPr>
              <a:t>(z) )</a:t>
            </a:r>
          </a:p>
        </p:txBody>
      </p:sp>
      <p:sp>
        <p:nvSpPr>
          <p:cNvPr id="617" name="TextBox 17"/>
          <p:cNvSpPr txBox="1"/>
          <p:nvPr/>
        </p:nvSpPr>
        <p:spPr>
          <a:xfrm>
            <a:off x="1325397" y="6025646"/>
            <a:ext cx="79514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cadena de texto</a:t>
            </a:r>
          </a:p>
        </p:txBody>
      </p:sp>
      <p:sp>
        <p:nvSpPr>
          <p:cNvPr id="618" name="Straight Connector 43"/>
          <p:cNvSpPr/>
          <p:nvPr/>
        </p:nvSpPr>
        <p:spPr>
          <a:xfrm flipV="1">
            <a:off x="1722969" y="5337771"/>
            <a:ext cx="0" cy="687875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19" name="Straight Connector 44"/>
          <p:cNvSpPr/>
          <p:nvPr/>
        </p:nvSpPr>
        <p:spPr>
          <a:xfrm flipV="1">
            <a:off x="2761259" y="5330618"/>
            <a:ext cx="1" cy="370668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0" name="TextBox 47"/>
          <p:cNvSpPr txBox="1"/>
          <p:nvPr/>
        </p:nvSpPr>
        <p:spPr>
          <a:xfrm>
            <a:off x="2424749" y="5643505"/>
            <a:ext cx="65711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número</a:t>
            </a:r>
          </a:p>
        </p:txBody>
      </p:sp>
      <p:sp>
        <p:nvSpPr>
          <p:cNvPr id="621" name="Left Bracket 20"/>
          <p:cNvSpPr/>
          <p:nvPr/>
        </p:nvSpPr>
        <p:spPr>
          <a:xfrm>
            <a:off x="2371159" y="5407901"/>
            <a:ext cx="0" cy="712985"/>
          </a:xfrm>
          <a:prstGeom prst="line">
            <a:avLst/>
          </a:prstGeom>
          <a:ln w="12700">
            <a:solidFill>
              <a:srgbClr val="A6A6A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2" name="TextBox 50"/>
          <p:cNvSpPr txBox="1"/>
          <p:nvPr/>
        </p:nvSpPr>
        <p:spPr>
          <a:xfrm>
            <a:off x="2178554" y="6154372"/>
            <a:ext cx="79514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 err="1"/>
              <a:t>cadena</a:t>
            </a:r>
            <a:r>
              <a:rPr dirty="0"/>
              <a:t> de </a:t>
            </a:r>
            <a:r>
              <a:rPr dirty="0" err="1"/>
              <a:t>texto</a:t>
            </a:r>
            <a:endParaRPr dirty="0"/>
          </a:p>
        </p:txBody>
      </p:sp>
      <p:sp>
        <p:nvSpPr>
          <p:cNvPr id="623" name="Right Arrow 52"/>
          <p:cNvSpPr/>
          <p:nvPr/>
        </p:nvSpPr>
        <p:spPr>
          <a:xfrm>
            <a:off x="779765" y="4699368"/>
            <a:ext cx="148650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624" name="Straight Connector 53"/>
          <p:cNvCxnSpPr>
            <a:stCxn id="616" idx="1"/>
            <a:endCxn id="623" idx="1"/>
          </p:cNvCxnSpPr>
          <p:nvPr/>
        </p:nvCxnSpPr>
        <p:spPr>
          <a:xfrm rot="10800000" flipH="1">
            <a:off x="769683" y="4774847"/>
            <a:ext cx="10081" cy="433199"/>
          </a:xfrm>
          <a:prstGeom prst="bentConnector3">
            <a:avLst>
              <a:gd name="adj1" fmla="val -2267632"/>
            </a:avLst>
          </a:prstGeom>
          <a:ln w="12700">
            <a:solidFill>
              <a:srgbClr val="808080"/>
            </a:solidFill>
            <a:headEnd type="triangle"/>
            <a:tailEnd type="oval"/>
          </a:ln>
        </p:spPr>
      </p:cxn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758F90-83A2-DA8D-B62E-519BB5766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42EDE3-DD90-9634-670A-7F0BCCAD659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047678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2" grpId="0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¡Prueba tú!</a:t>
            </a:r>
          </a:p>
        </p:txBody>
      </p:sp>
      <p:sp>
        <p:nvSpPr>
          <p:cNvPr id="272" name="Content Placeholder 2"/>
          <p:cNvSpPr txBox="1"/>
          <p:nvPr/>
        </p:nvSpPr>
        <p:spPr>
          <a:xfrm>
            <a:off x="1507067" y="2125130"/>
            <a:ext cx="5840977" cy="2286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 fontScale="92500" lnSpcReduction="20000"/>
          </a:bodyPr>
          <a:lstStyle/>
          <a:p>
            <a:pPr defTabSz="905255">
              <a:lnSpc>
                <a:spcPct val="110000"/>
              </a:lnSpc>
              <a:spcBef>
                <a:spcPts val="400"/>
              </a:spcBef>
              <a:defRPr sz="1782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</a:rPr>
              <a:t>Vamos a comenzar usando Python como una calculadora. Para ello muestra en pantalla la siguiente operación matemática y su resultado. Por ejemplo:</a:t>
            </a:r>
          </a:p>
          <a:p>
            <a:pPr defTabSz="905255">
              <a:lnSpc>
                <a:spcPct val="110000"/>
              </a:lnSpc>
              <a:spcBef>
                <a:spcPts val="400"/>
              </a:spcBef>
              <a:defRPr sz="1782">
                <a:latin typeface="Gill Sans"/>
                <a:ea typeface="Gill Sans"/>
                <a:cs typeface="Gill Sans"/>
                <a:sym typeface="Gill Sans"/>
              </a:defRPr>
            </a:pPr>
            <a:endParaRPr lang="es-CL" dirty="0"/>
          </a:p>
          <a:p>
            <a:pPr defTabSz="905255">
              <a:lnSpc>
                <a:spcPct val="110000"/>
              </a:lnSpc>
              <a:spcBef>
                <a:spcPts val="400"/>
              </a:spcBef>
              <a:defRPr sz="1782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onsolas" panose="020B0609020204030204" pitchFamily="49" charset="0"/>
                <a:cs typeface="Consolas" panose="020B0609020204030204" pitchFamily="49" charset="0"/>
              </a:rPr>
              <a:t>El resultado de 2 * 3 + 4 – 12 ** 5 es  -248822</a:t>
            </a:r>
          </a:p>
          <a:p>
            <a:pPr defTabSz="905255">
              <a:lnSpc>
                <a:spcPct val="110000"/>
              </a:lnSpc>
              <a:spcBef>
                <a:spcPts val="400"/>
              </a:spcBef>
              <a:defRPr sz="1782">
                <a:latin typeface="Gill Sans"/>
                <a:ea typeface="Gill Sans"/>
                <a:cs typeface="Gill Sans"/>
                <a:sym typeface="Gill Sans"/>
              </a:defRPr>
            </a:pPr>
            <a:endParaRPr lang="es-CL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905255">
              <a:lnSpc>
                <a:spcPct val="110000"/>
              </a:lnSpc>
              <a:spcBef>
                <a:spcPts val="400"/>
              </a:spcBef>
              <a:defRPr sz="1782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b="1" dirty="0">
                <a:latin typeface="Calibri" panose="020F0502020204030204" pitchFamily="34" charset="0"/>
                <a:cs typeface="Consolas" panose="020B0609020204030204" pitchFamily="49" charset="0"/>
              </a:rPr>
              <a:t>¿Qué operaciones matemáticas ocupaste?</a:t>
            </a:r>
          </a:p>
          <a:p>
            <a:pPr defTabSz="905255">
              <a:lnSpc>
                <a:spcPct val="110000"/>
              </a:lnSpc>
              <a:spcBef>
                <a:spcPts val="400"/>
              </a:spcBef>
              <a:defRPr sz="1782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b="1" dirty="0">
                <a:latin typeface="Calibri" panose="020F0502020204030204" pitchFamily="34" charset="0"/>
                <a:cs typeface="Consolas" panose="020B0609020204030204" pitchFamily="49" charset="0"/>
              </a:rPr>
              <a:t>¿Tuviste algún problema al imprimir en pantalla?</a:t>
            </a:r>
          </a:p>
          <a:p>
            <a:pPr defTabSz="905255">
              <a:lnSpc>
                <a:spcPct val="110000"/>
              </a:lnSpc>
              <a:spcBef>
                <a:spcPts val="400"/>
              </a:spcBef>
              <a:defRPr sz="1782">
                <a:latin typeface="Gill Sans"/>
                <a:ea typeface="Gill Sans"/>
                <a:cs typeface="Gill Sans"/>
                <a:sym typeface="Gill Sans"/>
              </a:defRPr>
            </a:pPr>
            <a:endParaRPr lang="es-CL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defTabSz="905255">
              <a:lnSpc>
                <a:spcPct val="110000"/>
              </a:lnSpc>
              <a:spcBef>
                <a:spcPts val="400"/>
              </a:spcBef>
              <a:defRPr sz="1782">
                <a:latin typeface="Gill Sans"/>
                <a:ea typeface="Gill Sans"/>
                <a:cs typeface="Gill Sans"/>
                <a:sym typeface="Gill Sans"/>
              </a:defRPr>
            </a:pPr>
            <a:endParaRPr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73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TextBox 6"/>
          <p:cNvSpPr txBox="1"/>
          <p:nvPr/>
        </p:nvSpPr>
        <p:spPr>
          <a:xfrm>
            <a:off x="1456265" y="1568830"/>
            <a:ext cx="1753901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Tiempo : 5 minutos</a:t>
            </a:r>
          </a:p>
        </p:txBody>
      </p:sp>
      <p:sp>
        <p:nvSpPr>
          <p:cNvPr id="275" name="Straight Connector 8"/>
          <p:cNvSpPr/>
          <p:nvPr/>
        </p:nvSpPr>
        <p:spPr>
          <a:xfrm>
            <a:off x="1069662" y="4411980"/>
            <a:ext cx="6715787" cy="1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D2F387-9AE9-3650-7D82-085068715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E1C863-6056-7C4E-CE96-C05B0B569B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6558898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6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6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6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1F4EDFF-A6C8-9942-83C4-9D1A0A530840}"/>
              </a:ext>
            </a:extLst>
          </p:cNvPr>
          <p:cNvSpPr txBox="1">
            <a:spLocks/>
          </p:cNvSpPr>
          <p:nvPr/>
        </p:nvSpPr>
        <p:spPr bwMode="auto">
          <a:xfrm>
            <a:off x="576263" y="1597025"/>
            <a:ext cx="579596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defRPr sz="2000">
                <a:solidFill>
                  <a:srgbClr val="BFBFBF"/>
                </a:solidFill>
              </a:defRPr>
            </a:pPr>
            <a:r>
              <a:rPr lang="es-CL" kern="0" dirty="0">
                <a:solidFill>
                  <a:srgbClr val="BFBFBF"/>
                </a:solidFill>
              </a:rPr>
              <a:t>Introducción a Python</a:t>
            </a:r>
          </a:p>
          <a:p>
            <a:pPr>
              <a:defRPr sz="2000"/>
            </a:pPr>
            <a:r>
              <a:rPr lang="es-CL" kern="0" dirty="0"/>
              <a:t>Primeros pasos</a:t>
            </a:r>
          </a:p>
          <a:p>
            <a:pPr marL="742950" lvl="1" indent="-285750">
              <a:spcBef>
                <a:spcPts val="300"/>
              </a:spcBef>
              <a:defRPr sz="1600">
                <a:solidFill>
                  <a:srgbClr val="BFBFBF"/>
                </a:solidFill>
              </a:defRPr>
            </a:pPr>
            <a:r>
              <a:rPr lang="es-CL" dirty="0"/>
              <a:t>Lección 01: Despliegue de resultados</a:t>
            </a:r>
          </a:p>
          <a:p>
            <a:pPr marL="742950" lvl="1" indent="-285750">
              <a:spcBef>
                <a:spcPts val="300"/>
              </a:spcBef>
              <a:defRPr sz="1600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Lección 02: Variables</a:t>
            </a:r>
          </a:p>
          <a:p>
            <a:pPr marL="742950" lvl="1" indent="-285750">
              <a:spcBef>
                <a:spcPts val="300"/>
              </a:spcBef>
              <a:defRPr sz="1600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Lección 03: Operaciones aritméticas</a:t>
            </a:r>
          </a:p>
          <a:p>
            <a:pPr marL="742950" lvl="1" indent="-285750">
              <a:spcBef>
                <a:spcPts val="300"/>
              </a:spcBef>
              <a:defRPr sz="1600"/>
            </a:pPr>
            <a:r>
              <a:rPr lang="es-CL" sz="1600" kern="0" dirty="0"/>
              <a:t>Lección 04: Ingreso de datos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17D4EF-5ECD-4017-5385-8FA6B795D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E375BE2-9B49-E45F-E8F5-25DD1D55FDD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6038353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Picture 19" descr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66" y="2531535"/>
            <a:ext cx="7560000" cy="1791713"/>
          </a:xfrm>
          <a:prstGeom prst="rect">
            <a:avLst/>
          </a:prstGeom>
          <a:ln>
            <a:solidFill>
              <a:srgbClr val="1296FB"/>
            </a:solidFill>
          </a:ln>
        </p:spPr>
      </p:pic>
      <p:sp>
        <p:nvSpPr>
          <p:cNvPr id="63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</a:t>
            </a:r>
            <a:r>
              <a:rPr lang="es-ES" dirty="0"/>
              <a:t>4</a:t>
            </a:r>
            <a:endParaRPr dirty="0"/>
          </a:p>
        </p:txBody>
      </p:sp>
      <p:sp>
        <p:nvSpPr>
          <p:cNvPr id="637" name="TextBox 4"/>
          <p:cNvSpPr txBox="1"/>
          <p:nvPr/>
        </p:nvSpPr>
        <p:spPr>
          <a:xfrm>
            <a:off x="2053161" y="1556814"/>
            <a:ext cx="546378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comando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input()</a:t>
            </a:r>
            <a:r>
              <a:rPr sz="11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permite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ingresar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numero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la terminal.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programa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espera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usuario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escriba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presione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tecla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“enter”</a:t>
            </a:r>
          </a:p>
        </p:txBody>
      </p:sp>
      <p:sp>
        <p:nvSpPr>
          <p:cNvPr id="638" name="TextBox 32"/>
          <p:cNvSpPr txBox="1"/>
          <p:nvPr/>
        </p:nvSpPr>
        <p:spPr>
          <a:xfrm>
            <a:off x="444975" y="1681096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input()</a:t>
            </a:r>
          </a:p>
        </p:txBody>
      </p:sp>
      <p:sp>
        <p:nvSpPr>
          <p:cNvPr id="639" name="Right Arrow 33"/>
          <p:cNvSpPr/>
          <p:nvPr/>
        </p:nvSpPr>
        <p:spPr>
          <a:xfrm rot="5400000">
            <a:off x="489544" y="1754439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42" name="Group 35"/>
          <p:cNvGrpSpPr/>
          <p:nvPr/>
        </p:nvGrpSpPr>
        <p:grpSpPr>
          <a:xfrm>
            <a:off x="444778" y="2535072"/>
            <a:ext cx="317896" cy="999068"/>
            <a:chOff x="0" y="0"/>
            <a:chExt cx="317894" cy="999067"/>
          </a:xfrm>
        </p:grpSpPr>
        <p:sp>
          <p:nvSpPr>
            <p:cNvPr id="640" name="TextBox 36"/>
            <p:cNvSpPr txBox="1"/>
            <p:nvPr/>
          </p:nvSpPr>
          <p:spPr>
            <a:xfrm rot="16200000">
              <a:off x="-340587" y="340586"/>
              <a:ext cx="999068" cy="317895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repl.it</a:t>
              </a:r>
            </a:p>
          </p:txBody>
        </p:sp>
        <p:sp>
          <p:nvSpPr>
            <p:cNvPr id="641" name="Right Arrow 3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43" name="Freeform 40"/>
          <p:cNvSpPr/>
          <p:nvPr/>
        </p:nvSpPr>
        <p:spPr>
          <a:xfrm rot="16200000">
            <a:off x="5203807" y="3492238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646" name="Rectangle 9"/>
          <p:cNvGrpSpPr/>
          <p:nvPr/>
        </p:nvGrpSpPr>
        <p:grpSpPr>
          <a:xfrm>
            <a:off x="5609118" y="3857530"/>
            <a:ext cx="2105402" cy="1628871"/>
            <a:chOff x="0" y="0"/>
            <a:chExt cx="2105400" cy="1628869"/>
          </a:xfrm>
        </p:grpSpPr>
        <p:sp>
          <p:nvSpPr>
            <p:cNvPr id="644" name="Rectángulo"/>
            <p:cNvSpPr/>
            <p:nvPr/>
          </p:nvSpPr>
          <p:spPr>
            <a:xfrm>
              <a:off x="0" y="0"/>
              <a:ext cx="2105400" cy="1628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645" name="cualquier valor alfanumérico será procesado como una cadena de caracteres.…"/>
            <p:cNvSpPr txBox="1"/>
            <p:nvPr/>
          </p:nvSpPr>
          <p:spPr>
            <a:xfrm>
              <a:off x="0" y="0"/>
              <a:ext cx="2105400" cy="16004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cualquier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valor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alfanumérico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será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procesado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como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una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cadena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caracteres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endParaRPr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Es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tarea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programador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transformar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los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caracteres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numéricos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números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47" name="TextBox 41"/>
          <p:cNvSpPr txBox="1"/>
          <p:nvPr/>
        </p:nvSpPr>
        <p:spPr>
          <a:xfrm>
            <a:off x="781189" y="4555854"/>
            <a:ext cx="387548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3366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x = input</a:t>
            </a:r>
            <a:r>
              <a:rPr>
                <a:solidFill>
                  <a:srgbClr val="000000"/>
                </a:solidFill>
              </a:rPr>
              <a:t>()</a:t>
            </a:r>
          </a:p>
        </p:txBody>
      </p:sp>
      <p:sp>
        <p:nvSpPr>
          <p:cNvPr id="648" name="TextBox 17"/>
          <p:cNvSpPr txBox="1"/>
          <p:nvPr/>
        </p:nvSpPr>
        <p:spPr>
          <a:xfrm>
            <a:off x="537995" y="5240863"/>
            <a:ext cx="79514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texto</a:t>
            </a:r>
          </a:p>
        </p:txBody>
      </p:sp>
      <p:sp>
        <p:nvSpPr>
          <p:cNvPr id="649" name="Straight Connector 43"/>
          <p:cNvSpPr/>
          <p:nvPr/>
        </p:nvSpPr>
        <p:spPr>
          <a:xfrm flipV="1">
            <a:off x="927103" y="4853267"/>
            <a:ext cx="1" cy="387601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0" name="Left Bracket 20"/>
          <p:cNvSpPr/>
          <p:nvPr/>
        </p:nvSpPr>
        <p:spPr>
          <a:xfrm flipH="1">
            <a:off x="1325033" y="4958579"/>
            <a:ext cx="893519" cy="1"/>
          </a:xfrm>
          <a:prstGeom prst="line">
            <a:avLst/>
          </a:prstGeom>
          <a:ln w="25400">
            <a:solidFill>
              <a:srgbClr val="A6A6A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1" name="TextBox 50"/>
          <p:cNvSpPr txBox="1"/>
          <p:nvPr/>
        </p:nvSpPr>
        <p:spPr>
          <a:xfrm>
            <a:off x="1374222" y="5504903"/>
            <a:ext cx="79514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cadena de texto</a:t>
            </a:r>
          </a:p>
        </p:txBody>
      </p:sp>
      <p:cxnSp>
        <p:nvCxnSpPr>
          <p:cNvPr id="652" name="Straight Connector 53"/>
          <p:cNvCxnSpPr>
            <a:stCxn id="647" idx="1"/>
            <a:endCxn id="654" idx="1"/>
          </p:cNvCxnSpPr>
          <p:nvPr/>
        </p:nvCxnSpPr>
        <p:spPr>
          <a:xfrm rot="10800000">
            <a:off x="762829" y="3857233"/>
            <a:ext cx="18360" cy="864993"/>
          </a:xfrm>
          <a:prstGeom prst="bentConnector3">
            <a:avLst>
              <a:gd name="adj1" fmla="val 1345098"/>
            </a:avLst>
          </a:prstGeom>
          <a:ln w="12700">
            <a:solidFill>
              <a:srgbClr val="808080"/>
            </a:solidFill>
            <a:headEnd type="triangle"/>
            <a:tailEnd type="oval"/>
          </a:ln>
        </p:spPr>
      </p:cxnSp>
      <p:sp>
        <p:nvSpPr>
          <p:cNvPr id="653" name="Straight Connector 38"/>
          <p:cNvSpPr/>
          <p:nvPr/>
        </p:nvSpPr>
        <p:spPr>
          <a:xfrm flipV="1">
            <a:off x="1771793" y="4954867"/>
            <a:ext cx="1976" cy="550036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4" name="Right Arrow 52"/>
          <p:cNvSpPr/>
          <p:nvPr/>
        </p:nvSpPr>
        <p:spPr>
          <a:xfrm>
            <a:off x="762829" y="3781754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FED13F-DEB7-F9D2-7E43-FCC61D3F75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6B8E681-187A-E193-9215-689C9AC831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484792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3" grpId="0" animBg="1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</a:t>
            </a:r>
            <a:r>
              <a:rPr lang="es-ES" dirty="0"/>
              <a:t>4</a:t>
            </a:r>
            <a:endParaRPr dirty="0"/>
          </a:p>
        </p:txBody>
      </p:sp>
      <p:sp>
        <p:nvSpPr>
          <p:cNvPr id="657" name="TextBox 4"/>
          <p:cNvSpPr txBox="1"/>
          <p:nvPr/>
        </p:nvSpPr>
        <p:spPr>
          <a:xfrm>
            <a:off x="2053161" y="1566862"/>
            <a:ext cx="546378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comando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input()</a:t>
            </a:r>
            <a:r>
              <a:rPr sz="11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permite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ingresar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n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ú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mero por la terminal.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programa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espera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que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usuario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escriba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presione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tecla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“enter”</a:t>
            </a:r>
          </a:p>
        </p:txBody>
      </p:sp>
      <p:sp>
        <p:nvSpPr>
          <p:cNvPr id="658" name="TextBox 32"/>
          <p:cNvSpPr txBox="1"/>
          <p:nvPr/>
        </p:nvSpPr>
        <p:spPr>
          <a:xfrm>
            <a:off x="444975" y="1681096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input()</a:t>
            </a:r>
          </a:p>
        </p:txBody>
      </p:sp>
      <p:sp>
        <p:nvSpPr>
          <p:cNvPr id="659" name="Right Arrow 33"/>
          <p:cNvSpPr/>
          <p:nvPr/>
        </p:nvSpPr>
        <p:spPr>
          <a:xfrm rot="5400000">
            <a:off x="489544" y="1754439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62" name="Group 35"/>
          <p:cNvGrpSpPr/>
          <p:nvPr/>
        </p:nvGrpSpPr>
        <p:grpSpPr>
          <a:xfrm>
            <a:off x="444778" y="2535072"/>
            <a:ext cx="317896" cy="999068"/>
            <a:chOff x="0" y="0"/>
            <a:chExt cx="317894" cy="999067"/>
          </a:xfrm>
        </p:grpSpPr>
        <p:sp>
          <p:nvSpPr>
            <p:cNvPr id="660" name="TextBox 36"/>
            <p:cNvSpPr txBox="1"/>
            <p:nvPr/>
          </p:nvSpPr>
          <p:spPr>
            <a:xfrm rot="16200000">
              <a:off x="-340587" y="340586"/>
              <a:ext cx="999068" cy="317895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repl.it</a:t>
              </a:r>
            </a:p>
          </p:txBody>
        </p:sp>
        <p:sp>
          <p:nvSpPr>
            <p:cNvPr id="661" name="Right Arrow 3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63" name="TextBox 41"/>
          <p:cNvSpPr txBox="1"/>
          <p:nvPr/>
        </p:nvSpPr>
        <p:spPr>
          <a:xfrm>
            <a:off x="755788" y="4655916"/>
            <a:ext cx="387548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y = x + </a:t>
            </a:r>
            <a:r>
              <a:rPr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664" name="TextBox 17"/>
          <p:cNvSpPr txBox="1"/>
          <p:nvPr/>
        </p:nvSpPr>
        <p:spPr>
          <a:xfrm>
            <a:off x="254938" y="6032829"/>
            <a:ext cx="1164166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resultado de la operación</a:t>
            </a:r>
          </a:p>
        </p:txBody>
      </p:sp>
      <p:sp>
        <p:nvSpPr>
          <p:cNvPr id="665" name="Straight Connector 43"/>
          <p:cNvSpPr/>
          <p:nvPr/>
        </p:nvSpPr>
        <p:spPr>
          <a:xfrm flipV="1">
            <a:off x="1365204" y="4953001"/>
            <a:ext cx="1" cy="338668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66" name="TextBox 50"/>
          <p:cNvSpPr txBox="1"/>
          <p:nvPr/>
        </p:nvSpPr>
        <p:spPr>
          <a:xfrm>
            <a:off x="971958" y="5284770"/>
            <a:ext cx="79514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cadena de texto</a:t>
            </a:r>
          </a:p>
        </p:txBody>
      </p:sp>
      <p:cxnSp>
        <p:nvCxnSpPr>
          <p:cNvPr id="667" name="Straight Connector 53"/>
          <p:cNvCxnSpPr>
            <a:stCxn id="663" idx="1"/>
            <a:endCxn id="669" idx="1"/>
          </p:cNvCxnSpPr>
          <p:nvPr/>
        </p:nvCxnSpPr>
        <p:spPr>
          <a:xfrm rot="10800000" flipH="1">
            <a:off x="755787" y="4026561"/>
            <a:ext cx="15507" cy="795727"/>
          </a:xfrm>
          <a:prstGeom prst="bentConnector3">
            <a:avLst>
              <a:gd name="adj1" fmla="val -1474173"/>
            </a:avLst>
          </a:prstGeom>
          <a:ln w="12700">
            <a:solidFill>
              <a:srgbClr val="808080"/>
            </a:solidFill>
            <a:headEnd type="triangle"/>
            <a:tailEnd type="oval"/>
          </a:ln>
        </p:spPr>
      </p:cxnSp>
      <p:pic>
        <p:nvPicPr>
          <p:cNvPr id="66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67" y="2531534"/>
            <a:ext cx="7560000" cy="2006109"/>
          </a:xfrm>
          <a:prstGeom prst="rect">
            <a:avLst/>
          </a:prstGeom>
          <a:ln>
            <a:solidFill>
              <a:srgbClr val="1296FB"/>
            </a:solidFill>
          </a:ln>
        </p:spPr>
      </p:pic>
      <p:sp>
        <p:nvSpPr>
          <p:cNvPr id="669" name="Right Arrow 52"/>
          <p:cNvSpPr/>
          <p:nvPr/>
        </p:nvSpPr>
        <p:spPr>
          <a:xfrm>
            <a:off x="771295" y="3951082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0" name="TextBox 22"/>
          <p:cNvSpPr txBox="1"/>
          <p:nvPr/>
        </p:nvSpPr>
        <p:spPr>
          <a:xfrm>
            <a:off x="1479124" y="6105707"/>
            <a:ext cx="79514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número entero</a:t>
            </a:r>
          </a:p>
        </p:txBody>
      </p:sp>
      <p:sp>
        <p:nvSpPr>
          <p:cNvPr id="671" name="Straight Connector 24"/>
          <p:cNvSpPr/>
          <p:nvPr/>
        </p:nvSpPr>
        <p:spPr>
          <a:xfrm flipV="1">
            <a:off x="1840860" y="4953001"/>
            <a:ext cx="1" cy="1159935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72" name="Straight Connector 26"/>
          <p:cNvSpPr/>
          <p:nvPr/>
        </p:nvSpPr>
        <p:spPr>
          <a:xfrm flipV="1">
            <a:off x="860891" y="4953001"/>
            <a:ext cx="1" cy="1041401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73" name="Freeform 40"/>
          <p:cNvSpPr/>
          <p:nvPr/>
        </p:nvSpPr>
        <p:spPr>
          <a:xfrm rot="16200000">
            <a:off x="5263074" y="4245771"/>
            <a:ext cx="749676" cy="72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676" name="Rectangle 9"/>
          <p:cNvGrpSpPr/>
          <p:nvPr/>
        </p:nvGrpSpPr>
        <p:grpSpPr>
          <a:xfrm>
            <a:off x="5668385" y="4611063"/>
            <a:ext cx="2105402" cy="1628871"/>
            <a:chOff x="0" y="0"/>
            <a:chExt cx="2105400" cy="1628869"/>
          </a:xfrm>
        </p:grpSpPr>
        <p:sp>
          <p:nvSpPr>
            <p:cNvPr id="674" name="Rectángulo"/>
            <p:cNvSpPr/>
            <p:nvPr/>
          </p:nvSpPr>
          <p:spPr>
            <a:xfrm>
              <a:off x="0" y="0"/>
              <a:ext cx="2105400" cy="1628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675" name="El error se genera por que el intérprete comprende que el valor almacenado en la variable ‘x’ es una cadena de caracteres y no un valor entero (número)"/>
            <p:cNvSpPr txBox="1"/>
            <p:nvPr/>
          </p:nvSpPr>
          <p:spPr>
            <a:xfrm>
              <a:off x="0" y="0"/>
              <a:ext cx="2105400" cy="13849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El error se genera por que 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intérprete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comprende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que el valor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almacenado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la variable ‘x’ es una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cadena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caracteres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y no un valor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entero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(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número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F18B82-C4F2-5A9B-980D-F51C89957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19F92D-3A75-90B8-0D17-BA93147286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615805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" grpId="0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Rounded Rectangle 8"/>
          <p:cNvSpPr/>
          <p:nvPr/>
        </p:nvSpPr>
        <p:spPr>
          <a:xfrm>
            <a:off x="3467617" y="1885345"/>
            <a:ext cx="995237" cy="2116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0" name="TextBox 4"/>
          <p:cNvSpPr txBox="1"/>
          <p:nvPr/>
        </p:nvSpPr>
        <p:spPr>
          <a:xfrm>
            <a:off x="2053161" y="1556814"/>
            <a:ext cx="546378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comando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  <a:sym typeface="Menlo"/>
              </a:rPr>
              <a:t>int()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transforma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cadena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alfanum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rica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en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entero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Importante</a:t>
            </a:r>
            <a:r>
              <a:rPr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Usted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debe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ingresar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entero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u="sng" dirty="0">
                <a:latin typeface="Calibri" panose="020F0502020204030204" pitchFamily="34" charset="0"/>
                <a:cs typeface="Calibri" panose="020F0502020204030204" pitchFamily="34" charset="0"/>
              </a:rPr>
              <a:t>sin </a:t>
            </a:r>
            <a:r>
              <a:rPr u="sng" dirty="0" err="1">
                <a:latin typeface="Calibri" panose="020F0502020204030204" pitchFamily="34" charset="0"/>
                <a:cs typeface="Calibri" panose="020F0502020204030204" pitchFamily="34" charset="0"/>
              </a:rPr>
              <a:t>decimales</a:t>
            </a:r>
            <a:r>
              <a:rPr u="sng" dirty="0">
                <a:latin typeface="Calibri" panose="020F0502020204030204" pitchFamily="34" charset="0"/>
                <a:cs typeface="Calibri" panose="020F0502020204030204" pitchFamily="34" charset="0"/>
              </a:rPr>
              <a:t>, sin </a:t>
            </a:r>
            <a:r>
              <a:rPr u="sng" dirty="0" err="1">
                <a:latin typeface="Calibri" panose="020F0502020204030204" pitchFamily="34" charset="0"/>
                <a:cs typeface="Calibri" panose="020F0502020204030204" pitchFamily="34" charset="0"/>
              </a:rPr>
              <a:t>caracteres</a:t>
            </a:r>
            <a:r>
              <a:rPr u="sng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7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</a:t>
            </a:r>
            <a:r>
              <a:rPr lang="es-ES" dirty="0"/>
              <a:t>4</a:t>
            </a:r>
            <a:endParaRPr dirty="0"/>
          </a:p>
        </p:txBody>
      </p:sp>
      <p:sp>
        <p:nvSpPr>
          <p:cNvPr id="681" name="TextBox 32"/>
          <p:cNvSpPr txBox="1"/>
          <p:nvPr/>
        </p:nvSpPr>
        <p:spPr>
          <a:xfrm>
            <a:off x="444975" y="1681096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int()</a:t>
            </a:r>
          </a:p>
        </p:txBody>
      </p:sp>
      <p:sp>
        <p:nvSpPr>
          <p:cNvPr id="682" name="Right Arrow 33"/>
          <p:cNvSpPr/>
          <p:nvPr/>
        </p:nvSpPr>
        <p:spPr>
          <a:xfrm rot="5400000">
            <a:off x="489544" y="1754439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85" name="Group 35"/>
          <p:cNvGrpSpPr/>
          <p:nvPr/>
        </p:nvGrpSpPr>
        <p:grpSpPr>
          <a:xfrm>
            <a:off x="444778" y="2535072"/>
            <a:ext cx="317896" cy="999068"/>
            <a:chOff x="0" y="0"/>
            <a:chExt cx="317894" cy="999067"/>
          </a:xfrm>
        </p:grpSpPr>
        <p:sp>
          <p:nvSpPr>
            <p:cNvPr id="683" name="TextBox 36"/>
            <p:cNvSpPr txBox="1"/>
            <p:nvPr/>
          </p:nvSpPr>
          <p:spPr>
            <a:xfrm rot="16200000">
              <a:off x="-340587" y="340586"/>
              <a:ext cx="999068" cy="317895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repl.it</a:t>
              </a:r>
            </a:p>
          </p:txBody>
        </p:sp>
        <p:sp>
          <p:nvSpPr>
            <p:cNvPr id="684" name="Right Arrow 3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86" name="TextBox 41"/>
          <p:cNvSpPr txBox="1"/>
          <p:nvPr/>
        </p:nvSpPr>
        <p:spPr>
          <a:xfrm>
            <a:off x="755788" y="4655916"/>
            <a:ext cx="387548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y = int(x)  + </a:t>
            </a:r>
            <a:r>
              <a:rPr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687" name="TextBox 17"/>
          <p:cNvSpPr txBox="1"/>
          <p:nvPr/>
        </p:nvSpPr>
        <p:spPr>
          <a:xfrm>
            <a:off x="332173" y="6083629"/>
            <a:ext cx="1058334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número entero</a:t>
            </a:r>
          </a:p>
        </p:txBody>
      </p:sp>
      <p:sp>
        <p:nvSpPr>
          <p:cNvPr id="688" name="TextBox 50"/>
          <p:cNvSpPr txBox="1"/>
          <p:nvPr/>
        </p:nvSpPr>
        <p:spPr>
          <a:xfrm>
            <a:off x="1626161" y="5224650"/>
            <a:ext cx="79514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 err="1"/>
              <a:t>cadena</a:t>
            </a:r>
            <a:r>
              <a:rPr dirty="0"/>
              <a:t> de </a:t>
            </a:r>
            <a:r>
              <a:rPr dirty="0" err="1"/>
              <a:t>texto</a:t>
            </a:r>
            <a:endParaRPr dirty="0"/>
          </a:p>
        </p:txBody>
      </p:sp>
      <p:cxnSp>
        <p:nvCxnSpPr>
          <p:cNvPr id="689" name="Straight Connector 53"/>
          <p:cNvCxnSpPr>
            <a:stCxn id="686" idx="1"/>
            <a:endCxn id="698" idx="1"/>
          </p:cNvCxnSpPr>
          <p:nvPr/>
        </p:nvCxnSpPr>
        <p:spPr>
          <a:xfrm rot="10800000" flipH="1">
            <a:off x="755787" y="4026561"/>
            <a:ext cx="15507" cy="795727"/>
          </a:xfrm>
          <a:prstGeom prst="bentConnector3">
            <a:avLst>
              <a:gd name="adj1" fmla="val -1474173"/>
            </a:avLst>
          </a:prstGeom>
          <a:ln w="12700">
            <a:solidFill>
              <a:srgbClr val="808080"/>
            </a:solidFill>
            <a:headEnd type="triangle"/>
            <a:tailEnd type="oval"/>
          </a:ln>
        </p:spPr>
      </p:cxnSp>
      <p:sp>
        <p:nvSpPr>
          <p:cNvPr id="690" name="TextBox 22"/>
          <p:cNvSpPr txBox="1"/>
          <p:nvPr/>
        </p:nvSpPr>
        <p:spPr>
          <a:xfrm>
            <a:off x="1075592" y="5822742"/>
            <a:ext cx="79514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número entero</a:t>
            </a:r>
          </a:p>
        </p:txBody>
      </p:sp>
      <p:sp>
        <p:nvSpPr>
          <p:cNvPr id="691" name="Straight Connector 24"/>
          <p:cNvSpPr/>
          <p:nvPr/>
        </p:nvSpPr>
        <p:spPr>
          <a:xfrm flipV="1">
            <a:off x="1850408" y="5045468"/>
            <a:ext cx="0" cy="237066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692" name="Straight Connector 26"/>
          <p:cNvSpPr/>
          <p:nvPr/>
        </p:nvSpPr>
        <p:spPr>
          <a:xfrm flipV="1">
            <a:off x="851342" y="5054599"/>
            <a:ext cx="1" cy="939802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9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67" y="2531533"/>
            <a:ext cx="7560000" cy="1888390"/>
          </a:xfrm>
          <a:prstGeom prst="rect">
            <a:avLst/>
          </a:prstGeom>
          <a:ln>
            <a:solidFill>
              <a:srgbClr val="1296FB"/>
            </a:solidFill>
          </a:ln>
        </p:spPr>
      </p:pic>
      <p:sp>
        <p:nvSpPr>
          <p:cNvPr id="694" name="Freeform 40"/>
          <p:cNvSpPr/>
          <p:nvPr/>
        </p:nvSpPr>
        <p:spPr>
          <a:xfrm rot="16200000">
            <a:off x="5610207" y="3593838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697" name="Rectangle 9"/>
          <p:cNvGrpSpPr/>
          <p:nvPr/>
        </p:nvGrpSpPr>
        <p:grpSpPr>
          <a:xfrm>
            <a:off x="6015518" y="3959130"/>
            <a:ext cx="2105402" cy="1628871"/>
            <a:chOff x="0" y="0"/>
            <a:chExt cx="2105400" cy="1628869"/>
          </a:xfrm>
        </p:grpSpPr>
        <p:sp>
          <p:nvSpPr>
            <p:cNvPr id="695" name="Rectángulo"/>
            <p:cNvSpPr/>
            <p:nvPr/>
          </p:nvSpPr>
          <p:spPr>
            <a:xfrm>
              <a:off x="0" y="0"/>
              <a:ext cx="2105400" cy="1628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696" name="El proceso anterior se denomina conversión de tipos. Consiste en cambiar el tipo de datos de un origen a uno de destino según el formato seleccionado."/>
            <p:cNvSpPr txBox="1"/>
            <p:nvPr/>
          </p:nvSpPr>
          <p:spPr>
            <a:xfrm>
              <a:off x="0" y="0"/>
              <a:ext cx="2105400" cy="16004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proceso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anterior se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denomina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conversión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tipos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Consiste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cambiar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tipo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datos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un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origen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uno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destino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según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formato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seleccionado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698" name="Right Arrow 52"/>
          <p:cNvSpPr/>
          <p:nvPr/>
        </p:nvSpPr>
        <p:spPr>
          <a:xfrm>
            <a:off x="771295" y="3951082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9" name="Straight Connector 26"/>
          <p:cNvSpPr/>
          <p:nvPr/>
        </p:nvSpPr>
        <p:spPr>
          <a:xfrm flipV="1">
            <a:off x="1350876" y="5031104"/>
            <a:ext cx="1" cy="803152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F03ABF3-3FF0-3E9A-4075-2D6E0287C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AA05206-6E6D-B96D-9CD3-9ED7031FC9B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858626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Rounded Rectangle 20"/>
          <p:cNvSpPr/>
          <p:nvPr/>
        </p:nvSpPr>
        <p:spPr>
          <a:xfrm>
            <a:off x="3517876" y="1890410"/>
            <a:ext cx="1005431" cy="2116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4" name="TextBox 4"/>
          <p:cNvSpPr txBox="1"/>
          <p:nvPr/>
        </p:nvSpPr>
        <p:spPr>
          <a:xfrm>
            <a:off x="2051050" y="1557338"/>
            <a:ext cx="546378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comando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floa</a:t>
            </a:r>
            <a:r>
              <a:rPr sz="1100" dirty="0">
                <a:latin typeface="Calibri" panose="020F0502020204030204" pitchFamily="34" charset="0"/>
                <a:ea typeface="Menlo"/>
                <a:cs typeface="Calibri" panose="020F0502020204030204" pitchFamily="34" charset="0"/>
                <a:sym typeface="Menlo"/>
              </a:rPr>
              <a:t>t()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transforma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cadena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alfanum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rica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en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flotante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Usted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puede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ingresar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u="sng" dirty="0">
                <a:latin typeface="Calibri" panose="020F0502020204030204" pitchFamily="34" charset="0"/>
                <a:cs typeface="Calibri" panose="020F0502020204030204" pitchFamily="34" charset="0"/>
              </a:rPr>
              <a:t>con </a:t>
            </a:r>
            <a:r>
              <a:rPr u="sng" dirty="0" err="1">
                <a:latin typeface="Calibri" panose="020F0502020204030204" pitchFamily="34" charset="0"/>
                <a:cs typeface="Calibri" panose="020F0502020204030204" pitchFamily="34" charset="0"/>
              </a:rPr>
              <a:t>decimales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(o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punto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flotante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u="sng" dirty="0">
                <a:latin typeface="Calibri" panose="020F0502020204030204" pitchFamily="34" charset="0"/>
                <a:cs typeface="Calibri" panose="020F0502020204030204" pitchFamily="34" charset="0"/>
              </a:rPr>
              <a:t>sin </a:t>
            </a:r>
            <a:r>
              <a:rPr u="sng" dirty="0" err="1">
                <a:latin typeface="Calibri" panose="020F0502020204030204" pitchFamily="34" charset="0"/>
                <a:cs typeface="Calibri" panose="020F0502020204030204" pitchFamily="34" charset="0"/>
              </a:rPr>
              <a:t>caracteres</a:t>
            </a:r>
            <a:endParaRPr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01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67" y="2544234"/>
            <a:ext cx="7560000" cy="1856414"/>
          </a:xfrm>
          <a:prstGeom prst="rect">
            <a:avLst/>
          </a:prstGeom>
          <a:ln>
            <a:solidFill>
              <a:srgbClr val="1296FB"/>
            </a:solidFill>
          </a:ln>
        </p:spPr>
      </p:pic>
      <p:sp>
        <p:nvSpPr>
          <p:cNvPr id="70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Lección</a:t>
            </a:r>
            <a:r>
              <a:rPr dirty="0"/>
              <a:t> </a:t>
            </a:r>
            <a:r>
              <a:rPr lang="es-ES" dirty="0"/>
              <a:t>4</a:t>
            </a:r>
            <a:endParaRPr dirty="0"/>
          </a:p>
        </p:txBody>
      </p:sp>
      <p:sp>
        <p:nvSpPr>
          <p:cNvPr id="705" name="TextBox 32"/>
          <p:cNvSpPr txBox="1"/>
          <p:nvPr/>
        </p:nvSpPr>
        <p:spPr>
          <a:xfrm>
            <a:off x="444975" y="1681096"/>
            <a:ext cx="1601235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float()</a:t>
            </a:r>
          </a:p>
        </p:txBody>
      </p:sp>
      <p:sp>
        <p:nvSpPr>
          <p:cNvPr id="706" name="Right Arrow 33"/>
          <p:cNvSpPr/>
          <p:nvPr/>
        </p:nvSpPr>
        <p:spPr>
          <a:xfrm rot="5400000">
            <a:off x="489544" y="1754439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09" name="Group 35"/>
          <p:cNvGrpSpPr/>
          <p:nvPr/>
        </p:nvGrpSpPr>
        <p:grpSpPr>
          <a:xfrm>
            <a:off x="444778" y="2535072"/>
            <a:ext cx="317896" cy="999068"/>
            <a:chOff x="0" y="0"/>
            <a:chExt cx="317894" cy="999067"/>
          </a:xfrm>
        </p:grpSpPr>
        <p:sp>
          <p:nvSpPr>
            <p:cNvPr id="707" name="TextBox 36"/>
            <p:cNvSpPr txBox="1"/>
            <p:nvPr/>
          </p:nvSpPr>
          <p:spPr>
            <a:xfrm rot="16200000">
              <a:off x="-340587" y="340586"/>
              <a:ext cx="999068" cy="317895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repl.it</a:t>
              </a:r>
            </a:p>
          </p:txBody>
        </p:sp>
        <p:sp>
          <p:nvSpPr>
            <p:cNvPr id="708" name="Right Arrow 3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10" name="TextBox 41"/>
          <p:cNvSpPr txBox="1"/>
          <p:nvPr/>
        </p:nvSpPr>
        <p:spPr>
          <a:xfrm>
            <a:off x="755788" y="4694016"/>
            <a:ext cx="387548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t>y = float(x)  + </a:t>
            </a:r>
            <a:r>
              <a:rPr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711" name="TextBox 17"/>
          <p:cNvSpPr txBox="1"/>
          <p:nvPr/>
        </p:nvSpPr>
        <p:spPr>
          <a:xfrm>
            <a:off x="389467" y="6083629"/>
            <a:ext cx="1058334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número decimal</a:t>
            </a:r>
          </a:p>
        </p:txBody>
      </p:sp>
      <p:sp>
        <p:nvSpPr>
          <p:cNvPr id="712" name="TextBox 50"/>
          <p:cNvSpPr txBox="1"/>
          <p:nvPr/>
        </p:nvSpPr>
        <p:spPr>
          <a:xfrm>
            <a:off x="1498185" y="4386239"/>
            <a:ext cx="142515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 err="1"/>
              <a:t>cadena</a:t>
            </a:r>
            <a:r>
              <a:rPr dirty="0"/>
              <a:t> de </a:t>
            </a:r>
            <a:r>
              <a:rPr dirty="0" err="1"/>
              <a:t>texto</a:t>
            </a:r>
            <a:endParaRPr dirty="0"/>
          </a:p>
        </p:txBody>
      </p:sp>
      <p:cxnSp>
        <p:nvCxnSpPr>
          <p:cNvPr id="713" name="Straight Connector 53"/>
          <p:cNvCxnSpPr>
            <a:stCxn id="710" idx="1"/>
            <a:endCxn id="714" idx="1"/>
          </p:cNvCxnSpPr>
          <p:nvPr/>
        </p:nvCxnSpPr>
        <p:spPr>
          <a:xfrm rot="10800000" flipH="1">
            <a:off x="755787" y="3958825"/>
            <a:ext cx="15507" cy="901562"/>
          </a:xfrm>
          <a:prstGeom prst="bentConnector3">
            <a:avLst>
              <a:gd name="adj1" fmla="val -1474173"/>
            </a:avLst>
          </a:prstGeom>
          <a:ln w="12700">
            <a:solidFill>
              <a:srgbClr val="808080"/>
            </a:solidFill>
            <a:headEnd type="triangle"/>
            <a:tailEnd type="oval"/>
          </a:ln>
        </p:spPr>
      </p:cxnSp>
      <p:sp>
        <p:nvSpPr>
          <p:cNvPr id="714" name="Right Arrow 52"/>
          <p:cNvSpPr/>
          <p:nvPr/>
        </p:nvSpPr>
        <p:spPr>
          <a:xfrm>
            <a:off x="771295" y="3883347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5" name="TextBox 22"/>
          <p:cNvSpPr txBox="1"/>
          <p:nvPr/>
        </p:nvSpPr>
        <p:spPr>
          <a:xfrm>
            <a:off x="1332134" y="5792441"/>
            <a:ext cx="79514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número decimal</a:t>
            </a:r>
          </a:p>
        </p:txBody>
      </p:sp>
      <p:sp>
        <p:nvSpPr>
          <p:cNvPr id="716" name="Straight Connector 24"/>
          <p:cNvSpPr/>
          <p:nvPr/>
        </p:nvSpPr>
        <p:spPr>
          <a:xfrm flipV="1">
            <a:off x="2138226" y="4230720"/>
            <a:ext cx="0" cy="225085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17" name="Straight Connector 26"/>
          <p:cNvSpPr/>
          <p:nvPr/>
        </p:nvSpPr>
        <p:spPr>
          <a:xfrm flipV="1">
            <a:off x="909906" y="5054602"/>
            <a:ext cx="1" cy="1029029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18" name="Left Bracket 25"/>
          <p:cNvSpPr/>
          <p:nvPr/>
        </p:nvSpPr>
        <p:spPr>
          <a:xfrm flipH="1">
            <a:off x="1998350" y="4230721"/>
            <a:ext cx="257852" cy="0"/>
          </a:xfrm>
          <a:prstGeom prst="line">
            <a:avLst/>
          </a:prstGeom>
          <a:ln w="25400">
            <a:solidFill>
              <a:srgbClr val="A6A6A6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719" name="Freeform 23"/>
          <p:cNvSpPr/>
          <p:nvPr/>
        </p:nvSpPr>
        <p:spPr>
          <a:xfrm rot="16200000">
            <a:off x="5610207" y="3593838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grpSp>
        <p:nvGrpSpPr>
          <p:cNvPr id="722" name="Rectangle 27"/>
          <p:cNvGrpSpPr/>
          <p:nvPr/>
        </p:nvGrpSpPr>
        <p:grpSpPr>
          <a:xfrm>
            <a:off x="6015518" y="3959130"/>
            <a:ext cx="2105402" cy="1628871"/>
            <a:chOff x="0" y="0"/>
            <a:chExt cx="2105400" cy="1628869"/>
          </a:xfrm>
        </p:grpSpPr>
        <p:sp>
          <p:nvSpPr>
            <p:cNvPr id="720" name="Rectángulo"/>
            <p:cNvSpPr/>
            <p:nvPr/>
          </p:nvSpPr>
          <p:spPr>
            <a:xfrm>
              <a:off x="0" y="0"/>
              <a:ext cx="2105400" cy="1628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721" name="El proceso anterior se denomina conversión de tipos. Consiste en cambiar el tipo de datos de un origen a uno de destino según el formato seleccionado."/>
            <p:cNvSpPr txBox="1"/>
            <p:nvPr/>
          </p:nvSpPr>
          <p:spPr>
            <a:xfrm>
              <a:off x="0" y="0"/>
              <a:ext cx="2105400" cy="16004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proceso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anterior se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denomina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conversión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tipos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Consiste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en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cambiar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tipo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datos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un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origen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a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uno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destino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según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el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formato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  <a:cs typeface="Calibri" panose="020F0502020204030204" pitchFamily="34" charset="0"/>
                </a:rPr>
                <a:t>seleccionado</a:t>
              </a:r>
              <a:r>
                <a:rPr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723" name="Straight Connector 26"/>
          <p:cNvSpPr/>
          <p:nvPr/>
        </p:nvSpPr>
        <p:spPr>
          <a:xfrm flipV="1">
            <a:off x="1729705" y="5054602"/>
            <a:ext cx="1" cy="815341"/>
          </a:xfrm>
          <a:prstGeom prst="line">
            <a:avLst/>
          </a:prstGeom>
          <a:ln w="12700">
            <a:solidFill>
              <a:srgbClr val="80808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24" name="Left Bracket 25"/>
          <p:cNvSpPr/>
          <p:nvPr/>
        </p:nvSpPr>
        <p:spPr>
          <a:xfrm flipH="1">
            <a:off x="1305966" y="5061673"/>
            <a:ext cx="956734" cy="1"/>
          </a:xfrm>
          <a:prstGeom prst="line">
            <a:avLst/>
          </a:prstGeom>
          <a:ln w="25400">
            <a:solidFill>
              <a:srgbClr val="A6A6A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50EB61-DD0A-D43D-7319-3845E58DD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CCEB2B-D65D-64D5-BB93-4A224084894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8032139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" grpId="0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76263" y="1597025"/>
            <a:ext cx="5795963" cy="251460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BFBFBF"/>
                </a:solidFill>
              </a:defRPr>
            </a:pPr>
            <a:r>
              <a:rPr dirty="0"/>
              <a:t>Introducción a Python</a:t>
            </a:r>
          </a:p>
          <a:p>
            <a:pPr>
              <a:defRPr sz="2000"/>
            </a:pPr>
            <a:r>
              <a:rPr dirty="0"/>
              <a:t>Primeros pasos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>
                <a:solidFill>
                  <a:srgbClr val="BFBFBF"/>
                </a:solidFill>
              </a:defRPr>
            </a:pPr>
            <a:r>
              <a:rPr dirty="0"/>
              <a:t>Lección 01: Despliegue de resultados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>
                <a:solidFill>
                  <a:srgbClr val="BFBFBF"/>
                </a:solidFill>
              </a:defRPr>
            </a:pPr>
            <a:r>
              <a:rPr dirty="0"/>
              <a:t>Lección 02: Variables</a:t>
            </a:r>
          </a:p>
          <a:p>
            <a:pPr marL="742950" lvl="1" indent="-285750">
              <a:spcBef>
                <a:spcPts val="300"/>
              </a:spcBef>
              <a:defRPr sz="1600"/>
            </a:pP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Lección 03: Operaciones aritméticas</a:t>
            </a:r>
          </a:p>
          <a:p>
            <a:pPr marL="742950" lvl="1" indent="-285750">
              <a:spcBef>
                <a:spcPts val="300"/>
              </a:spcBef>
              <a:defRPr sz="1600"/>
            </a:pPr>
            <a:r>
              <a:rPr lang="es-CL" sz="1600" dirty="0">
                <a:solidFill>
                  <a:schemeClr val="bg1">
                    <a:lumMod val="75000"/>
                  </a:schemeClr>
                </a:solidFill>
              </a:rPr>
              <a:t>Lección 04: Ingreso de datos</a:t>
            </a:r>
          </a:p>
          <a:p>
            <a:pPr marL="742950" lvl="1" indent="-285750">
              <a:spcBef>
                <a:spcPts val="300"/>
              </a:spcBef>
              <a:buClr>
                <a:srgbClr val="0000FF"/>
              </a:buClr>
              <a:defRPr sz="1600"/>
            </a:pPr>
            <a:r>
              <a:rPr dirty="0" err="1"/>
              <a:t>Ejercicio</a:t>
            </a:r>
            <a:r>
              <a:rPr dirty="0"/>
              <a:t> 1</a:t>
            </a:r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8156D1-99A9-155E-4BE5-185C41732D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C6D629A-2D18-A234-B975-3AE484DB4E3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6915193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Ejercicio 1</a:t>
            </a:r>
          </a:p>
        </p:txBody>
      </p:sp>
      <p:sp>
        <p:nvSpPr>
          <p:cNvPr id="736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1358348" y="1926882"/>
            <a:ext cx="2151063" cy="131127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 typeface="Wingdings"/>
              <a:buNone/>
            </a:lvl1pPr>
          </a:lstStyle>
          <a:p>
            <a:r>
              <a:rPr dirty="0" err="1">
                <a:latin typeface="Calibri" panose="020F0502020204030204" pitchFamily="34" charset="0"/>
              </a:rPr>
              <a:t>Realice</a:t>
            </a:r>
            <a:r>
              <a:rPr dirty="0">
                <a:latin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</a:rPr>
              <a:t>programa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calcule</a:t>
            </a:r>
            <a:r>
              <a:rPr dirty="0">
                <a:latin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</a:rPr>
              <a:t>área</a:t>
            </a:r>
            <a:r>
              <a:rPr dirty="0">
                <a:latin typeface="Calibri" panose="020F0502020204030204" pitchFamily="34" charset="0"/>
              </a:rPr>
              <a:t> de un </a:t>
            </a:r>
            <a:r>
              <a:rPr dirty="0" err="1">
                <a:latin typeface="Calibri" panose="020F0502020204030204" pitchFamily="34" charset="0"/>
              </a:rPr>
              <a:t>rectángulo</a:t>
            </a:r>
            <a:r>
              <a:rPr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738" name="Rectangle 4"/>
          <p:cNvSpPr/>
          <p:nvPr/>
        </p:nvSpPr>
        <p:spPr>
          <a:xfrm>
            <a:off x="4471987" y="2294468"/>
            <a:ext cx="1641251" cy="1049866"/>
          </a:xfrm>
          <a:prstGeom prst="rect">
            <a:avLst/>
          </a:prstGeom>
          <a:solidFill>
            <a:srgbClr val="A1D7F2"/>
          </a:solidFill>
          <a:ln>
            <a:solidFill>
              <a:srgbClr val="043579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9" name="TextBox 5"/>
          <p:cNvSpPr txBox="1"/>
          <p:nvPr/>
        </p:nvSpPr>
        <p:spPr>
          <a:xfrm>
            <a:off x="5183187" y="1879599"/>
            <a:ext cx="247165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b</a:t>
            </a:r>
          </a:p>
        </p:txBody>
      </p:sp>
      <p:sp>
        <p:nvSpPr>
          <p:cNvPr id="740" name="TextBox 6"/>
          <p:cNvSpPr txBox="1"/>
          <p:nvPr/>
        </p:nvSpPr>
        <p:spPr>
          <a:xfrm rot="16200000">
            <a:off x="4145064" y="2745156"/>
            <a:ext cx="247164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</a:t>
            </a:r>
          </a:p>
        </p:txBody>
      </p:sp>
      <p:sp>
        <p:nvSpPr>
          <p:cNvPr id="741" name="TextBox 7"/>
          <p:cNvSpPr txBox="1"/>
          <p:nvPr/>
        </p:nvSpPr>
        <p:spPr>
          <a:xfrm>
            <a:off x="1538602" y="4284133"/>
            <a:ext cx="4790733" cy="192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</a:rPr>
              <a:t> se </a:t>
            </a:r>
            <a:r>
              <a:rPr dirty="0" err="1">
                <a:latin typeface="Calibri" panose="020F0502020204030204" pitchFamily="34" charset="0"/>
              </a:rPr>
              <a:t>calcula</a:t>
            </a:r>
            <a:r>
              <a:rPr dirty="0">
                <a:latin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</a:rPr>
              <a:t>área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solicito</a:t>
            </a:r>
            <a:r>
              <a:rPr dirty="0">
                <a:latin typeface="Calibri" panose="020F0502020204030204" pitchFamily="34" charset="0"/>
              </a:rPr>
              <a:t> los </a:t>
            </a:r>
            <a:r>
              <a:rPr dirty="0" err="1">
                <a:latin typeface="Calibri" panose="020F0502020204030204" pitchFamily="34" charset="0"/>
              </a:rPr>
              <a:t>datos</a:t>
            </a:r>
            <a:r>
              <a:rPr dirty="0">
                <a:latin typeface="Calibri" panose="020F0502020204030204" pitchFamily="34" charset="0"/>
              </a:rPr>
              <a:t> al </a:t>
            </a:r>
            <a:r>
              <a:rPr dirty="0" err="1">
                <a:latin typeface="Calibri" panose="020F0502020204030204" pitchFamily="34" charset="0"/>
              </a:rPr>
              <a:t>usuario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realizo</a:t>
            </a:r>
            <a:r>
              <a:rPr dirty="0">
                <a:latin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</a:rPr>
              <a:t>multiplicación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¿Los </a:t>
            </a:r>
            <a:r>
              <a:rPr dirty="0" err="1">
                <a:latin typeface="Calibri" panose="020F0502020204030204" pitchFamily="34" charset="0"/>
              </a:rPr>
              <a:t>valores</a:t>
            </a:r>
            <a:r>
              <a:rPr dirty="0">
                <a:latin typeface="Calibri" panose="020F0502020204030204" pitchFamily="34" charset="0"/>
              </a:rPr>
              <a:t> son </a:t>
            </a:r>
            <a:r>
              <a:rPr dirty="0" err="1">
                <a:latin typeface="Calibri" panose="020F0502020204030204" pitchFamily="34" charset="0"/>
              </a:rPr>
              <a:t>números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enteros</a:t>
            </a:r>
            <a:r>
              <a:rPr dirty="0">
                <a:latin typeface="Calibri" panose="020F0502020204030204" pitchFamily="34" charset="0"/>
              </a:rPr>
              <a:t> o </a:t>
            </a:r>
            <a:r>
              <a:rPr dirty="0" err="1">
                <a:latin typeface="Calibri" panose="020F0502020204030204" pitchFamily="34" charset="0"/>
              </a:rPr>
              <a:t>decimales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¿El </a:t>
            </a:r>
            <a:r>
              <a:rPr dirty="0" err="1">
                <a:latin typeface="Calibri" panose="020F0502020204030204" pitchFamily="34" charset="0"/>
              </a:rPr>
              <a:t>resultado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es</a:t>
            </a:r>
            <a:r>
              <a:rPr dirty="0">
                <a:latin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</a:rPr>
              <a:t>entero</a:t>
            </a:r>
            <a:r>
              <a:rPr dirty="0">
                <a:latin typeface="Calibri" panose="020F0502020204030204" pitchFamily="34" charset="0"/>
              </a:rPr>
              <a:t> o decimal?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</a:rPr>
              <a:t> se </a:t>
            </a:r>
            <a:r>
              <a:rPr dirty="0" err="1">
                <a:latin typeface="Calibri" panose="020F0502020204030204" pitchFamily="34" charset="0"/>
              </a:rPr>
              <a:t>muestra</a:t>
            </a:r>
            <a:r>
              <a:rPr dirty="0">
                <a:latin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</a:rPr>
              <a:t>resultado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</p:txBody>
      </p:sp>
      <p:sp>
        <p:nvSpPr>
          <p:cNvPr id="742" name="Equal 8"/>
          <p:cNvSpPr/>
          <p:nvPr/>
        </p:nvSpPr>
        <p:spPr>
          <a:xfrm>
            <a:off x="6228616" y="2681245"/>
            <a:ext cx="311107" cy="233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7077"/>
                </a:lnTo>
                <a:lnTo>
                  <a:pt x="0" y="7077"/>
                </a:lnTo>
                <a:close/>
                <a:moveTo>
                  <a:pt x="0" y="14523"/>
                </a:moveTo>
                <a:lnTo>
                  <a:pt x="21600" y="14523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743" name="TextBox 9"/>
          <p:cNvSpPr txBox="1"/>
          <p:nvPr/>
        </p:nvSpPr>
        <p:spPr>
          <a:xfrm>
            <a:off x="6605585" y="2523069"/>
            <a:ext cx="1596888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area = a × b</a:t>
            </a:r>
          </a:p>
        </p:txBody>
      </p:sp>
      <p:pic>
        <p:nvPicPr>
          <p:cNvPr id="74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TextBox 11"/>
          <p:cNvSpPr txBox="1"/>
          <p:nvPr/>
        </p:nvSpPr>
        <p:spPr>
          <a:xfrm>
            <a:off x="1456265" y="1568830"/>
            <a:ext cx="1753901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Tiempo : 5 minutos</a:t>
            </a:r>
          </a:p>
        </p:txBody>
      </p:sp>
      <p:sp>
        <p:nvSpPr>
          <p:cNvPr id="746" name="TextBox 12"/>
          <p:cNvSpPr txBox="1"/>
          <p:nvPr/>
        </p:nvSpPr>
        <p:spPr>
          <a:xfrm>
            <a:off x="1566334" y="3996264"/>
            <a:ext cx="1176868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Preguntas</a:t>
            </a:r>
          </a:p>
        </p:txBody>
      </p:sp>
      <p:sp>
        <p:nvSpPr>
          <p:cNvPr id="747" name="Right Arrow 13"/>
          <p:cNvSpPr/>
          <p:nvPr/>
        </p:nvSpPr>
        <p:spPr>
          <a:xfrm rot="5400000">
            <a:off x="1598677" y="4065837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8" name="TextBox 15"/>
          <p:cNvSpPr txBox="1"/>
          <p:nvPr/>
        </p:nvSpPr>
        <p:spPr>
          <a:xfrm>
            <a:off x="6516962" y="4529667"/>
            <a:ext cx="1879601" cy="802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Proceso de pensamiento guiado con preguntas, también conocido como pensamiento crítico</a:t>
            </a:r>
          </a:p>
        </p:txBody>
      </p:sp>
      <p:sp>
        <p:nvSpPr>
          <p:cNvPr id="749" name="Right Brace 16"/>
          <p:cNvSpPr/>
          <p:nvPr/>
        </p:nvSpPr>
        <p:spPr>
          <a:xfrm>
            <a:off x="6329335" y="4284133"/>
            <a:ext cx="172053" cy="197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375"/>
                  <a:pt x="10800" y="837"/>
                </a:cubicBezTo>
                <a:lnTo>
                  <a:pt x="10800" y="3566"/>
                </a:lnTo>
                <a:cubicBezTo>
                  <a:pt x="10800" y="4029"/>
                  <a:pt x="15635" y="4404"/>
                  <a:pt x="21600" y="4404"/>
                </a:cubicBezTo>
                <a:cubicBezTo>
                  <a:pt x="15635" y="4404"/>
                  <a:pt x="10800" y="4778"/>
                  <a:pt x="10800" y="5241"/>
                </a:cubicBezTo>
                <a:lnTo>
                  <a:pt x="10800" y="20763"/>
                </a:lnTo>
                <a:cubicBezTo>
                  <a:pt x="10800" y="21225"/>
                  <a:pt x="5965" y="21600"/>
                  <a:pt x="0" y="21600"/>
                </a:cubicBezTo>
              </a:path>
            </a:pathLst>
          </a:custGeom>
          <a:ln w="25400">
            <a:solidFill>
              <a:srgbClr val="F3A373"/>
            </a:solidFill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750" name="Straight Connector 17"/>
          <p:cNvSpPr/>
          <p:nvPr/>
        </p:nvSpPr>
        <p:spPr>
          <a:xfrm>
            <a:off x="3750509" y="2127550"/>
            <a:ext cx="1" cy="1729294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51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58" y="3816865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752" name="Straight Connector 21"/>
          <p:cNvSpPr/>
          <p:nvPr/>
        </p:nvSpPr>
        <p:spPr>
          <a:xfrm>
            <a:off x="1069662" y="3240094"/>
            <a:ext cx="2668149" cy="1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3" name="Straight Connector 25"/>
          <p:cNvSpPr/>
          <p:nvPr/>
        </p:nvSpPr>
        <p:spPr>
          <a:xfrm>
            <a:off x="3762179" y="3868525"/>
            <a:ext cx="4910962" cy="1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129C72-D3DC-3AE5-075F-F8DA2D1B0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A4D63E8-AC56-1B6C-74C2-DE49E23497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49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7856749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Ejercicio 1</a:t>
            </a:r>
          </a:p>
        </p:txBody>
      </p:sp>
      <p:sp>
        <p:nvSpPr>
          <p:cNvPr id="756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452782" y="1597025"/>
            <a:ext cx="2230438" cy="1416671"/>
          </a:xfrm>
          <a:prstGeom prst="rect">
            <a:avLst/>
          </a:prstGeom>
          <a:blipFill>
            <a:blip r:embed="rId2"/>
          </a:blipFill>
        </p:spPr>
        <p:txBody>
          <a:bodyPr/>
          <a:lstStyle>
            <a:lvl1pPr marL="0" indent="0">
              <a:buSzTx/>
              <a:buFont typeface="Wingdings"/>
              <a:buNone/>
            </a:lvl1pPr>
          </a:lstStyle>
          <a:p>
            <a:r>
              <a:rPr dirty="0"/>
              <a:t>Realice un programa que calcule el área de un rectángulo. </a:t>
            </a:r>
          </a:p>
        </p:txBody>
      </p:sp>
      <p:sp>
        <p:nvSpPr>
          <p:cNvPr id="758" name="TextBox 7"/>
          <p:cNvSpPr txBox="1"/>
          <p:nvPr/>
        </p:nvSpPr>
        <p:spPr>
          <a:xfrm>
            <a:off x="2698540" y="1490663"/>
            <a:ext cx="4362665" cy="2332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30000"/>
              </a:lnSpc>
              <a:buSzPct val="100000"/>
              <a:buChar char="▪"/>
              <a:defRPr sz="1600"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</a:rPr>
              <a:t> se </a:t>
            </a:r>
            <a:r>
              <a:rPr dirty="0" err="1">
                <a:latin typeface="Calibri" panose="020F0502020204030204" pitchFamily="34" charset="0"/>
              </a:rPr>
              <a:t>calcula</a:t>
            </a:r>
            <a:r>
              <a:rPr dirty="0">
                <a:latin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</a:rPr>
              <a:t>área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30000"/>
              </a:lnSpc>
              <a:buSzPct val="100000"/>
              <a:buChar char="▪"/>
              <a:defRPr sz="1600"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solicito</a:t>
            </a:r>
            <a:r>
              <a:rPr dirty="0">
                <a:latin typeface="Calibri" panose="020F0502020204030204" pitchFamily="34" charset="0"/>
              </a:rPr>
              <a:t> los </a:t>
            </a:r>
            <a:r>
              <a:rPr dirty="0" err="1">
                <a:latin typeface="Calibri" panose="020F0502020204030204" pitchFamily="34" charset="0"/>
              </a:rPr>
              <a:t>datos</a:t>
            </a:r>
            <a:r>
              <a:rPr dirty="0">
                <a:latin typeface="Calibri" panose="020F0502020204030204" pitchFamily="34" charset="0"/>
              </a:rPr>
              <a:t> al </a:t>
            </a:r>
            <a:r>
              <a:rPr dirty="0" err="1">
                <a:latin typeface="Calibri" panose="020F0502020204030204" pitchFamily="34" charset="0"/>
              </a:rPr>
              <a:t>usuario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30000"/>
              </a:lnSpc>
              <a:buSzPct val="100000"/>
              <a:buChar char="▪"/>
              <a:defRPr sz="1600"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realizo</a:t>
            </a:r>
            <a:r>
              <a:rPr dirty="0">
                <a:latin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</a:rPr>
              <a:t>multiplicación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30000"/>
              </a:lnSpc>
              <a:buSzPct val="100000"/>
              <a:buChar char="▪"/>
              <a:defRPr sz="1600"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¿Los </a:t>
            </a:r>
            <a:r>
              <a:rPr dirty="0" err="1">
                <a:latin typeface="Calibri" panose="020F0502020204030204" pitchFamily="34" charset="0"/>
              </a:rPr>
              <a:t>valores</a:t>
            </a:r>
            <a:r>
              <a:rPr dirty="0">
                <a:latin typeface="Calibri" panose="020F0502020204030204" pitchFamily="34" charset="0"/>
              </a:rPr>
              <a:t> son </a:t>
            </a:r>
            <a:r>
              <a:rPr dirty="0" err="1">
                <a:latin typeface="Calibri" panose="020F0502020204030204" pitchFamily="34" charset="0"/>
              </a:rPr>
              <a:t>números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enteros</a:t>
            </a:r>
            <a:r>
              <a:rPr dirty="0">
                <a:latin typeface="Calibri" panose="020F0502020204030204" pitchFamily="34" charset="0"/>
              </a:rPr>
              <a:t> o </a:t>
            </a:r>
            <a:r>
              <a:rPr dirty="0" err="1">
                <a:latin typeface="Calibri" panose="020F0502020204030204" pitchFamily="34" charset="0"/>
              </a:rPr>
              <a:t>decimales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30000"/>
              </a:lnSpc>
              <a:buSzPct val="100000"/>
              <a:buChar char="▪"/>
              <a:defRPr sz="1600"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Donde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almaceno</a:t>
            </a:r>
            <a:r>
              <a:rPr dirty="0">
                <a:latin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</a:rPr>
              <a:t>resultado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30000"/>
              </a:lnSpc>
              <a:buSzPct val="100000"/>
              <a:buChar char="▪"/>
              <a:defRPr sz="1600"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</a:rPr>
              <a:t> se </a:t>
            </a:r>
            <a:r>
              <a:rPr dirty="0" err="1">
                <a:latin typeface="Calibri" panose="020F0502020204030204" pitchFamily="34" charset="0"/>
              </a:rPr>
              <a:t>muestra</a:t>
            </a:r>
            <a:r>
              <a:rPr dirty="0">
                <a:latin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</a:rPr>
              <a:t>resultado</a:t>
            </a:r>
            <a:r>
              <a:rPr dirty="0">
                <a:latin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 marL="285750" indent="-285750">
              <a:lnSpc>
                <a:spcPct val="130000"/>
              </a:lnSpc>
              <a:buSzPct val="100000"/>
              <a:buChar char="▪"/>
              <a:defRPr sz="1600" i="1">
                <a:latin typeface="Gill Sans"/>
                <a:ea typeface="Gill Sans"/>
                <a:cs typeface="Gill Sans"/>
                <a:sym typeface="Gill Sans"/>
              </a:defRPr>
            </a:pP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</p:txBody>
      </p:sp>
      <p:pic>
        <p:nvPicPr>
          <p:cNvPr id="759" name="Picture 14" descr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93" y="3661311"/>
            <a:ext cx="7811215" cy="2917289"/>
          </a:xfrm>
          <a:prstGeom prst="rect">
            <a:avLst/>
          </a:prstGeom>
          <a:ln>
            <a:solidFill>
              <a:srgbClr val="1296FB"/>
            </a:solidFill>
          </a:ln>
        </p:spPr>
      </p:pic>
      <p:grpSp>
        <p:nvGrpSpPr>
          <p:cNvPr id="762" name="Group 15"/>
          <p:cNvGrpSpPr/>
          <p:nvPr/>
        </p:nvGrpSpPr>
        <p:grpSpPr>
          <a:xfrm>
            <a:off x="454815" y="3652673"/>
            <a:ext cx="317895" cy="999068"/>
            <a:chOff x="0" y="0"/>
            <a:chExt cx="317894" cy="999067"/>
          </a:xfrm>
        </p:grpSpPr>
        <p:sp>
          <p:nvSpPr>
            <p:cNvPr id="760" name="TextBox 16"/>
            <p:cNvSpPr txBox="1"/>
            <p:nvPr/>
          </p:nvSpPr>
          <p:spPr>
            <a:xfrm rot="16200000">
              <a:off x="-340587" y="340586"/>
              <a:ext cx="999068" cy="317895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t>repl.it</a:t>
              </a:r>
            </a:p>
          </p:txBody>
        </p:sp>
        <p:sp>
          <p:nvSpPr>
            <p:cNvPr id="761" name="Right Arrow 1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63" name="TextBox 19"/>
          <p:cNvSpPr txBox="1"/>
          <p:nvPr/>
        </p:nvSpPr>
        <p:spPr>
          <a:xfrm>
            <a:off x="7240343" y="1533110"/>
            <a:ext cx="120517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area = a × b</a:t>
            </a:r>
          </a:p>
        </p:txBody>
      </p:sp>
      <p:sp>
        <p:nvSpPr>
          <p:cNvPr id="764" name="TextBox 20"/>
          <p:cNvSpPr txBox="1"/>
          <p:nvPr/>
        </p:nvSpPr>
        <p:spPr>
          <a:xfrm>
            <a:off x="7249308" y="1917093"/>
            <a:ext cx="74640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input()</a:t>
            </a:r>
          </a:p>
        </p:txBody>
      </p:sp>
      <p:sp>
        <p:nvSpPr>
          <p:cNvPr id="765" name="TextBox 21"/>
          <p:cNvSpPr txBox="1"/>
          <p:nvPr/>
        </p:nvSpPr>
        <p:spPr>
          <a:xfrm>
            <a:off x="7258273" y="2229358"/>
            <a:ext cx="195893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*</a:t>
            </a:r>
          </a:p>
        </p:txBody>
      </p:sp>
      <p:sp>
        <p:nvSpPr>
          <p:cNvPr id="766" name="TextBox 22"/>
          <p:cNvSpPr txBox="1"/>
          <p:nvPr/>
        </p:nvSpPr>
        <p:spPr>
          <a:xfrm>
            <a:off x="7249308" y="2559552"/>
            <a:ext cx="74640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float()</a:t>
            </a:r>
          </a:p>
        </p:txBody>
      </p:sp>
      <p:grpSp>
        <p:nvGrpSpPr>
          <p:cNvPr id="773" name="Group 41"/>
          <p:cNvGrpSpPr/>
          <p:nvPr/>
        </p:nvGrpSpPr>
        <p:grpSpPr>
          <a:xfrm>
            <a:off x="5246255" y="1686666"/>
            <a:ext cx="2035080" cy="1654172"/>
            <a:chOff x="56185" y="0"/>
            <a:chExt cx="2035079" cy="1654171"/>
          </a:xfrm>
        </p:grpSpPr>
        <p:sp>
          <p:nvSpPr>
            <p:cNvPr id="767" name="Straight Arrow Connector 25"/>
            <p:cNvSpPr/>
            <p:nvPr/>
          </p:nvSpPr>
          <p:spPr>
            <a:xfrm>
              <a:off x="56185" y="0"/>
              <a:ext cx="2035079" cy="0"/>
            </a:xfrm>
            <a:prstGeom prst="line">
              <a:avLst/>
            </a:prstGeom>
            <a:noFill/>
            <a:ln w="9525" cap="flat">
              <a:solidFill>
                <a:srgbClr val="267CF2"/>
              </a:solidFill>
              <a:custDash>
                <a:ds d="200000" sp="200000"/>
              </a:custDash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8" name="Straight Arrow Connector 26"/>
            <p:cNvSpPr/>
            <p:nvPr/>
          </p:nvSpPr>
          <p:spPr>
            <a:xfrm>
              <a:off x="813566" y="358028"/>
              <a:ext cx="1277697" cy="0"/>
            </a:xfrm>
            <a:prstGeom prst="line">
              <a:avLst/>
            </a:prstGeom>
            <a:noFill/>
            <a:ln w="9525" cap="flat">
              <a:solidFill>
                <a:srgbClr val="267CF2"/>
              </a:solidFill>
              <a:custDash>
                <a:ds d="200000" sp="200000"/>
              </a:custDash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69" name="Straight Arrow Connector 28"/>
            <p:cNvSpPr/>
            <p:nvPr/>
          </p:nvSpPr>
          <p:spPr>
            <a:xfrm>
              <a:off x="508157" y="671461"/>
              <a:ext cx="1583106" cy="1"/>
            </a:xfrm>
            <a:prstGeom prst="line">
              <a:avLst/>
            </a:prstGeom>
            <a:noFill/>
            <a:ln w="9525" cap="flat">
              <a:solidFill>
                <a:srgbClr val="267CF2"/>
              </a:solidFill>
              <a:custDash>
                <a:ds d="200000" sp="200000"/>
              </a:custDash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0" name="Straight Arrow Connector 30"/>
            <p:cNvSpPr/>
            <p:nvPr/>
          </p:nvSpPr>
          <p:spPr>
            <a:xfrm>
              <a:off x="1755674" y="989331"/>
              <a:ext cx="335590" cy="0"/>
            </a:xfrm>
            <a:prstGeom prst="line">
              <a:avLst/>
            </a:prstGeom>
            <a:noFill/>
            <a:ln w="9525" cap="flat">
              <a:solidFill>
                <a:srgbClr val="267CF2"/>
              </a:solidFill>
              <a:custDash>
                <a:ds d="200000" sp="200000"/>
              </a:custDash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1" name="Straight Arrow Connector 32"/>
            <p:cNvSpPr/>
            <p:nvPr/>
          </p:nvSpPr>
          <p:spPr>
            <a:xfrm>
              <a:off x="508157" y="1311066"/>
              <a:ext cx="1583105" cy="0"/>
            </a:xfrm>
            <a:prstGeom prst="line">
              <a:avLst/>
            </a:prstGeom>
            <a:noFill/>
            <a:ln w="9525" cap="flat">
              <a:solidFill>
                <a:srgbClr val="267CF2"/>
              </a:solidFill>
              <a:custDash>
                <a:ds d="200000" sp="200000"/>
              </a:custDash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72" name="Straight Arrow Connector 34"/>
            <p:cNvSpPr/>
            <p:nvPr/>
          </p:nvSpPr>
          <p:spPr>
            <a:xfrm>
              <a:off x="508157" y="1654171"/>
              <a:ext cx="1583106" cy="0"/>
            </a:xfrm>
            <a:prstGeom prst="line">
              <a:avLst/>
            </a:prstGeom>
            <a:noFill/>
            <a:ln w="9525" cap="flat">
              <a:solidFill>
                <a:srgbClr val="267CF2"/>
              </a:solidFill>
              <a:custDash>
                <a:ds d="200000" sp="200000"/>
              </a:custDash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774" name="TextBox 36"/>
          <p:cNvSpPr txBox="1"/>
          <p:nvPr/>
        </p:nvSpPr>
        <p:spPr>
          <a:xfrm>
            <a:off x="7249308" y="3202007"/>
            <a:ext cx="1455426" cy="270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print() </a:t>
            </a:r>
            <a:r>
              <a:rPr dirty="0">
                <a:latin typeface="Gill Sans"/>
                <a:ea typeface="Gill Sans"/>
                <a:cs typeface="Gill Sans"/>
                <a:sym typeface="Gill Sans"/>
              </a:rPr>
              <a:t>y</a:t>
            </a:r>
            <a:r>
              <a:rPr dirty="0"/>
              <a:t> str()</a:t>
            </a:r>
          </a:p>
        </p:txBody>
      </p:sp>
      <p:sp>
        <p:nvSpPr>
          <p:cNvPr id="775" name="TextBox 37"/>
          <p:cNvSpPr txBox="1"/>
          <p:nvPr/>
        </p:nvSpPr>
        <p:spPr>
          <a:xfrm>
            <a:off x="7258273" y="2871816"/>
            <a:ext cx="47115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area</a:t>
            </a:r>
          </a:p>
        </p:txBody>
      </p:sp>
      <p:sp>
        <p:nvSpPr>
          <p:cNvPr id="776" name="Straight Connector 39"/>
          <p:cNvSpPr/>
          <p:nvPr/>
        </p:nvSpPr>
        <p:spPr>
          <a:xfrm flipH="1">
            <a:off x="2683933" y="1545166"/>
            <a:ext cx="1" cy="2090075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94D868-6CA3-564A-9E10-3DA8E35083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1A230F-9A1D-EDAE-8996-D8367E3B43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62065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" grpId="0" animBg="1" advAuto="0"/>
      <p:bldP spid="763" grpId="0" animBg="1" advAuto="0"/>
      <p:bldP spid="764" grpId="0" animBg="1" advAuto="0"/>
      <p:bldP spid="765" grpId="0" animBg="1" advAuto="0"/>
      <p:bldP spid="766" grpId="0" animBg="1" advAuto="0"/>
      <p:bldP spid="774" grpId="0" animBg="1" advAuto="0"/>
      <p:bldP spid="775" grpId="0" animBg="1" advAuto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76263" y="1597025"/>
            <a:ext cx="5795963" cy="251460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BFBFBF"/>
                </a:solidFill>
              </a:defRPr>
            </a:pPr>
            <a:r>
              <a:rPr dirty="0"/>
              <a:t>Introducción a Python</a:t>
            </a:r>
          </a:p>
          <a:p>
            <a:pPr>
              <a:defRPr sz="2000"/>
            </a:pPr>
            <a:r>
              <a:rPr dirty="0">
                <a:solidFill>
                  <a:schemeClr val="bg1">
                    <a:lumMod val="75000"/>
                  </a:schemeClr>
                </a:solidFill>
              </a:rPr>
              <a:t>Primeros pasos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/>
              <a:t>Operadores lógicos</a:t>
            </a:r>
          </a:p>
          <a:p>
            <a:pPr lvl="1">
              <a:defRPr sz="2000"/>
            </a:pPr>
            <a:r>
              <a:rPr lang="es-ES_tradnl" sz="1600" dirty="0">
                <a:solidFill>
                  <a:schemeClr val="bg1">
                    <a:lumMod val="75000"/>
                  </a:schemeClr>
                </a:solidFill>
              </a:rPr>
              <a:t>Condicionales IF-ELSE</a:t>
            </a:r>
          </a:p>
          <a:p>
            <a:pPr lvl="1">
              <a:defRPr sz="2000"/>
            </a:pPr>
            <a:endParaRPr lang="es-ES_tradnl" sz="1600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CFA695-A105-3893-82DF-725252A36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D60F671-ECFA-61D5-CBCB-A525F7930B0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7996706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relacionales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74575" y="5062438"/>
            <a:ext cx="5900738" cy="1438275"/>
          </a:xfrm>
          <a:prstGeom prst="roundRect">
            <a:avLst/>
          </a:prstGeom>
          <a:solidFill>
            <a:srgbClr val="CAE8F9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 lang="es-ES_tradnl" sz="100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53973" y="1038126"/>
            <a:ext cx="5816600" cy="3051175"/>
          </a:xfrm>
          <a:prstGeom prst="wedgeRoundRectCallout">
            <a:avLst>
              <a:gd name="adj1" fmla="val -9"/>
              <a:gd name="adj2" fmla="val 83329"/>
              <a:gd name="adj3" fmla="val 16667"/>
            </a:avLst>
          </a:prstGeom>
          <a:solidFill>
            <a:srgbClr val="CAE8F9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 lang="es-ES_tradnl" sz="100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70417" y="1340652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==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70417" y="2250919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&gt;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070417" y="3147863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&gt;=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896293" y="2250919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&lt;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896293" y="3147863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&lt;=</a:t>
            </a: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523836" y="1481038"/>
            <a:ext cx="153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000" dirty="0">
                <a:latin typeface="Calibri" charset="0"/>
                <a:cs typeface="Calibri" charset="0"/>
              </a:rPr>
              <a:t>comparación</a:t>
            </a:r>
            <a:endParaRPr lang="es-ES_tradnl" sz="2800" dirty="0">
              <a:latin typeface="Calibri" charset="0"/>
              <a:cs typeface="Calibri" charset="0"/>
            </a:endParaRPr>
          </a:p>
        </p:txBody>
      </p:sp>
      <p:sp>
        <p:nvSpPr>
          <p:cNvPr id="14" name="TextBox 46"/>
          <p:cNvSpPr txBox="1">
            <a:spLocks noChangeArrowheads="1"/>
          </p:cNvSpPr>
          <p:nvPr/>
        </p:nvSpPr>
        <p:spPr bwMode="auto">
          <a:xfrm>
            <a:off x="1073111" y="2368451"/>
            <a:ext cx="852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000">
                <a:latin typeface="Calibri" charset="0"/>
                <a:cs typeface="Calibri" charset="0"/>
              </a:rPr>
              <a:t>mayor</a:t>
            </a:r>
            <a:endParaRPr lang="es-ES_tradnl" sz="2800">
              <a:latin typeface="Calibri" charset="0"/>
              <a:cs typeface="Calibri" charset="0"/>
            </a:endParaRPr>
          </a:p>
        </p:txBody>
      </p:sp>
      <p:sp>
        <p:nvSpPr>
          <p:cNvPr id="15" name="TextBox 47"/>
          <p:cNvSpPr txBox="1">
            <a:spLocks noChangeArrowheads="1"/>
          </p:cNvSpPr>
          <p:nvPr/>
        </p:nvSpPr>
        <p:spPr bwMode="auto">
          <a:xfrm>
            <a:off x="630198" y="3293963"/>
            <a:ext cx="1406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000">
                <a:latin typeface="Calibri" charset="0"/>
                <a:cs typeface="Calibri" charset="0"/>
              </a:rPr>
              <a:t>mayor igual</a:t>
            </a:r>
            <a:endParaRPr lang="es-ES_tradnl" sz="2800">
              <a:latin typeface="Calibri" charset="0"/>
              <a:cs typeface="Calibri" charset="0"/>
            </a:endParaRPr>
          </a:p>
        </p:txBody>
      </p:sp>
      <p:sp>
        <p:nvSpPr>
          <p:cNvPr id="16" name="TextBox 48"/>
          <p:cNvSpPr txBox="1">
            <a:spLocks noChangeArrowheads="1"/>
          </p:cNvSpPr>
          <p:nvPr/>
        </p:nvSpPr>
        <p:spPr bwMode="auto">
          <a:xfrm>
            <a:off x="3835581" y="2368451"/>
            <a:ext cx="87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000">
                <a:latin typeface="Calibri" charset="0"/>
                <a:cs typeface="Calibri" charset="0"/>
              </a:rPr>
              <a:t>menor</a:t>
            </a:r>
            <a:endParaRPr lang="es-ES_tradnl" sz="2800">
              <a:latin typeface="Calibri" charset="0"/>
              <a:cs typeface="Calibri" charset="0"/>
            </a:endParaRPr>
          </a:p>
        </p:txBody>
      </p:sp>
      <p:sp>
        <p:nvSpPr>
          <p:cNvPr id="17" name="TextBox 49"/>
          <p:cNvSpPr txBox="1">
            <a:spLocks noChangeArrowheads="1"/>
          </p:cNvSpPr>
          <p:nvPr/>
        </p:nvSpPr>
        <p:spPr bwMode="auto">
          <a:xfrm>
            <a:off x="3392668" y="3293963"/>
            <a:ext cx="1430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000">
                <a:latin typeface="Calibri" charset="0"/>
                <a:cs typeface="Calibri" charset="0"/>
              </a:rPr>
              <a:t>menor igual</a:t>
            </a:r>
            <a:endParaRPr lang="es-ES_tradnl" sz="2800">
              <a:latin typeface="Calibri" charset="0"/>
              <a:cs typeface="Calibri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896293" y="1340652"/>
            <a:ext cx="611614" cy="635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3600">
                <a:solidFill>
                  <a:srgbClr val="FFFFFF"/>
                </a:solidFill>
                <a:latin typeface="Calibri" charset="0"/>
              </a:rPr>
              <a:t>!=</a:t>
            </a:r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3499031" y="1481038"/>
            <a:ext cx="12969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000">
                <a:latin typeface="Calibri" charset="0"/>
                <a:cs typeface="Calibri" charset="0"/>
              </a:rPr>
              <a:t>distinto de</a:t>
            </a:r>
            <a:endParaRPr lang="es-ES_tradnl" sz="2800">
              <a:latin typeface="Calibri" charset="0"/>
              <a:cs typeface="Calibri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4415323" y="5316587"/>
            <a:ext cx="895464" cy="929704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4400">
                <a:latin typeface="Calibri" charset="0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7610704" y="5316587"/>
            <a:ext cx="895464" cy="92970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/>
          <a:lstStyle/>
          <a:p>
            <a:pPr algn="ctr">
              <a:defRPr/>
            </a:pPr>
            <a:r>
              <a:rPr lang="es-ES_tradnl" sz="4400">
                <a:solidFill>
                  <a:srgbClr val="FFFFFF"/>
                </a:solidFill>
                <a:latin typeface="Calibri" charset="0"/>
              </a:rPr>
              <a:t>0</a:t>
            </a: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3346038" y="5489476"/>
            <a:ext cx="104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s-ES_tradnl" sz="1600">
                <a:latin typeface="Calibri" charset="0"/>
                <a:cs typeface="Calibri" charset="0"/>
              </a:rPr>
              <a:t>verdadero</a:t>
            </a:r>
          </a:p>
          <a:p>
            <a:pPr algn="r" eaLnBrk="1" hangingPunct="1"/>
            <a:r>
              <a:rPr lang="es-ES_tradnl" sz="1600">
                <a:latin typeface="Calibri" charset="0"/>
                <a:cs typeface="Calibri" charset="0"/>
              </a:rPr>
              <a:t>(TRUE)</a:t>
            </a:r>
            <a:endParaRPr lang="es-ES_tradnl" sz="2000">
              <a:latin typeface="Calibri" charset="0"/>
              <a:cs typeface="Calibri" charset="0"/>
            </a:endParaRPr>
          </a:p>
        </p:txBody>
      </p:sp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6819488" y="5489476"/>
            <a:ext cx="8016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s-ES_tradnl" sz="1600">
                <a:latin typeface="Calibri" charset="0"/>
                <a:cs typeface="Calibri" charset="0"/>
              </a:rPr>
              <a:t>falso</a:t>
            </a:r>
          </a:p>
          <a:p>
            <a:pPr algn="r" eaLnBrk="1" hangingPunct="1"/>
            <a:r>
              <a:rPr lang="es-ES_tradnl" sz="1600">
                <a:latin typeface="Calibri" charset="0"/>
                <a:cs typeface="Calibri" charset="0"/>
              </a:rPr>
              <a:t>(FALSE)</a:t>
            </a:r>
            <a:endParaRPr lang="es-ES_tradnl" sz="2000">
              <a:latin typeface="Calibri" charset="0"/>
              <a:cs typeface="Calibri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84538" y="4679851"/>
            <a:ext cx="2032000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>
                <a:solidFill>
                  <a:schemeClr val="bg1"/>
                </a:solidFill>
                <a:latin typeface="Calibri"/>
                <a:cs typeface="Calibri"/>
              </a:rPr>
              <a:t>Resultados posibles</a:t>
            </a:r>
          </a:p>
        </p:txBody>
      </p:sp>
      <p:sp>
        <p:nvSpPr>
          <p:cNvPr id="25" name="Right Triangle 24"/>
          <p:cNvSpPr/>
          <p:nvPr/>
        </p:nvSpPr>
        <p:spPr>
          <a:xfrm rot="10800000" flipV="1">
            <a:off x="6263863" y="4681438"/>
            <a:ext cx="320675" cy="373063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cxnSp>
        <p:nvCxnSpPr>
          <p:cNvPr id="26" name="Straight Connector 103"/>
          <p:cNvCxnSpPr>
            <a:cxnSpLocks noChangeShapeType="1"/>
          </p:cNvCxnSpPr>
          <p:nvPr/>
        </p:nvCxnSpPr>
        <p:spPr bwMode="auto">
          <a:xfrm>
            <a:off x="369848" y="2060476"/>
            <a:ext cx="581183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103"/>
          <p:cNvCxnSpPr>
            <a:cxnSpLocks noChangeShapeType="1"/>
          </p:cNvCxnSpPr>
          <p:nvPr/>
        </p:nvCxnSpPr>
        <p:spPr bwMode="auto">
          <a:xfrm>
            <a:off x="368261" y="3001863"/>
            <a:ext cx="5811837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Connector 103"/>
          <p:cNvCxnSpPr>
            <a:cxnSpLocks noChangeShapeType="1"/>
            <a:stCxn id="7" idx="2"/>
            <a:endCxn id="7" idx="0"/>
          </p:cNvCxnSpPr>
          <p:nvPr/>
        </p:nvCxnSpPr>
        <p:spPr bwMode="auto">
          <a:xfrm flipV="1">
            <a:off x="3262273" y="1038126"/>
            <a:ext cx="0" cy="305117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1F52E1FD-38DB-0B42-B7BF-976B0DDF7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985" y="5111651"/>
            <a:ext cx="1851407" cy="14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43D2501-71C4-ECC2-2AED-D5F6DD082A8F}"/>
              </a:ext>
            </a:extLst>
          </p:cNvPr>
          <p:cNvSpPr txBox="1"/>
          <p:nvPr/>
        </p:nvSpPr>
        <p:spPr>
          <a:xfrm flipH="1">
            <a:off x="6576158" y="1334986"/>
            <a:ext cx="1884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>
                <a:latin typeface="Calibri" panose="020F0502020204030204" pitchFamily="34" charset="0"/>
                <a:cs typeface="Calibri" panose="020F0502020204030204" pitchFamily="34" charset="0"/>
              </a:rPr>
              <a:t>Operadores de igualdad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5148570-56F7-DA70-61D8-0C017006B773}"/>
              </a:ext>
            </a:extLst>
          </p:cNvPr>
          <p:cNvSpPr txBox="1"/>
          <p:nvPr/>
        </p:nvSpPr>
        <p:spPr>
          <a:xfrm flipH="1">
            <a:off x="6640470" y="2807984"/>
            <a:ext cx="1884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>
                <a:latin typeface="Calibri" panose="020F0502020204030204" pitchFamily="34" charset="0"/>
                <a:cs typeface="Calibri" panose="020F0502020204030204" pitchFamily="34" charset="0"/>
              </a:rPr>
              <a:t>Operadores relacionales</a:t>
            </a:r>
          </a:p>
        </p:txBody>
      </p:sp>
      <p:sp>
        <p:nvSpPr>
          <p:cNvPr id="30" name="Cerrar llave 29">
            <a:extLst>
              <a:ext uri="{FF2B5EF4-FFF2-40B4-BE49-F238E27FC236}">
                <a16:creationId xmlns:a16="http://schemas.microsoft.com/office/drawing/2014/main" id="{12E66AB6-5135-7A23-046E-7CEB9EFD2F2A}"/>
              </a:ext>
            </a:extLst>
          </p:cNvPr>
          <p:cNvSpPr/>
          <p:nvPr/>
        </p:nvSpPr>
        <p:spPr>
          <a:xfrm>
            <a:off x="6407330" y="1184564"/>
            <a:ext cx="177207" cy="875631"/>
          </a:xfrm>
          <a:prstGeom prst="rightBrace">
            <a:avLst>
              <a:gd name="adj1" fmla="val 50457"/>
              <a:gd name="adj2" fmla="val 50000"/>
            </a:avLst>
          </a:prstGeom>
          <a:ln w="158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Cerrar llave 30">
            <a:extLst>
              <a:ext uri="{FF2B5EF4-FFF2-40B4-BE49-F238E27FC236}">
                <a16:creationId xmlns:a16="http://schemas.microsoft.com/office/drawing/2014/main" id="{812BC065-8754-E1E5-7E0B-1942F25A7A5E}"/>
              </a:ext>
            </a:extLst>
          </p:cNvPr>
          <p:cNvSpPr/>
          <p:nvPr/>
        </p:nvSpPr>
        <p:spPr>
          <a:xfrm>
            <a:off x="6407330" y="2098964"/>
            <a:ext cx="177207" cy="1942922"/>
          </a:xfrm>
          <a:prstGeom prst="rightBrace">
            <a:avLst>
              <a:gd name="adj1" fmla="val 50457"/>
              <a:gd name="adj2" fmla="val 50000"/>
            </a:avLst>
          </a:prstGeom>
          <a:ln w="158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2" name="Marcador de pie de página 31">
            <a:extLst>
              <a:ext uri="{FF2B5EF4-FFF2-40B4-BE49-F238E27FC236}">
                <a16:creationId xmlns:a16="http://schemas.microsoft.com/office/drawing/2014/main" id="{8DF0D806-137A-2312-E8B8-7DE73EDF2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33" name="Marcador de número de diapositiva 32">
            <a:extLst>
              <a:ext uri="{FF2B5EF4-FFF2-40B4-BE49-F238E27FC236}">
                <a16:creationId xmlns:a16="http://schemas.microsoft.com/office/drawing/2014/main" id="{47E49AFC-B32E-E1CC-F36F-39D2E0B165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37882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relacionales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145129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99 ==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endParaRPr lang="en-US" sz="1400">
              <a:latin typeface="Tekton Pro Bold"/>
              <a:cs typeface="Tekton Pro Bold"/>
            </a:endParaRP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pic>
        <p:nvPicPr>
          <p:cNvPr id="117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Freeform 117"/>
          <p:cNvSpPr/>
          <p:nvPr/>
        </p:nvSpPr>
        <p:spPr>
          <a:xfrm rot="9218553">
            <a:off x="1085968" y="4477974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559601" y="3086532"/>
            <a:ext cx="6463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cs typeface="Tekton Pro Bold"/>
              </a:rPr>
              <a:t>100</a:t>
            </a:r>
          </a:p>
        </p:txBody>
      </p:sp>
      <p:cxnSp>
        <p:nvCxnSpPr>
          <p:cNvPr id="129" name="Straight Arrow Connector 4"/>
          <p:cNvCxnSpPr>
            <a:stCxn id="128" idx="0"/>
          </p:cNvCxnSpPr>
          <p:nvPr/>
        </p:nvCxnSpPr>
        <p:spPr>
          <a:xfrm rot="16200000" flipV="1">
            <a:off x="2188193" y="2391958"/>
            <a:ext cx="695267" cy="693882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20" name="Rectangle 19"/>
          <p:cNvSpPr/>
          <p:nvPr/>
        </p:nvSpPr>
        <p:spPr>
          <a:xfrm>
            <a:off x="1815287" y="3055195"/>
            <a:ext cx="827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99  ==</a:t>
            </a:r>
            <a:endParaRPr lang="en-US">
              <a:solidFill>
                <a:srgbClr val="000000"/>
              </a:solidFill>
              <a:latin typeface="Tekton Pro Bold"/>
              <a:cs typeface="Tekton Pro Bold"/>
            </a:endParaRPr>
          </a:p>
        </p:txBody>
      </p:sp>
      <p:sp>
        <p:nvSpPr>
          <p:cNvPr id="131" name="Rounded Rectangle 130"/>
          <p:cNvSpPr/>
          <p:nvPr/>
        </p:nvSpPr>
        <p:spPr>
          <a:xfrm>
            <a:off x="1841412" y="2960021"/>
            <a:ext cx="1521274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1330907" y="2070192"/>
            <a:ext cx="1005066" cy="321074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3" name="Line Callout 1 (Accent Bar) 34">
            <a:extLst>
              <a:ext uri="{FF2B5EF4-FFF2-40B4-BE49-F238E27FC236}">
                <a16:creationId xmlns:a16="http://schemas.microsoft.com/office/drawing/2014/main" id="{80629C06-47CA-C400-065C-8091D657B992}"/>
              </a:ext>
            </a:extLst>
          </p:cNvPr>
          <p:cNvSpPr>
            <a:spLocks/>
          </p:cNvSpPr>
          <p:nvPr/>
        </p:nvSpPr>
        <p:spPr bwMode="auto">
          <a:xfrm>
            <a:off x="1476519" y="5082324"/>
            <a:ext cx="2513843" cy="1477328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dirty="0">
                <a:latin typeface="Calibri"/>
                <a:cs typeface="Calibri"/>
              </a:rPr>
              <a:t>En el caso de las operaciones relacionales, el único resultado posible es  </a:t>
            </a:r>
            <a:r>
              <a:rPr lang="es-ES_tradnl" dirty="0">
                <a:solidFill>
                  <a:srgbClr val="0733FF"/>
                </a:solidFill>
                <a:latin typeface="Calibri"/>
                <a:cs typeface="Calibri"/>
              </a:rPr>
              <a:t>False</a:t>
            </a:r>
            <a:r>
              <a:rPr lang="es-ES_tradnl" dirty="0">
                <a:latin typeface="Calibri"/>
                <a:cs typeface="Calibri"/>
              </a:rPr>
              <a:t> o </a:t>
            </a:r>
            <a:r>
              <a:rPr lang="es-ES_tradnl" dirty="0">
                <a:solidFill>
                  <a:srgbClr val="0733FF"/>
                </a:solidFill>
                <a:latin typeface="Calibri"/>
                <a:cs typeface="Calibri"/>
              </a:rPr>
              <a:t>True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5A7C66-C0F9-D417-31B3-97183868D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65EEE5-7257-1CAF-69C3-215C8755C09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73375467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relacionales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145129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99 ==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200" dirty="0">
                <a:latin typeface="Tekton Pro Bold"/>
                <a:cs typeface="Tekton Pro Bold"/>
              </a:rPr>
              <a:t>False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pic>
        <p:nvPicPr>
          <p:cNvPr id="117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TextBox 127"/>
          <p:cNvSpPr txBox="1"/>
          <p:nvPr/>
        </p:nvSpPr>
        <p:spPr>
          <a:xfrm>
            <a:off x="2559601" y="3086532"/>
            <a:ext cx="646331" cy="369332"/>
          </a:xfrm>
          <a:prstGeom prst="rect">
            <a:avLst/>
          </a:prstGeom>
          <a:solidFill>
            <a:srgbClr val="FFD9A7"/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cs typeface="Tekton Pro Bold"/>
              </a:rPr>
              <a:t>100</a:t>
            </a:r>
          </a:p>
        </p:txBody>
      </p:sp>
      <p:cxnSp>
        <p:nvCxnSpPr>
          <p:cNvPr id="129" name="Straight Arrow Connector 4"/>
          <p:cNvCxnSpPr>
            <a:stCxn id="128" idx="0"/>
          </p:cNvCxnSpPr>
          <p:nvPr/>
        </p:nvCxnSpPr>
        <p:spPr>
          <a:xfrm rot="16200000" flipV="1">
            <a:off x="2174682" y="2378447"/>
            <a:ext cx="708777" cy="707394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chemeClr val="bg1">
                <a:lumMod val="50000"/>
              </a:schemeClr>
            </a:solidFill>
            <a:prstDash val="dash"/>
            <a:round/>
            <a:headEnd/>
            <a:tailEnd type="arrow" w="med" len="med"/>
          </a:ln>
        </p:spPr>
      </p:cxnSp>
      <p:sp>
        <p:nvSpPr>
          <p:cNvPr id="20" name="Rectangle 19"/>
          <p:cNvSpPr/>
          <p:nvPr/>
        </p:nvSpPr>
        <p:spPr>
          <a:xfrm>
            <a:off x="1815287" y="3055195"/>
            <a:ext cx="827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99  ==</a:t>
            </a:r>
            <a:endParaRPr lang="en-US">
              <a:solidFill>
                <a:srgbClr val="000000"/>
              </a:solidFill>
              <a:latin typeface="Tekton Pro Bold"/>
              <a:cs typeface="Tekton Pro Bold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2296913" y="4022510"/>
            <a:ext cx="68640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ekton Pro Bold"/>
                <a:cs typeface="Tekton Pro Bold"/>
              </a:rPr>
              <a:t>False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1841412" y="2960021"/>
            <a:ext cx="1521274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chemeClr val="bg1">
                <a:lumMod val="50000"/>
              </a:schemeClr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cxnSp>
        <p:nvCxnSpPr>
          <p:cNvPr id="132" name="Straight Arrow Connector 4"/>
          <p:cNvCxnSpPr>
            <a:stCxn id="131" idx="1"/>
            <a:endCxn id="130" idx="1"/>
          </p:cNvCxnSpPr>
          <p:nvPr/>
        </p:nvCxnSpPr>
        <p:spPr>
          <a:xfrm rot="10800000" flipH="1" flipV="1">
            <a:off x="1841411" y="3256572"/>
            <a:ext cx="455501" cy="950604"/>
          </a:xfrm>
          <a:prstGeom prst="bentConnector3">
            <a:avLst>
              <a:gd name="adj1" fmla="val -50186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33" name="Freeform 132"/>
          <p:cNvSpPr/>
          <p:nvPr/>
        </p:nvSpPr>
        <p:spPr>
          <a:xfrm>
            <a:off x="2953199" y="4044404"/>
            <a:ext cx="3505363" cy="456844"/>
          </a:xfrm>
          <a:custGeom>
            <a:avLst/>
            <a:gdLst>
              <a:gd name="connsiteX0" fmla="*/ 0 w 3553560"/>
              <a:gd name="connsiteY0" fmla="*/ 138184 h 464849"/>
              <a:gd name="connsiteX1" fmla="*/ 1148489 w 3553560"/>
              <a:gd name="connsiteY1" fmla="*/ 16594 h 464849"/>
              <a:gd name="connsiteX2" fmla="*/ 1905141 w 3553560"/>
              <a:gd name="connsiteY2" fmla="*/ 462423 h 464849"/>
              <a:gd name="connsiteX3" fmla="*/ 2445606 w 3553560"/>
              <a:gd name="connsiteY3" fmla="*/ 205733 h 464849"/>
              <a:gd name="connsiteX4" fmla="*/ 2986072 w 3553560"/>
              <a:gd name="connsiteY4" fmla="*/ 448913 h 464849"/>
              <a:gd name="connsiteX5" fmla="*/ 3553560 w 3553560"/>
              <a:gd name="connsiteY5" fmla="*/ 354343 h 464849"/>
              <a:gd name="connsiteX0" fmla="*/ 0 w 3458979"/>
              <a:gd name="connsiteY0" fmla="*/ 234420 h 453006"/>
              <a:gd name="connsiteX1" fmla="*/ 1053908 w 3458979"/>
              <a:gd name="connsiteY1" fmla="*/ 4751 h 453006"/>
              <a:gd name="connsiteX2" fmla="*/ 1810560 w 3458979"/>
              <a:gd name="connsiteY2" fmla="*/ 450580 h 453006"/>
              <a:gd name="connsiteX3" fmla="*/ 2351025 w 3458979"/>
              <a:gd name="connsiteY3" fmla="*/ 193890 h 453006"/>
              <a:gd name="connsiteX4" fmla="*/ 2891491 w 3458979"/>
              <a:gd name="connsiteY4" fmla="*/ 437070 h 453006"/>
              <a:gd name="connsiteX5" fmla="*/ 3458979 w 3458979"/>
              <a:gd name="connsiteY5" fmla="*/ 342500 h 453006"/>
              <a:gd name="connsiteX0" fmla="*/ 0 w 3472491"/>
              <a:gd name="connsiteY0" fmla="*/ 66779 h 501524"/>
              <a:gd name="connsiteX1" fmla="*/ 1067420 w 3472491"/>
              <a:gd name="connsiteY1" fmla="*/ 53269 h 501524"/>
              <a:gd name="connsiteX2" fmla="*/ 1824072 w 3472491"/>
              <a:gd name="connsiteY2" fmla="*/ 499098 h 501524"/>
              <a:gd name="connsiteX3" fmla="*/ 2364537 w 3472491"/>
              <a:gd name="connsiteY3" fmla="*/ 242408 h 501524"/>
              <a:gd name="connsiteX4" fmla="*/ 2905003 w 3472491"/>
              <a:gd name="connsiteY4" fmla="*/ 485588 h 501524"/>
              <a:gd name="connsiteX5" fmla="*/ 3472491 w 3472491"/>
              <a:gd name="connsiteY5" fmla="*/ 391018 h 501524"/>
              <a:gd name="connsiteX0" fmla="*/ 0 w 3526538"/>
              <a:gd name="connsiteY0" fmla="*/ 160911 h 460556"/>
              <a:gd name="connsiteX1" fmla="*/ 1121467 w 3526538"/>
              <a:gd name="connsiteY1" fmla="*/ 12301 h 460556"/>
              <a:gd name="connsiteX2" fmla="*/ 1878119 w 3526538"/>
              <a:gd name="connsiteY2" fmla="*/ 458130 h 460556"/>
              <a:gd name="connsiteX3" fmla="*/ 2418584 w 3526538"/>
              <a:gd name="connsiteY3" fmla="*/ 201440 h 460556"/>
              <a:gd name="connsiteX4" fmla="*/ 2959050 w 3526538"/>
              <a:gd name="connsiteY4" fmla="*/ 444620 h 460556"/>
              <a:gd name="connsiteX5" fmla="*/ 3526538 w 3526538"/>
              <a:gd name="connsiteY5" fmla="*/ 350050 h 460556"/>
              <a:gd name="connsiteX0" fmla="*/ 0 w 3844038"/>
              <a:gd name="connsiteY0" fmla="*/ 188949 h 456844"/>
              <a:gd name="connsiteX1" fmla="*/ 1438967 w 3844038"/>
              <a:gd name="connsiteY1" fmla="*/ 8589 h 456844"/>
              <a:gd name="connsiteX2" fmla="*/ 2195619 w 3844038"/>
              <a:gd name="connsiteY2" fmla="*/ 454418 h 456844"/>
              <a:gd name="connsiteX3" fmla="*/ 2736084 w 3844038"/>
              <a:gd name="connsiteY3" fmla="*/ 197728 h 456844"/>
              <a:gd name="connsiteX4" fmla="*/ 3276550 w 3844038"/>
              <a:gd name="connsiteY4" fmla="*/ 440908 h 456844"/>
              <a:gd name="connsiteX5" fmla="*/ 3844038 w 3844038"/>
              <a:gd name="connsiteY5" fmla="*/ 346338 h 456844"/>
              <a:gd name="connsiteX0" fmla="*/ 0 w 3796413"/>
              <a:gd name="connsiteY0" fmla="*/ 188949 h 456844"/>
              <a:gd name="connsiteX1" fmla="*/ 1391342 w 3796413"/>
              <a:gd name="connsiteY1" fmla="*/ 8589 h 456844"/>
              <a:gd name="connsiteX2" fmla="*/ 2147994 w 3796413"/>
              <a:gd name="connsiteY2" fmla="*/ 454418 h 456844"/>
              <a:gd name="connsiteX3" fmla="*/ 2688459 w 3796413"/>
              <a:gd name="connsiteY3" fmla="*/ 197728 h 456844"/>
              <a:gd name="connsiteX4" fmla="*/ 3228925 w 3796413"/>
              <a:gd name="connsiteY4" fmla="*/ 440908 h 456844"/>
              <a:gd name="connsiteX5" fmla="*/ 3796413 w 3796413"/>
              <a:gd name="connsiteY5" fmla="*/ 346338 h 456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96413" h="456844">
                <a:moveTo>
                  <a:pt x="0" y="188949"/>
                </a:moveTo>
                <a:cubicBezTo>
                  <a:pt x="415483" y="101134"/>
                  <a:pt x="1033343" y="-35656"/>
                  <a:pt x="1391342" y="8589"/>
                </a:cubicBezTo>
                <a:cubicBezTo>
                  <a:pt x="1749341" y="52834"/>
                  <a:pt x="1931808" y="422895"/>
                  <a:pt x="2147994" y="454418"/>
                </a:cubicBezTo>
                <a:cubicBezTo>
                  <a:pt x="2364180" y="485941"/>
                  <a:pt x="2508304" y="199980"/>
                  <a:pt x="2688459" y="197728"/>
                </a:cubicBezTo>
                <a:cubicBezTo>
                  <a:pt x="2868614" y="195476"/>
                  <a:pt x="3044266" y="416140"/>
                  <a:pt x="3228925" y="440908"/>
                </a:cubicBezTo>
                <a:cubicBezTo>
                  <a:pt x="3413584" y="465676"/>
                  <a:pt x="3796413" y="346338"/>
                  <a:pt x="3796413" y="346338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ounded Rectangle 109"/>
          <p:cNvSpPr/>
          <p:nvPr/>
        </p:nvSpPr>
        <p:spPr>
          <a:xfrm>
            <a:off x="1330907" y="2083701"/>
            <a:ext cx="1005066" cy="321136"/>
          </a:xfrm>
          <a:prstGeom prst="roundRect">
            <a:avLst>
              <a:gd name="adj" fmla="val 5346"/>
            </a:avLst>
          </a:prstGeom>
          <a:noFill/>
          <a:ln cap="rnd">
            <a:solidFill>
              <a:schemeClr val="bg1">
                <a:lumMod val="50000"/>
              </a:schemeClr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121" name="Freeform 120"/>
          <p:cNvSpPr/>
          <p:nvPr/>
        </p:nvSpPr>
        <p:spPr>
          <a:xfrm rot="9218553">
            <a:off x="1085968" y="4477974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22" name="Line Callout 1 (Accent Bar) 34"/>
          <p:cNvSpPr>
            <a:spLocks/>
          </p:cNvSpPr>
          <p:nvPr/>
        </p:nvSpPr>
        <p:spPr bwMode="auto">
          <a:xfrm>
            <a:off x="1476519" y="5082324"/>
            <a:ext cx="2513843" cy="1477328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dirty="0">
                <a:latin typeface="Calibri"/>
                <a:cs typeface="Calibri"/>
              </a:rPr>
              <a:t>En el caso de las operaciones relacionales, el único resultado posible es  </a:t>
            </a:r>
            <a:r>
              <a:rPr lang="es-ES_tradnl" dirty="0">
                <a:solidFill>
                  <a:srgbClr val="0733FF"/>
                </a:solidFill>
                <a:latin typeface="Calibri"/>
                <a:cs typeface="Calibri"/>
              </a:rPr>
              <a:t>False</a:t>
            </a:r>
            <a:r>
              <a:rPr lang="es-ES_tradnl" dirty="0">
                <a:latin typeface="Calibri"/>
                <a:cs typeface="Calibri"/>
              </a:rPr>
              <a:t> o </a:t>
            </a:r>
            <a:r>
              <a:rPr lang="es-ES_tradnl" dirty="0">
                <a:solidFill>
                  <a:srgbClr val="0733FF"/>
                </a:solidFill>
                <a:latin typeface="Calibri"/>
                <a:cs typeface="Calibri"/>
              </a:rPr>
              <a:t>True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342B0E-E1EB-957A-21D5-6A316738E7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7EBA66B-2D97-DFF1-5DD4-660556EB09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53062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relacionales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145129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8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100 &gt;=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</a:t>
            </a: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endParaRPr lang="en-US" sz="1400">
              <a:latin typeface="Tekton Pro Bold"/>
              <a:cs typeface="Tekton Pro Bold"/>
            </a:endParaRP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pic>
        <p:nvPicPr>
          <p:cNvPr id="117" name="Picture 5" descr="Professor_F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9294" y="3939308"/>
            <a:ext cx="1379137" cy="27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TextBox 127"/>
          <p:cNvSpPr txBox="1"/>
          <p:nvPr/>
        </p:nvSpPr>
        <p:spPr>
          <a:xfrm>
            <a:off x="2670726" y="3086532"/>
            <a:ext cx="64633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cs typeface="Tekton Pro Bold"/>
              </a:rPr>
              <a:t>100</a:t>
            </a:r>
          </a:p>
        </p:txBody>
      </p:sp>
      <p:cxnSp>
        <p:nvCxnSpPr>
          <p:cNvPr id="129" name="Straight Arrow Connector 4"/>
          <p:cNvCxnSpPr>
            <a:stCxn id="128" idx="0"/>
          </p:cNvCxnSpPr>
          <p:nvPr/>
        </p:nvCxnSpPr>
        <p:spPr>
          <a:xfrm rot="16200000" flipV="1">
            <a:off x="2304558" y="2397198"/>
            <a:ext cx="695267" cy="683402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20" name="Rectangle 19"/>
          <p:cNvSpPr/>
          <p:nvPr/>
        </p:nvSpPr>
        <p:spPr>
          <a:xfrm>
            <a:off x="1735912" y="3055195"/>
            <a:ext cx="978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100  &gt;=</a:t>
            </a:r>
            <a:endParaRPr lang="en-US">
              <a:solidFill>
                <a:srgbClr val="000000"/>
              </a:solidFill>
              <a:latin typeface="Tekton Pro Bold"/>
              <a:cs typeface="Tekton Pro Bold"/>
            </a:endParaRPr>
          </a:p>
        </p:txBody>
      </p:sp>
      <p:sp>
        <p:nvSpPr>
          <p:cNvPr id="131" name="Rounded Rectangle 130"/>
          <p:cNvSpPr/>
          <p:nvPr/>
        </p:nvSpPr>
        <p:spPr>
          <a:xfrm>
            <a:off x="1783537" y="2960021"/>
            <a:ext cx="1619685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1305132" y="2033505"/>
            <a:ext cx="1151741" cy="379614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121" name="Freeform 120"/>
          <p:cNvSpPr/>
          <p:nvPr/>
        </p:nvSpPr>
        <p:spPr>
          <a:xfrm rot="9218553">
            <a:off x="1085968" y="4477974"/>
            <a:ext cx="613435" cy="1393700"/>
          </a:xfrm>
          <a:custGeom>
            <a:avLst/>
            <a:gdLst>
              <a:gd name="connsiteX0" fmla="*/ 657673 w 1678200"/>
              <a:gd name="connsiteY0" fmla="*/ 0 h 2403760"/>
              <a:gd name="connsiteX1" fmla="*/ 1678200 w 1678200"/>
              <a:gd name="connsiteY1" fmla="*/ 2086283 h 2403760"/>
              <a:gd name="connsiteX2" fmla="*/ 0 w 1678200"/>
              <a:gd name="connsiteY2" fmla="*/ 2403760 h 2403760"/>
              <a:gd name="connsiteX0" fmla="*/ 657673 w 1167937"/>
              <a:gd name="connsiteY0" fmla="*/ 0 h 7712104"/>
              <a:gd name="connsiteX1" fmla="*/ 1167937 w 1167937"/>
              <a:gd name="connsiteY1" fmla="*/ 7712104 h 7712104"/>
              <a:gd name="connsiteX2" fmla="*/ 0 w 1167937"/>
              <a:gd name="connsiteY2" fmla="*/ 2403760 h 7712104"/>
              <a:gd name="connsiteX0" fmla="*/ 703030 w 1213294"/>
              <a:gd name="connsiteY0" fmla="*/ 0 h 7821215"/>
              <a:gd name="connsiteX1" fmla="*/ 1213294 w 1213294"/>
              <a:gd name="connsiteY1" fmla="*/ 7712104 h 7821215"/>
              <a:gd name="connsiteX2" fmla="*/ 0 w 1213294"/>
              <a:gd name="connsiteY2" fmla="*/ 7821215 h 7821215"/>
              <a:gd name="connsiteX0" fmla="*/ 634995 w 1213294"/>
              <a:gd name="connsiteY0" fmla="*/ 0 h 5841759"/>
              <a:gd name="connsiteX1" fmla="*/ 1213294 w 1213294"/>
              <a:gd name="connsiteY1" fmla="*/ 5732648 h 5841759"/>
              <a:gd name="connsiteX2" fmla="*/ 0 w 1213294"/>
              <a:gd name="connsiteY2" fmla="*/ 5841759 h 5841759"/>
              <a:gd name="connsiteX0" fmla="*/ 306159 w 1213294"/>
              <a:gd name="connsiteY0" fmla="*/ 0 h 6258487"/>
              <a:gd name="connsiteX1" fmla="*/ 1213294 w 1213294"/>
              <a:gd name="connsiteY1" fmla="*/ 6149376 h 6258487"/>
              <a:gd name="connsiteX2" fmla="*/ 0 w 1213294"/>
              <a:gd name="connsiteY2" fmla="*/ 6258487 h 6258487"/>
              <a:gd name="connsiteX0" fmla="*/ 294820 w 1201955"/>
              <a:gd name="connsiteY0" fmla="*/ 0 h 6149376"/>
              <a:gd name="connsiteX1" fmla="*/ 1201955 w 1201955"/>
              <a:gd name="connsiteY1" fmla="*/ 6149376 h 6149376"/>
              <a:gd name="connsiteX2" fmla="*/ 0 w 1201955"/>
              <a:gd name="connsiteY2" fmla="*/ 4226942 h 6149376"/>
              <a:gd name="connsiteX0" fmla="*/ 1337884 w 2245019"/>
              <a:gd name="connsiteY0" fmla="*/ 0 h 6149376"/>
              <a:gd name="connsiteX1" fmla="*/ 2245019 w 2245019"/>
              <a:gd name="connsiteY1" fmla="*/ 6149376 h 6149376"/>
              <a:gd name="connsiteX2" fmla="*/ 0 w 2245019"/>
              <a:gd name="connsiteY2" fmla="*/ 2255868 h 6149376"/>
              <a:gd name="connsiteX0" fmla="*/ 824649 w 2245019"/>
              <a:gd name="connsiteY0" fmla="*/ -2 h 6858855"/>
              <a:gd name="connsiteX1" fmla="*/ 2245019 w 2245019"/>
              <a:gd name="connsiteY1" fmla="*/ 6858855 h 6858855"/>
              <a:gd name="connsiteX2" fmla="*/ 0 w 2245019"/>
              <a:gd name="connsiteY2" fmla="*/ 2965347 h 6858855"/>
              <a:gd name="connsiteX0" fmla="*/ 1566966 w 2987336"/>
              <a:gd name="connsiteY0" fmla="*/ -2 h 6858855"/>
              <a:gd name="connsiteX1" fmla="*/ 2987336 w 2987336"/>
              <a:gd name="connsiteY1" fmla="*/ 6858855 h 6858855"/>
              <a:gd name="connsiteX2" fmla="*/ 1 w 2987336"/>
              <a:gd name="connsiteY2" fmla="*/ 4570524 h 6858855"/>
              <a:gd name="connsiteX0" fmla="*/ 1338623 w 2987335"/>
              <a:gd name="connsiteY0" fmla="*/ 2 h 11196092"/>
              <a:gd name="connsiteX1" fmla="*/ 2987335 w 2987335"/>
              <a:gd name="connsiteY1" fmla="*/ 11196092 h 11196092"/>
              <a:gd name="connsiteX2" fmla="*/ 0 w 2987335"/>
              <a:gd name="connsiteY2" fmla="*/ 8907761 h 11196092"/>
              <a:gd name="connsiteX0" fmla="*/ 1338623 w 2037719"/>
              <a:gd name="connsiteY0" fmla="*/ 2 h 17341937"/>
              <a:gd name="connsiteX1" fmla="*/ 2037718 w 2037719"/>
              <a:gd name="connsiteY1" fmla="*/ 17341935 h 17341937"/>
              <a:gd name="connsiteX2" fmla="*/ 0 w 2037719"/>
              <a:gd name="connsiteY2" fmla="*/ 8907761 h 17341937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1338623 w 2853933"/>
              <a:gd name="connsiteY0" fmla="*/ 2 h 22481242"/>
              <a:gd name="connsiteX1" fmla="*/ 2853933 w 2853933"/>
              <a:gd name="connsiteY1" fmla="*/ 22481240 h 22481242"/>
              <a:gd name="connsiteX2" fmla="*/ 0 w 2853933"/>
              <a:gd name="connsiteY2" fmla="*/ 8907761 h 22481242"/>
              <a:gd name="connsiteX0" fmla="*/ 727098 w 2853933"/>
              <a:gd name="connsiteY0" fmla="*/ 4 h 19214801"/>
              <a:gd name="connsiteX1" fmla="*/ 2853933 w 2853933"/>
              <a:gd name="connsiteY1" fmla="*/ 19214799 h 19214801"/>
              <a:gd name="connsiteX2" fmla="*/ 0 w 2853933"/>
              <a:gd name="connsiteY2" fmla="*/ 5641320 h 19214801"/>
              <a:gd name="connsiteX0" fmla="*/ 727098 w 2914165"/>
              <a:gd name="connsiteY0" fmla="*/ 4 h 23547890"/>
              <a:gd name="connsiteX1" fmla="*/ 2914166 w 2914165"/>
              <a:gd name="connsiteY1" fmla="*/ 23547889 h 23547890"/>
              <a:gd name="connsiteX2" fmla="*/ 0 w 2914165"/>
              <a:gd name="connsiteY2" fmla="*/ 5641320 h 2354789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1001383 w 2914166"/>
              <a:gd name="connsiteY0" fmla="*/ -4 h 25247510"/>
              <a:gd name="connsiteX1" fmla="*/ 2914166 w 2914166"/>
              <a:gd name="connsiteY1" fmla="*/ 25247509 h 25247510"/>
              <a:gd name="connsiteX2" fmla="*/ 0 w 2914166"/>
              <a:gd name="connsiteY2" fmla="*/ 7340940 h 25247510"/>
              <a:gd name="connsiteX0" fmla="*/ 2477538 w 2929534"/>
              <a:gd name="connsiteY0" fmla="*/ -4 h 28224263"/>
              <a:gd name="connsiteX1" fmla="*/ 2914166 w 2929534"/>
              <a:gd name="connsiteY1" fmla="*/ 28224262 h 28224263"/>
              <a:gd name="connsiteX2" fmla="*/ 0 w 2929534"/>
              <a:gd name="connsiteY2" fmla="*/ 10317693 h 28224263"/>
              <a:gd name="connsiteX0" fmla="*/ 1989569 w 2441565"/>
              <a:gd name="connsiteY0" fmla="*/ -4 h 28224263"/>
              <a:gd name="connsiteX1" fmla="*/ 2426197 w 2441565"/>
              <a:gd name="connsiteY1" fmla="*/ 28224262 h 28224263"/>
              <a:gd name="connsiteX2" fmla="*/ 0 w 2441565"/>
              <a:gd name="connsiteY2" fmla="*/ 14302290 h 28224263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52052"/>
              <a:gd name="connsiteY0" fmla="*/ -4 h 27053182"/>
              <a:gd name="connsiteX1" fmla="*/ 2034166 w 2352052"/>
              <a:gd name="connsiteY1" fmla="*/ 27053184 h 27053182"/>
              <a:gd name="connsiteX2" fmla="*/ 0 w 2352052"/>
              <a:gd name="connsiteY2" fmla="*/ 14302290 h 27053182"/>
              <a:gd name="connsiteX0" fmla="*/ 1989569 w 2339961"/>
              <a:gd name="connsiteY0" fmla="*/ -4 h 27053182"/>
              <a:gd name="connsiteX1" fmla="*/ 2034166 w 2339961"/>
              <a:gd name="connsiteY1" fmla="*/ 27053184 h 27053182"/>
              <a:gd name="connsiteX2" fmla="*/ 0 w 2339961"/>
              <a:gd name="connsiteY2" fmla="*/ 14302290 h 27053182"/>
              <a:gd name="connsiteX0" fmla="*/ 1815852 w 2166244"/>
              <a:gd name="connsiteY0" fmla="*/ -4 h 27053182"/>
              <a:gd name="connsiteX1" fmla="*/ 1860449 w 2166244"/>
              <a:gd name="connsiteY1" fmla="*/ 27053184 h 27053182"/>
              <a:gd name="connsiteX2" fmla="*/ 0 w 2166244"/>
              <a:gd name="connsiteY2" fmla="*/ 12375105 h 2705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244" h="27053182">
                <a:moveTo>
                  <a:pt x="1815852" y="-4"/>
                </a:moveTo>
                <a:cubicBezTo>
                  <a:pt x="2812184" y="6105733"/>
                  <a:pt x="1309664" y="23214136"/>
                  <a:pt x="1860449" y="27053184"/>
                </a:cubicBezTo>
                <a:cubicBezTo>
                  <a:pt x="390265" y="21454792"/>
                  <a:pt x="1116480" y="10933378"/>
                  <a:pt x="0" y="12375105"/>
                </a:cubicBezTo>
              </a:path>
            </a:pathLst>
          </a:custGeom>
          <a:pattFill prst="pct50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txBody>
          <a:bodyPr wrap="square">
            <a:spAutoFit/>
          </a:bodyPr>
          <a:lstStyle/>
          <a:p>
            <a:pPr marL="628650" indent="-368300">
              <a:defRPr/>
            </a:pPr>
            <a:endParaRPr lang="es-ES_tradnl" sz="2800">
              <a:latin typeface="Menlo Bold"/>
              <a:cs typeface="Menlo Bold"/>
            </a:endParaRPr>
          </a:p>
        </p:txBody>
      </p:sp>
      <p:sp>
        <p:nvSpPr>
          <p:cNvPr id="122" name="Line Callout 1 (Accent Bar) 34"/>
          <p:cNvSpPr>
            <a:spLocks/>
          </p:cNvSpPr>
          <p:nvPr/>
        </p:nvSpPr>
        <p:spPr bwMode="auto">
          <a:xfrm>
            <a:off x="1476519" y="5082324"/>
            <a:ext cx="2513843" cy="1477328"/>
          </a:xfrm>
          <a:prstGeom prst="accentCallout1">
            <a:avLst>
              <a:gd name="adj1" fmla="val 67815"/>
              <a:gd name="adj2" fmla="val 103065"/>
              <a:gd name="adj3" fmla="val 73054"/>
              <a:gd name="adj4" fmla="val 11506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Lucida Grande"/>
              <a:buChar char="⚠"/>
            </a:pPr>
            <a:r>
              <a:rPr lang="es-ES_tradnl" dirty="0">
                <a:latin typeface="Calibri"/>
                <a:cs typeface="Calibri"/>
              </a:rPr>
              <a:t>En el caso de las operaciones relacionales, el único resultado posible es  True o False.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A9AFEDD-9004-857D-497A-C6A85A407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444D6C-80FD-5838-9E2E-ADB43CF8FB4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918478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relacionales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8643" y="1333179"/>
            <a:ext cx="3086064" cy="1145129"/>
          </a:xfrm>
          <a:prstGeom prst="rect">
            <a:avLst/>
          </a:prstGeom>
          <a:noFill/>
          <a:ln>
            <a:solidFill>
              <a:srgbClr val="26A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</a:t>
            </a:r>
            <a:r>
              <a:rPr lang="en-US" sz="1600" dirty="0">
                <a:solidFill>
                  <a:schemeClr val="tx1"/>
                </a:solidFill>
                <a:latin typeface="Menlo"/>
                <a:ea typeface="Menlo"/>
                <a:cs typeface="Menlo"/>
              </a:rPr>
              <a:t>100</a:t>
            </a:r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r>
              <a:rPr lang="en-US" sz="1600" dirty="0" err="1">
                <a:solidFill>
                  <a:srgbClr val="FF0000"/>
                </a:solidFill>
                <a:latin typeface="Menlo"/>
                <a:ea typeface="Menlo"/>
                <a:cs typeface="Menlo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= 100 &gt;= </a:t>
            </a:r>
            <a:r>
              <a:rPr lang="en-US" sz="1600" dirty="0">
                <a:solidFill>
                  <a:srgbClr val="FF0000"/>
                </a:solidFill>
                <a:latin typeface="Menlo"/>
                <a:ea typeface="Menlo"/>
                <a:cs typeface="Menlo"/>
              </a:rPr>
              <a:t>w</a:t>
            </a:r>
            <a:r>
              <a:rPr lang="en-US" sz="1600" dirty="0">
                <a:solidFill>
                  <a:srgbClr val="000000"/>
                </a:solidFill>
                <a:latin typeface="Menlo"/>
                <a:ea typeface="Menlo"/>
                <a:cs typeface="Menlo"/>
              </a:rPr>
              <a:t> </a:t>
            </a: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n-US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  <a:p>
            <a:endParaRPr lang="es-ES_tradnl" sz="1600" dirty="0">
              <a:solidFill>
                <a:srgbClr val="000000"/>
              </a:solidFill>
              <a:latin typeface="Menlo"/>
              <a:ea typeface="Menlo"/>
              <a:cs typeface="Menlo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4289706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28" name="Group 1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4" name="Rectangle 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4289706" y="2429005"/>
            <a:ext cx="2159265" cy="1094371"/>
            <a:chOff x="808150" y="1378977"/>
            <a:chExt cx="1683828" cy="853152"/>
          </a:xfrm>
        </p:grpSpPr>
        <p:grpSp>
          <p:nvGrpSpPr>
            <p:cNvPr id="39" name="Group 18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45" name="Rectangle 24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26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Rectangle 27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41" name="Rectangle 20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ectangle 22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23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9" name="Group 28"/>
          <p:cNvGrpSpPr>
            <a:grpSpLocks/>
          </p:cNvGrpSpPr>
          <p:nvPr/>
        </p:nvGrpSpPr>
        <p:grpSpPr bwMode="auto">
          <a:xfrm>
            <a:off x="6465279" y="1316124"/>
            <a:ext cx="2159265" cy="1094371"/>
            <a:chOff x="808150" y="1378977"/>
            <a:chExt cx="1683828" cy="853152"/>
          </a:xfrm>
          <a:solidFill>
            <a:srgbClr val="FF0000"/>
          </a:solidFill>
        </p:grpSpPr>
        <p:grpSp>
          <p:nvGrpSpPr>
            <p:cNvPr id="50" name="Group 29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7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8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0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  <a:grpFill/>
          </p:grpSpPr>
          <p:sp>
            <p:nvSpPr>
              <p:cNvPr id="52" name="Rectangle 31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32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33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34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65279" y="2429005"/>
            <a:ext cx="2159265" cy="1094371"/>
            <a:chOff x="808150" y="1378977"/>
            <a:chExt cx="1683828" cy="853152"/>
          </a:xfrm>
        </p:grpSpPr>
        <p:grpSp>
          <p:nvGrpSpPr>
            <p:cNvPr id="61" name="Group 40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67" name="Rectangle 46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7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8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9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63" name="Rectangle 4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4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4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4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86"/>
          <p:cNvGrpSpPr>
            <a:grpSpLocks/>
          </p:cNvGrpSpPr>
          <p:nvPr/>
        </p:nvGrpSpPr>
        <p:grpSpPr bwMode="auto">
          <a:xfrm>
            <a:off x="4281572" y="3529239"/>
            <a:ext cx="1075547" cy="1094371"/>
            <a:chOff x="808150" y="1385310"/>
            <a:chExt cx="838728" cy="853152"/>
          </a:xfrm>
        </p:grpSpPr>
        <p:sp>
          <p:nvSpPr>
            <p:cNvPr id="72" name="Rectangle 92"/>
            <p:cNvSpPr>
              <a:spLocks noChangeArrowheads="1"/>
            </p:cNvSpPr>
            <p:nvPr/>
          </p:nvSpPr>
          <p:spPr bwMode="auto">
            <a:xfrm>
              <a:off x="80815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93"/>
            <p:cNvSpPr>
              <a:spLocks noChangeArrowheads="1"/>
            </p:cNvSpPr>
            <p:nvPr/>
          </p:nvSpPr>
          <p:spPr bwMode="auto">
            <a:xfrm>
              <a:off x="1228400" y="1385310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94"/>
            <p:cNvSpPr>
              <a:spLocks noChangeArrowheads="1"/>
            </p:cNvSpPr>
            <p:nvPr/>
          </p:nvSpPr>
          <p:spPr bwMode="auto">
            <a:xfrm>
              <a:off x="80815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95"/>
            <p:cNvSpPr>
              <a:spLocks noChangeArrowheads="1"/>
            </p:cNvSpPr>
            <p:nvPr/>
          </p:nvSpPr>
          <p:spPr bwMode="auto">
            <a:xfrm>
              <a:off x="1228400" y="1819984"/>
              <a:ext cx="418478" cy="41847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88"/>
          <p:cNvSpPr>
            <a:spLocks noChangeArrowheads="1"/>
          </p:cNvSpPr>
          <p:nvPr/>
        </p:nvSpPr>
        <p:spPr bwMode="auto">
          <a:xfrm>
            <a:off x="536529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89"/>
          <p:cNvSpPr>
            <a:spLocks noChangeArrowheads="1"/>
          </p:cNvSpPr>
          <p:nvPr/>
        </p:nvSpPr>
        <p:spPr bwMode="auto">
          <a:xfrm>
            <a:off x="5904200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36529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91"/>
          <p:cNvSpPr>
            <a:spLocks noChangeArrowheads="1"/>
          </p:cNvSpPr>
          <p:nvPr/>
        </p:nvSpPr>
        <p:spPr bwMode="auto">
          <a:xfrm>
            <a:off x="5904200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0" name="Group 53"/>
          <p:cNvGrpSpPr>
            <a:grpSpLocks/>
          </p:cNvGrpSpPr>
          <p:nvPr/>
        </p:nvGrpSpPr>
        <p:grpSpPr bwMode="auto">
          <a:xfrm>
            <a:off x="4281572" y="4642120"/>
            <a:ext cx="2159265" cy="1094371"/>
            <a:chOff x="808150" y="1378977"/>
            <a:chExt cx="1683828" cy="853152"/>
          </a:xfrm>
        </p:grpSpPr>
        <p:grpSp>
          <p:nvGrpSpPr>
            <p:cNvPr id="81" name="Group 7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87" name="Rectangle 8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8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8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8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" name="Group 7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83" name="Rectangle 7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7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8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8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1" name="Rectangle 72"/>
          <p:cNvSpPr>
            <a:spLocks noChangeArrowheads="1"/>
          </p:cNvSpPr>
          <p:nvPr/>
        </p:nvSpPr>
        <p:spPr bwMode="auto">
          <a:xfrm>
            <a:off x="645714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73"/>
          <p:cNvSpPr>
            <a:spLocks noChangeArrowheads="1"/>
          </p:cNvSpPr>
          <p:nvPr/>
        </p:nvSpPr>
        <p:spPr bwMode="auto">
          <a:xfrm>
            <a:off x="6996055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Rectangle 74"/>
          <p:cNvSpPr>
            <a:spLocks noChangeArrowheads="1"/>
          </p:cNvSpPr>
          <p:nvPr/>
        </p:nvSpPr>
        <p:spPr bwMode="auto">
          <a:xfrm>
            <a:off x="6457145" y="4086812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 dirty="0">
                <a:latin typeface="Tekton Pro Bold"/>
                <a:cs typeface="Tekton Pro Bold"/>
              </a:rPr>
              <a:t>True</a:t>
            </a: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6996055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7540863" y="3529239"/>
            <a:ext cx="536637" cy="536798"/>
          </a:xfrm>
          <a:prstGeom prst="rect">
            <a:avLst/>
          </a:prstGeom>
          <a:solidFill>
            <a:srgbClr val="66FF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400">
                <a:latin typeface="Tekton Pro Bold"/>
                <a:cs typeface="Tekton Pro Bold"/>
              </a:rPr>
              <a:t>100</a:t>
            </a: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8079773" y="3529239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754086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71"/>
          <p:cNvSpPr>
            <a:spLocks noChangeArrowheads="1"/>
          </p:cNvSpPr>
          <p:nvPr/>
        </p:nvSpPr>
        <p:spPr bwMode="auto">
          <a:xfrm>
            <a:off x="8079773" y="4086812"/>
            <a:ext cx="536637" cy="536798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9" name="Group 55"/>
          <p:cNvGrpSpPr>
            <a:grpSpLocks/>
          </p:cNvGrpSpPr>
          <p:nvPr/>
        </p:nvGrpSpPr>
        <p:grpSpPr bwMode="auto">
          <a:xfrm>
            <a:off x="6457145" y="4642120"/>
            <a:ext cx="2159265" cy="1094371"/>
            <a:chOff x="808150" y="1378977"/>
            <a:chExt cx="1683828" cy="853152"/>
          </a:xfrm>
        </p:grpSpPr>
        <p:grpSp>
          <p:nvGrpSpPr>
            <p:cNvPr id="100" name="Group 56"/>
            <p:cNvGrpSpPr>
              <a:grpSpLocks/>
            </p:cNvGrpSpPr>
            <p:nvPr/>
          </p:nvGrpSpPr>
          <p:grpSpPr bwMode="auto">
            <a:xfrm>
              <a:off x="808150" y="1378977"/>
              <a:ext cx="838728" cy="853152"/>
              <a:chOff x="808150" y="1385310"/>
              <a:chExt cx="838728" cy="853152"/>
            </a:xfrm>
          </p:grpSpPr>
          <p:sp>
            <p:nvSpPr>
              <p:cNvPr id="106" name="Rectangle 62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Rectangle 63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Rectangle 64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65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1" name="Group 57"/>
            <p:cNvGrpSpPr>
              <a:grpSpLocks/>
            </p:cNvGrpSpPr>
            <p:nvPr/>
          </p:nvGrpSpPr>
          <p:grpSpPr bwMode="auto">
            <a:xfrm>
              <a:off x="1653250" y="1378977"/>
              <a:ext cx="838728" cy="853152"/>
              <a:chOff x="808150" y="1385310"/>
              <a:chExt cx="838728" cy="853152"/>
            </a:xfrm>
          </p:grpSpPr>
          <p:sp>
            <p:nvSpPr>
              <p:cNvPr id="102" name="Rectangle 58"/>
              <p:cNvSpPr>
                <a:spLocks noChangeArrowheads="1"/>
              </p:cNvSpPr>
              <p:nvPr/>
            </p:nvSpPr>
            <p:spPr bwMode="auto">
              <a:xfrm>
                <a:off x="80815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Rectangle 59"/>
              <p:cNvSpPr>
                <a:spLocks noChangeArrowheads="1"/>
              </p:cNvSpPr>
              <p:nvPr/>
            </p:nvSpPr>
            <p:spPr bwMode="auto">
              <a:xfrm>
                <a:off x="1228400" y="1385310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60"/>
              <p:cNvSpPr>
                <a:spLocks noChangeArrowheads="1"/>
              </p:cNvSpPr>
              <p:nvPr/>
            </p:nvSpPr>
            <p:spPr bwMode="auto">
              <a:xfrm>
                <a:off x="80815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61"/>
              <p:cNvSpPr>
                <a:spLocks noChangeArrowheads="1"/>
              </p:cNvSpPr>
              <p:nvPr/>
            </p:nvSpPr>
            <p:spPr bwMode="auto">
              <a:xfrm>
                <a:off x="1228400" y="1819984"/>
                <a:ext cx="418478" cy="41847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6333420" y="3881523"/>
            <a:ext cx="307130" cy="326601"/>
            <a:chOff x="2078830" y="6032791"/>
            <a:chExt cx="307130" cy="326601"/>
          </a:xfrm>
        </p:grpSpPr>
        <p:sp>
          <p:nvSpPr>
            <p:cNvPr id="112" name="Oval 111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03285" y="6032791"/>
              <a:ext cx="28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i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02682" y="3341161"/>
            <a:ext cx="356622" cy="326601"/>
            <a:chOff x="2078830" y="6032791"/>
            <a:chExt cx="356622" cy="326601"/>
          </a:xfrm>
        </p:grpSpPr>
        <p:sp>
          <p:nvSpPr>
            <p:cNvPr id="115" name="Oval 114"/>
            <p:cNvSpPr/>
            <p:nvPr/>
          </p:nvSpPr>
          <p:spPr>
            <a:xfrm>
              <a:off x="2078830" y="6061247"/>
              <a:ext cx="298145" cy="298145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82909" y="6032791"/>
              <a:ext cx="3525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>
                  <a:latin typeface="Times"/>
                  <a:cs typeface="Times"/>
                </a:rPr>
                <a:t>w</a:t>
              </a: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2670726" y="3086532"/>
            <a:ext cx="646331" cy="369332"/>
          </a:xfrm>
          <a:prstGeom prst="rect">
            <a:avLst/>
          </a:prstGeom>
          <a:solidFill>
            <a:srgbClr val="FFD9A7"/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ekton Pro Bold"/>
                <a:cs typeface="Tekton Pro Bold"/>
              </a:rPr>
              <a:t>100</a:t>
            </a:r>
          </a:p>
        </p:txBody>
      </p:sp>
      <p:cxnSp>
        <p:nvCxnSpPr>
          <p:cNvPr id="129" name="Straight Arrow Connector 4"/>
          <p:cNvCxnSpPr>
            <a:stCxn id="128" idx="0"/>
          </p:cNvCxnSpPr>
          <p:nvPr/>
        </p:nvCxnSpPr>
        <p:spPr>
          <a:xfrm rot="16200000" flipV="1">
            <a:off x="2324825" y="2417464"/>
            <a:ext cx="681757" cy="656379"/>
          </a:xfrm>
          <a:prstGeom prst="bentConnector3">
            <a:avLst>
              <a:gd name="adj1" fmla="val 50000"/>
            </a:avLst>
          </a:prstGeom>
          <a:noFill/>
          <a:ln w="9525" cmpd="sng">
            <a:solidFill>
              <a:schemeClr val="bg1">
                <a:lumMod val="50000"/>
              </a:schemeClr>
            </a:solidFill>
            <a:prstDash val="dash"/>
            <a:round/>
            <a:headEnd/>
            <a:tailEnd type="arrow" w="med" len="med"/>
          </a:ln>
        </p:spPr>
      </p:cxnSp>
      <p:sp>
        <p:nvSpPr>
          <p:cNvPr id="20" name="Rectangle 19"/>
          <p:cNvSpPr/>
          <p:nvPr/>
        </p:nvSpPr>
        <p:spPr>
          <a:xfrm>
            <a:off x="1847303" y="3059668"/>
            <a:ext cx="978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ekton Pro Bold"/>
                <a:ea typeface="Menlo"/>
                <a:cs typeface="Tekton Pro Bold"/>
              </a:rPr>
              <a:t>100  &gt;=</a:t>
            </a:r>
            <a:endParaRPr lang="en-US" dirty="0">
              <a:solidFill>
                <a:srgbClr val="000000"/>
              </a:solidFill>
              <a:latin typeface="Tekton Pro Bold"/>
              <a:cs typeface="Tekton Pro Bold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2296913" y="4022510"/>
            <a:ext cx="60305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ekton Pro Bold"/>
                <a:cs typeface="Tekton Pro Bold"/>
              </a:rPr>
              <a:t>True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1841412" y="2960021"/>
            <a:ext cx="1521274" cy="593102"/>
          </a:xfrm>
          <a:prstGeom prst="roundRect">
            <a:avLst>
              <a:gd name="adj" fmla="val 5346"/>
            </a:avLst>
          </a:prstGeom>
          <a:noFill/>
          <a:ln cap="rnd">
            <a:solidFill>
              <a:schemeClr val="bg1">
                <a:lumMod val="50000"/>
              </a:schemeClr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cxnSp>
        <p:nvCxnSpPr>
          <p:cNvPr id="132" name="Straight Arrow Connector 4"/>
          <p:cNvCxnSpPr>
            <a:stCxn id="131" idx="1"/>
            <a:endCxn id="130" idx="1"/>
          </p:cNvCxnSpPr>
          <p:nvPr/>
        </p:nvCxnSpPr>
        <p:spPr>
          <a:xfrm rot="10800000" flipH="1" flipV="1">
            <a:off x="1841411" y="3256572"/>
            <a:ext cx="455501" cy="950604"/>
          </a:xfrm>
          <a:prstGeom prst="bentConnector3">
            <a:avLst>
              <a:gd name="adj1" fmla="val -50186"/>
            </a:avLst>
          </a:prstGeom>
          <a:noFill/>
          <a:ln w="9525" cmpd="sng">
            <a:solidFill>
              <a:srgbClr val="FF0000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33" name="Freeform 132"/>
          <p:cNvSpPr/>
          <p:nvPr/>
        </p:nvSpPr>
        <p:spPr>
          <a:xfrm>
            <a:off x="2899962" y="4040692"/>
            <a:ext cx="3558599" cy="460556"/>
          </a:xfrm>
          <a:custGeom>
            <a:avLst/>
            <a:gdLst>
              <a:gd name="connsiteX0" fmla="*/ 0 w 3553560"/>
              <a:gd name="connsiteY0" fmla="*/ 138184 h 464849"/>
              <a:gd name="connsiteX1" fmla="*/ 1148489 w 3553560"/>
              <a:gd name="connsiteY1" fmla="*/ 16594 h 464849"/>
              <a:gd name="connsiteX2" fmla="*/ 1905141 w 3553560"/>
              <a:gd name="connsiteY2" fmla="*/ 462423 h 464849"/>
              <a:gd name="connsiteX3" fmla="*/ 2445606 w 3553560"/>
              <a:gd name="connsiteY3" fmla="*/ 205733 h 464849"/>
              <a:gd name="connsiteX4" fmla="*/ 2986072 w 3553560"/>
              <a:gd name="connsiteY4" fmla="*/ 448913 h 464849"/>
              <a:gd name="connsiteX5" fmla="*/ 3553560 w 3553560"/>
              <a:gd name="connsiteY5" fmla="*/ 354343 h 464849"/>
              <a:gd name="connsiteX0" fmla="*/ 0 w 3458979"/>
              <a:gd name="connsiteY0" fmla="*/ 234420 h 453006"/>
              <a:gd name="connsiteX1" fmla="*/ 1053908 w 3458979"/>
              <a:gd name="connsiteY1" fmla="*/ 4751 h 453006"/>
              <a:gd name="connsiteX2" fmla="*/ 1810560 w 3458979"/>
              <a:gd name="connsiteY2" fmla="*/ 450580 h 453006"/>
              <a:gd name="connsiteX3" fmla="*/ 2351025 w 3458979"/>
              <a:gd name="connsiteY3" fmla="*/ 193890 h 453006"/>
              <a:gd name="connsiteX4" fmla="*/ 2891491 w 3458979"/>
              <a:gd name="connsiteY4" fmla="*/ 437070 h 453006"/>
              <a:gd name="connsiteX5" fmla="*/ 3458979 w 3458979"/>
              <a:gd name="connsiteY5" fmla="*/ 342500 h 453006"/>
              <a:gd name="connsiteX0" fmla="*/ 0 w 3472491"/>
              <a:gd name="connsiteY0" fmla="*/ 66779 h 501524"/>
              <a:gd name="connsiteX1" fmla="*/ 1067420 w 3472491"/>
              <a:gd name="connsiteY1" fmla="*/ 53269 h 501524"/>
              <a:gd name="connsiteX2" fmla="*/ 1824072 w 3472491"/>
              <a:gd name="connsiteY2" fmla="*/ 499098 h 501524"/>
              <a:gd name="connsiteX3" fmla="*/ 2364537 w 3472491"/>
              <a:gd name="connsiteY3" fmla="*/ 242408 h 501524"/>
              <a:gd name="connsiteX4" fmla="*/ 2905003 w 3472491"/>
              <a:gd name="connsiteY4" fmla="*/ 485588 h 501524"/>
              <a:gd name="connsiteX5" fmla="*/ 3472491 w 3472491"/>
              <a:gd name="connsiteY5" fmla="*/ 391018 h 501524"/>
              <a:gd name="connsiteX0" fmla="*/ 0 w 3526538"/>
              <a:gd name="connsiteY0" fmla="*/ 160911 h 460556"/>
              <a:gd name="connsiteX1" fmla="*/ 1121467 w 3526538"/>
              <a:gd name="connsiteY1" fmla="*/ 12301 h 460556"/>
              <a:gd name="connsiteX2" fmla="*/ 1878119 w 3526538"/>
              <a:gd name="connsiteY2" fmla="*/ 458130 h 460556"/>
              <a:gd name="connsiteX3" fmla="*/ 2418584 w 3526538"/>
              <a:gd name="connsiteY3" fmla="*/ 201440 h 460556"/>
              <a:gd name="connsiteX4" fmla="*/ 2959050 w 3526538"/>
              <a:gd name="connsiteY4" fmla="*/ 444620 h 460556"/>
              <a:gd name="connsiteX5" fmla="*/ 3526538 w 3526538"/>
              <a:gd name="connsiteY5" fmla="*/ 350050 h 46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26538" h="460556">
                <a:moveTo>
                  <a:pt x="0" y="160911"/>
                </a:moveTo>
                <a:cubicBezTo>
                  <a:pt x="415483" y="73096"/>
                  <a:pt x="808447" y="-37235"/>
                  <a:pt x="1121467" y="12301"/>
                </a:cubicBezTo>
                <a:cubicBezTo>
                  <a:pt x="1434487" y="61837"/>
                  <a:pt x="1661933" y="426607"/>
                  <a:pt x="1878119" y="458130"/>
                </a:cubicBezTo>
                <a:cubicBezTo>
                  <a:pt x="2094305" y="489653"/>
                  <a:pt x="2238429" y="203692"/>
                  <a:pt x="2418584" y="201440"/>
                </a:cubicBezTo>
                <a:cubicBezTo>
                  <a:pt x="2598739" y="199188"/>
                  <a:pt x="2774391" y="419852"/>
                  <a:pt x="2959050" y="444620"/>
                </a:cubicBezTo>
                <a:cubicBezTo>
                  <a:pt x="3143709" y="469388"/>
                  <a:pt x="3526538" y="350050"/>
                  <a:pt x="3526538" y="350050"/>
                </a:cubicBezTo>
              </a:path>
            </a:pathLst>
          </a:custGeom>
          <a:ln>
            <a:solidFill>
              <a:srgbClr val="FF0000"/>
            </a:solidFill>
            <a:prstDash val="dash"/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ounded Rectangle 109"/>
          <p:cNvSpPr/>
          <p:nvPr/>
        </p:nvSpPr>
        <p:spPr>
          <a:xfrm>
            <a:off x="1330906" y="2016150"/>
            <a:ext cx="1125967" cy="379614"/>
          </a:xfrm>
          <a:prstGeom prst="roundRect">
            <a:avLst>
              <a:gd name="adj" fmla="val 5346"/>
            </a:avLst>
          </a:prstGeom>
          <a:noFill/>
          <a:ln cap="rnd">
            <a:solidFill>
              <a:srgbClr val="FF0000"/>
            </a:solidFill>
            <a:prstDash val="lgDash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4DD9F9-3022-2655-8ECD-79ABDF60C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59F3C3-B55C-263B-4BB8-75763BCE97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27935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697742" y="1225064"/>
            <a:ext cx="2146639" cy="374650"/>
            <a:chOff x="3697742" y="1225064"/>
            <a:chExt cx="2146639" cy="374650"/>
          </a:xfrm>
        </p:grpSpPr>
        <p:sp>
          <p:nvSpPr>
            <p:cNvPr id="23" name="Right Triangle 22"/>
            <p:cNvSpPr/>
            <p:nvPr/>
          </p:nvSpPr>
          <p:spPr>
            <a:xfrm rot="10800000" flipV="1">
              <a:off x="3697742" y="1225064"/>
              <a:ext cx="374916" cy="374650"/>
            </a:xfrm>
            <a:prstGeom prst="rtTriangl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16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068488" y="1225064"/>
              <a:ext cx="1775893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_tradnl" sz="1600" b="1" i="1" dirty="0">
                  <a:solidFill>
                    <a:schemeClr val="bg1"/>
                  </a:solidFill>
                  <a:latin typeface="Gill Sans SemiBold" panose="020B0502020104020203" pitchFamily="34" charset="-79"/>
                  <a:cs typeface="Gill Sans SemiBold" panose="020B0502020104020203" pitchFamily="34" charset="-79"/>
                </a:rPr>
                <a:t>Tabla de verdad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4004" y="3657318"/>
            <a:ext cx="1711408" cy="369887"/>
            <a:chOff x="290492" y="4089637"/>
            <a:chExt cx="1711408" cy="369887"/>
          </a:xfrm>
        </p:grpSpPr>
        <p:sp>
          <p:nvSpPr>
            <p:cNvPr id="25" name="TextBox 24"/>
            <p:cNvSpPr txBox="1"/>
            <p:nvPr/>
          </p:nvSpPr>
          <p:spPr>
            <a:xfrm>
              <a:off x="290492" y="4091266"/>
              <a:ext cx="1335796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_tradnl" sz="1600" b="1" i="1" dirty="0">
                  <a:solidFill>
                    <a:schemeClr val="bg1"/>
                  </a:solidFill>
                  <a:latin typeface="Gill Sans SemiBold" panose="020B0502020104020203" pitchFamily="34" charset="-79"/>
                  <a:cs typeface="Gill Sans SemiBold" panose="020B0502020104020203" pitchFamily="34" charset="-79"/>
                </a:rPr>
                <a:t>precedencia</a:t>
              </a:r>
            </a:p>
          </p:txBody>
        </p:sp>
        <p:sp>
          <p:nvSpPr>
            <p:cNvPr id="26" name="Right Triangle 25"/>
            <p:cNvSpPr/>
            <p:nvPr/>
          </p:nvSpPr>
          <p:spPr>
            <a:xfrm rot="5400000" flipH="1">
              <a:off x="1629631" y="4087256"/>
              <a:ext cx="369887" cy="374650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16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lógicos</a:t>
            </a:r>
            <a:endParaRPr lang="en-US" dirty="0"/>
          </a:p>
        </p:txBody>
      </p:sp>
      <p:graphicFrame>
        <p:nvGraphicFramePr>
          <p:cNvPr id="18" name="Group 8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449250530"/>
              </p:ext>
            </p:extLst>
          </p:nvPr>
        </p:nvGraphicFramePr>
        <p:xfrm>
          <a:off x="340137" y="1571779"/>
          <a:ext cx="5498233" cy="1731962"/>
        </p:xfrm>
        <a:graphic>
          <a:graphicData uri="http://schemas.openxmlformats.org/drawingml/2006/table">
            <a:tbl>
              <a:tblPr/>
              <a:tblGrid>
                <a:gridCol w="1099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(a)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and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or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3988152" y="3437563"/>
            <a:ext cx="4995155" cy="3102522"/>
            <a:chOff x="720725" y="1499612"/>
            <a:chExt cx="5162713" cy="3769303"/>
          </a:xfrm>
        </p:grpSpPr>
        <p:sp>
          <p:nvSpPr>
            <p:cNvPr id="6" name="Rounded Rectangular Callout 5"/>
            <p:cNvSpPr/>
            <p:nvPr/>
          </p:nvSpPr>
          <p:spPr>
            <a:xfrm>
              <a:off x="1145091" y="1984377"/>
              <a:ext cx="4676269" cy="3284538"/>
            </a:xfrm>
            <a:prstGeom prst="wedgeRoundRectCallout">
              <a:avLst>
                <a:gd name="adj1" fmla="val -46206"/>
                <a:gd name="adj2" fmla="val -70046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57150" cap="rnd" cmpd="sng">
              <a:noFill/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 sz="140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70181" y="1499612"/>
              <a:ext cx="1912361" cy="41536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  <a:effectLst>
              <a:outerShdw blurRad="63500" sy="50000" kx="-2453608" algn="br" rotWithShape="0">
                <a:schemeClr val="bg2">
                  <a:alpha val="50000"/>
                </a:schemeClr>
              </a:outerShdw>
            </a:effectLst>
            <a:scene3d>
              <a:camera prst="obliqueTopRight"/>
              <a:lightRig rig="threePt" dir="t"/>
            </a:scene3d>
            <a:sp3d extrusionH="190500" prstMaterial="softEdge"/>
          </p:spPr>
          <p:txBody>
            <a:bodyPr wrap="none" anchor="ctr"/>
            <a:lstStyle>
              <a:defPPr>
                <a:defRPr lang="es-ES"/>
              </a:defPPr>
              <a:lvl1pPr algn="ctr">
                <a:defRPr>
                  <a:solidFill>
                    <a:srgbClr val="FFFFFF"/>
                  </a:solidFill>
                  <a:latin typeface="Calibri" charset="0"/>
                </a:defRPr>
              </a:lvl1pPr>
            </a:lstStyle>
            <a:p>
              <a:pPr>
                <a:defRPr/>
              </a:pPr>
              <a:r>
                <a:rPr lang="es-ES_tradnl" sz="1400"/>
                <a:t>Operadores lógicos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468052" y="2287262"/>
              <a:ext cx="814061" cy="635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  <a:scene3d>
              <a:camera prst="obliqueTopRight"/>
              <a:lightRig rig="threePt" dir="t"/>
            </a:scene3d>
            <a:sp3d extrusionH="190500" prstMaterial="softEdge"/>
          </p:spPr>
          <p:txBody>
            <a:bodyPr wrap="none"/>
            <a:lstStyle/>
            <a:p>
              <a:pPr algn="ctr">
                <a:defRPr/>
              </a:pPr>
              <a:r>
                <a:rPr lang="es-ES_tradnl" sz="2800" dirty="0">
                  <a:solidFill>
                    <a:srgbClr val="FFFFFF"/>
                  </a:solidFill>
                  <a:latin typeface="Calibri" charset="0"/>
                </a:rPr>
                <a:t>and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468052" y="3359755"/>
              <a:ext cx="814061" cy="635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  <a:scene3d>
              <a:camera prst="obliqueTopRight"/>
              <a:lightRig rig="threePt" dir="t"/>
            </a:scene3d>
            <a:sp3d extrusionH="190500" prstMaterial="softEdge"/>
          </p:spPr>
          <p:txBody>
            <a:bodyPr wrap="none"/>
            <a:lstStyle/>
            <a:p>
              <a:pPr algn="ctr">
                <a:defRPr/>
              </a:pPr>
              <a:r>
                <a:rPr lang="es-ES_tradnl" sz="2800" dirty="0" err="1">
                  <a:solidFill>
                    <a:srgbClr val="FFFFFF"/>
                  </a:solidFill>
                  <a:latin typeface="Calibri" charset="0"/>
                </a:rPr>
                <a:t>or</a:t>
              </a:r>
              <a:endParaRPr lang="es-ES_tradnl" sz="2800" dirty="0">
                <a:solidFill>
                  <a:srgbClr val="FFFFFF"/>
                </a:solidFill>
                <a:latin typeface="Calibri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468052" y="4432248"/>
              <a:ext cx="814061" cy="635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  <a:scene3d>
              <a:camera prst="obliqueTopRight"/>
              <a:lightRig rig="threePt" dir="t"/>
            </a:scene3d>
            <a:sp3d extrusionH="190500" prstMaterial="softEdge"/>
          </p:spPr>
          <p:txBody>
            <a:bodyPr wrap="none"/>
            <a:lstStyle/>
            <a:p>
              <a:pPr algn="ctr">
                <a:defRPr/>
              </a:pPr>
              <a:r>
                <a:rPr lang="es-ES_tradnl" sz="2800" dirty="0" err="1">
                  <a:solidFill>
                    <a:srgbClr val="FFFFFF"/>
                  </a:solidFill>
                  <a:latin typeface="Calibri" charset="0"/>
                </a:rPr>
                <a:t>not</a:t>
              </a:r>
              <a:endParaRPr lang="es-ES_tradnl" sz="2800" dirty="0">
                <a:solidFill>
                  <a:srgbClr val="FFFFFF"/>
                </a:solidFill>
                <a:latin typeface="Calibri" charset="0"/>
              </a:endParaRPr>
            </a:p>
          </p:txBody>
        </p:sp>
        <p:cxnSp>
          <p:nvCxnSpPr>
            <p:cNvPr id="14" name="Straight Connector 103"/>
            <p:cNvCxnSpPr>
              <a:cxnSpLocks noChangeShapeType="1"/>
            </p:cNvCxnSpPr>
            <p:nvPr/>
          </p:nvCxnSpPr>
          <p:spPr bwMode="auto">
            <a:xfrm>
              <a:off x="722313" y="3209925"/>
              <a:ext cx="516112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Straight Connector 103"/>
            <p:cNvCxnSpPr>
              <a:cxnSpLocks noChangeShapeType="1"/>
            </p:cNvCxnSpPr>
            <p:nvPr/>
          </p:nvCxnSpPr>
          <p:spPr bwMode="auto">
            <a:xfrm flipV="1">
              <a:off x="720725" y="4161933"/>
              <a:ext cx="5162712" cy="2906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TextBox 1"/>
            <p:cNvSpPr txBox="1">
              <a:spLocks noChangeArrowheads="1"/>
            </p:cNvSpPr>
            <p:nvPr/>
          </p:nvSpPr>
          <p:spPr bwMode="auto">
            <a:xfrm>
              <a:off x="2590800" y="2179638"/>
              <a:ext cx="3127696" cy="89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400">
                  <a:latin typeface="Myriad Pro" charset="0"/>
                  <a:cs typeface="Myriad Pro" charset="0"/>
                </a:rPr>
                <a:t>Si </a:t>
              </a:r>
              <a:r>
                <a:rPr lang="es-ES_tradnl" sz="1400">
                  <a:solidFill>
                    <a:srgbClr val="0000FF"/>
                  </a:solidFill>
                  <a:latin typeface="Myriad Pro" charset="0"/>
                  <a:cs typeface="Myriad Pro" charset="0"/>
                </a:rPr>
                <a:t>ambos</a:t>
              </a:r>
              <a:r>
                <a:rPr lang="es-ES_tradnl" sz="1400">
                  <a:latin typeface="Myriad Pro" charset="0"/>
                  <a:cs typeface="Myriad Pro" charset="0"/>
                </a:rPr>
                <a:t> operandos son verdaderos, la condición se hace verdadera</a:t>
              </a:r>
            </a:p>
          </p:txBody>
        </p:sp>
        <p:sp>
          <p:nvSpPr>
            <p:cNvPr id="19" name="TextBox 35"/>
            <p:cNvSpPr txBox="1">
              <a:spLocks noChangeArrowheads="1"/>
            </p:cNvSpPr>
            <p:nvPr/>
          </p:nvSpPr>
          <p:spPr bwMode="auto">
            <a:xfrm>
              <a:off x="2590800" y="3248025"/>
              <a:ext cx="3127696" cy="89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400">
                  <a:latin typeface="Myriad Pro" charset="0"/>
                  <a:cs typeface="Myriad Pro" charset="0"/>
                </a:rPr>
                <a:t>Si </a:t>
              </a:r>
              <a:r>
                <a:rPr lang="es-ES_tradnl" sz="1400">
                  <a:solidFill>
                    <a:srgbClr val="0000FF"/>
                  </a:solidFill>
                  <a:latin typeface="Myriad Pro" charset="0"/>
                  <a:cs typeface="Myriad Pro" charset="0"/>
                </a:rPr>
                <a:t>cualquiera</a:t>
              </a:r>
              <a:r>
                <a:rPr lang="es-ES_tradnl" sz="1400">
                  <a:latin typeface="Myriad Pro" charset="0"/>
                  <a:cs typeface="Myriad Pro" charset="0"/>
                </a:rPr>
                <a:t> de los operandos es verdadero, la condición se hace verdadera</a:t>
              </a:r>
            </a:p>
          </p:txBody>
        </p:sp>
        <p:sp>
          <p:nvSpPr>
            <p:cNvPr id="20" name="TextBox 36"/>
            <p:cNvSpPr txBox="1">
              <a:spLocks noChangeArrowheads="1"/>
            </p:cNvSpPr>
            <p:nvPr/>
          </p:nvSpPr>
          <p:spPr bwMode="auto">
            <a:xfrm>
              <a:off x="2590800" y="4260849"/>
              <a:ext cx="3127696" cy="89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400">
                  <a:latin typeface="Myriad Pro" charset="0"/>
                  <a:cs typeface="Myriad Pro" charset="0"/>
                </a:rPr>
                <a:t>Revierte el resultado lógico de su operando. Si la condición es </a:t>
              </a:r>
              <a:r>
                <a:rPr lang="es-ES_tradnl" sz="1400">
                  <a:solidFill>
                    <a:srgbClr val="0000FF"/>
                  </a:solidFill>
                  <a:latin typeface="Myriad Pro" charset="0"/>
                  <a:cs typeface="Myriad Pro" charset="0"/>
                </a:rPr>
                <a:t>verdadera</a:t>
              </a:r>
              <a:r>
                <a:rPr lang="es-ES_tradnl" sz="1400">
                  <a:latin typeface="Myriad Pro" charset="0"/>
                  <a:cs typeface="Myriad Pro" charset="0"/>
                </a:rPr>
                <a:t>, se revierte a </a:t>
              </a:r>
              <a:r>
                <a:rPr lang="es-ES_tradnl" sz="1400">
                  <a:solidFill>
                    <a:srgbClr val="0000FF"/>
                  </a:solidFill>
                  <a:latin typeface="Myriad Pro" charset="0"/>
                  <a:cs typeface="Myriad Pro" charset="0"/>
                </a:rPr>
                <a:t>falso</a:t>
              </a: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95453"/>
              </p:ext>
            </p:extLst>
          </p:nvPr>
        </p:nvGraphicFramePr>
        <p:xfrm>
          <a:off x="303193" y="4002204"/>
          <a:ext cx="3383060" cy="762020"/>
        </p:xfrm>
        <a:graphic>
          <a:graphicData uri="http://schemas.openxmlformats.org/drawingml/2006/table">
            <a:tbl>
              <a:tblPr/>
              <a:tblGrid>
                <a:gridCol w="676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do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to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==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!=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and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385433" y="1272043"/>
            <a:ext cx="9276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>
                <a:latin typeface="Calibri" charset="0"/>
                <a:cs typeface="Calibri" charset="0"/>
              </a:rPr>
              <a:t>operando</a:t>
            </a:r>
            <a:endParaRPr lang="es-ES_tradnl" sz="1600">
              <a:latin typeface="Calibri" charset="0"/>
              <a:cs typeface="Calibri" charset="0"/>
            </a:endParaRPr>
          </a:p>
        </p:txBody>
      </p:sp>
      <p:sp>
        <p:nvSpPr>
          <p:cNvPr id="29" name="TextBox 11"/>
          <p:cNvSpPr txBox="1">
            <a:spLocks noChangeArrowheads="1"/>
          </p:cNvSpPr>
          <p:nvPr/>
        </p:nvSpPr>
        <p:spPr bwMode="auto">
          <a:xfrm>
            <a:off x="1572883" y="1272043"/>
            <a:ext cx="9276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>
                <a:latin typeface="Calibri" charset="0"/>
                <a:cs typeface="Calibri" charset="0"/>
              </a:rPr>
              <a:t>operando</a:t>
            </a:r>
            <a:endParaRPr lang="es-ES_tradnl" sz="1600">
              <a:latin typeface="Calibri" charset="0"/>
              <a:cs typeface="Calibri" charset="0"/>
            </a:endParaRPr>
          </a:p>
        </p:txBody>
      </p:sp>
      <p:sp>
        <p:nvSpPr>
          <p:cNvPr id="11" name="Marcador de pie de página 10">
            <a:extLst>
              <a:ext uri="{FF2B5EF4-FFF2-40B4-BE49-F238E27FC236}">
                <a16:creationId xmlns:a16="http://schemas.microsoft.com/office/drawing/2014/main" id="{65235FBF-0FE8-485E-0483-D51D609085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2CD6C45B-C16D-C19D-C055-61EFB00C1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609120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74814" y="1155971"/>
            <a:ext cx="1192058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 sz="1600" b="1" i="1" dirty="0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rPr>
              <a:t>precedencia</a:t>
            </a:r>
          </a:p>
        </p:txBody>
      </p:sp>
      <p:sp>
        <p:nvSpPr>
          <p:cNvPr id="26" name="Right Triangle 25"/>
          <p:cNvSpPr/>
          <p:nvPr/>
        </p:nvSpPr>
        <p:spPr>
          <a:xfrm rot="5400000" flipH="1">
            <a:off x="1466393" y="1147514"/>
            <a:ext cx="369887" cy="37465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sp>
        <p:nvSpPr>
          <p:cNvPr id="23" name="Right Triangle 22"/>
          <p:cNvSpPr/>
          <p:nvPr/>
        </p:nvSpPr>
        <p:spPr>
          <a:xfrm rot="10800000" flipV="1">
            <a:off x="7106804" y="1182264"/>
            <a:ext cx="320675" cy="338400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lógicos</a:t>
            </a:r>
            <a:endParaRPr lang="en-US" dirty="0"/>
          </a:p>
        </p:txBody>
      </p:sp>
      <p:graphicFrame>
        <p:nvGraphicFramePr>
          <p:cNvPr id="18" name="Group 8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54900240"/>
              </p:ext>
            </p:extLst>
          </p:nvPr>
        </p:nvGraphicFramePr>
        <p:xfrm>
          <a:off x="4206241" y="1494525"/>
          <a:ext cx="4740204" cy="1731962"/>
        </p:xfrm>
        <a:graphic>
          <a:graphicData uri="http://schemas.openxmlformats.org/drawingml/2006/table">
            <a:tbl>
              <a:tblPr/>
              <a:tblGrid>
                <a:gridCol w="948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(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a)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and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or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C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4" name="Group 14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816393371"/>
              </p:ext>
            </p:extLst>
          </p:nvPr>
        </p:nvGraphicFramePr>
        <p:xfrm>
          <a:off x="287514" y="3748088"/>
          <a:ext cx="8718197" cy="2524144"/>
        </p:xfrm>
        <a:graphic>
          <a:graphicData uri="http://schemas.openxmlformats.org/drawingml/2006/table">
            <a:tbl>
              <a:tblPr/>
              <a:tblGrid>
                <a:gridCol w="3600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3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Expresión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Evaluación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Resultado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 Bold"/>
                        <a:ea typeface="ＭＳ Ｐゴシック" charset="0"/>
                        <a:cs typeface="Menlo Bold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 Bold"/>
                        <a:ea typeface="ＭＳ Ｐゴシック" charset="0"/>
                        <a:cs typeface="Menlo Bold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 Bold"/>
                        <a:ea typeface="ＭＳ Ｐゴシック" charset="0"/>
                        <a:cs typeface="Menlo Bold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 Bold"/>
                        <a:ea typeface="ＭＳ Ｐゴシック" charset="0"/>
                        <a:cs typeface="Menlo Bold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C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 Bold"/>
                        <a:ea typeface="ＭＳ Ｐゴシック" charset="0"/>
                        <a:cs typeface="Menlo Bold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 Bold"/>
                        <a:ea typeface="ＭＳ Ｐゴシック" charset="0"/>
                        <a:cs typeface="Menlo Bold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9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 Bold"/>
                        <a:ea typeface="ＭＳ Ｐゴシック" charset="0"/>
                        <a:cs typeface="Menlo Bold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 Bold"/>
                        <a:ea typeface="ＭＳ Ｐゴシック" charset="0"/>
                        <a:cs typeface="Menlo Bold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527809"/>
              </p:ext>
            </p:extLst>
          </p:nvPr>
        </p:nvGraphicFramePr>
        <p:xfrm>
          <a:off x="287514" y="1501006"/>
          <a:ext cx="3508375" cy="762020"/>
        </p:xfrm>
        <a:graphic>
          <a:graphicData uri="http://schemas.openxmlformats.org/drawingml/2006/table">
            <a:tbl>
              <a:tblPr/>
              <a:tblGrid>
                <a:gridCol w="70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do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to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==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!=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and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427480" y="1182110"/>
            <a:ext cx="1518966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1600" b="1" i="1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defRPr>
            </a:lvl1pPr>
          </a:lstStyle>
          <a:p>
            <a:r>
              <a:rPr lang="es-ES_tradnl" dirty="0"/>
              <a:t>Tabla de verdad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9750" y="3329083"/>
            <a:ext cx="1448366" cy="33991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63500" sy="50000" kx="-2453608" algn="br" rotWithShape="0">
              <a:schemeClr val="bg2">
                <a:alpha val="50000"/>
              </a:schemeClr>
            </a:outerShdw>
          </a:effectLst>
          <a:scene3d>
            <a:camera prst="obliqueTopRight"/>
            <a:lightRig rig="threePt" dir="t"/>
          </a:scene3d>
          <a:sp3d extrusionH="190500" prstMaterial="softEdge"/>
        </p:spPr>
        <p:txBody>
          <a:bodyPr wrap="none" anchor="ctr"/>
          <a:lstStyle>
            <a:defPPr>
              <a:defRPr lang="es-ES"/>
            </a:defPPr>
            <a:lvl1pPr algn="ctr">
              <a:defRPr>
                <a:solidFill>
                  <a:srgbClr val="FFFFFF"/>
                </a:solidFill>
                <a:latin typeface="Calibri" charset="0"/>
              </a:defRPr>
            </a:lvl1pPr>
          </a:lstStyle>
          <a:p>
            <a:pPr algn="l">
              <a:defRPr/>
            </a:pPr>
            <a:r>
              <a:rPr lang="es-ES_tradnl"/>
              <a:t>Ejemplo</a:t>
            </a: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4249884" y="122310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29" name="TextBox 11"/>
          <p:cNvSpPr txBox="1">
            <a:spLocks noChangeArrowheads="1"/>
          </p:cNvSpPr>
          <p:nvPr/>
        </p:nvSpPr>
        <p:spPr bwMode="auto">
          <a:xfrm>
            <a:off x="5281616" y="119483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4D9A6A-3F05-9940-65D6-D0CAE33EC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B7992E-E067-6619-AA6B-96735413FC1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6221395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lógicos</a:t>
            </a:r>
            <a:endParaRPr lang="en-US" dirty="0"/>
          </a:p>
        </p:txBody>
      </p:sp>
      <p:graphicFrame>
        <p:nvGraphicFramePr>
          <p:cNvPr id="24" name="Group 14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24785798"/>
              </p:ext>
            </p:extLst>
          </p:nvPr>
        </p:nvGraphicFramePr>
        <p:xfrm>
          <a:off x="287514" y="3748088"/>
          <a:ext cx="8718197" cy="2524144"/>
        </p:xfrm>
        <a:graphic>
          <a:graphicData uri="http://schemas.openxmlformats.org/drawingml/2006/table">
            <a:tbl>
              <a:tblPr/>
              <a:tblGrid>
                <a:gridCol w="3600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3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Expresión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Evaluación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Resultado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 and True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C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9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69750" y="3329083"/>
            <a:ext cx="1448366" cy="33991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63500" sy="50000" kx="-2453608" algn="br" rotWithShape="0">
              <a:schemeClr val="bg2">
                <a:alpha val="50000"/>
              </a:schemeClr>
            </a:outerShdw>
          </a:effectLst>
          <a:scene3d>
            <a:camera prst="obliqueTopRight"/>
            <a:lightRig rig="threePt" dir="t"/>
          </a:scene3d>
          <a:sp3d extrusionH="190500" prstMaterial="softEdge"/>
        </p:spPr>
        <p:txBody>
          <a:bodyPr wrap="none" anchor="ctr"/>
          <a:lstStyle>
            <a:defPPr>
              <a:defRPr lang="es-ES"/>
            </a:defPPr>
            <a:lvl1pPr algn="ctr">
              <a:defRPr>
                <a:solidFill>
                  <a:srgbClr val="FFFFFF"/>
                </a:solidFill>
                <a:latin typeface="Calibri" charset="0"/>
              </a:defRPr>
            </a:lvl1pPr>
          </a:lstStyle>
          <a:p>
            <a:pPr algn="l">
              <a:defRPr/>
            </a:pPr>
            <a:r>
              <a:rPr lang="es-ES_tradnl"/>
              <a:t>Ejemplo</a:t>
            </a: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B85A8FBB-5F9B-7F2F-7DF5-7E39E27BA910}"/>
              </a:ext>
            </a:extLst>
          </p:cNvPr>
          <p:cNvSpPr txBox="1"/>
          <p:nvPr/>
        </p:nvSpPr>
        <p:spPr>
          <a:xfrm>
            <a:off x="274814" y="1155971"/>
            <a:ext cx="1192058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 sz="1600" b="1" i="1" dirty="0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rPr>
              <a:t>precedencia</a:t>
            </a:r>
          </a:p>
        </p:txBody>
      </p:sp>
      <p:sp>
        <p:nvSpPr>
          <p:cNvPr id="14" name="Right Triangle 25">
            <a:extLst>
              <a:ext uri="{FF2B5EF4-FFF2-40B4-BE49-F238E27FC236}">
                <a16:creationId xmlns:a16="http://schemas.microsoft.com/office/drawing/2014/main" id="{C4C78AFF-FA34-94DF-624E-CC0F4A825C4A}"/>
              </a:ext>
            </a:extLst>
          </p:cNvPr>
          <p:cNvSpPr/>
          <p:nvPr/>
        </p:nvSpPr>
        <p:spPr>
          <a:xfrm rot="5400000" flipH="1">
            <a:off x="1466393" y="1147514"/>
            <a:ext cx="369887" cy="37465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sp>
        <p:nvSpPr>
          <p:cNvPr id="16" name="Right Triangle 22">
            <a:extLst>
              <a:ext uri="{FF2B5EF4-FFF2-40B4-BE49-F238E27FC236}">
                <a16:creationId xmlns:a16="http://schemas.microsoft.com/office/drawing/2014/main" id="{AE9EEF96-8EDC-7FCC-86EF-7B5E58159A46}"/>
              </a:ext>
            </a:extLst>
          </p:cNvPr>
          <p:cNvSpPr/>
          <p:nvPr/>
        </p:nvSpPr>
        <p:spPr>
          <a:xfrm rot="10800000" flipV="1">
            <a:off x="7106804" y="1182264"/>
            <a:ext cx="320675" cy="338400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graphicFrame>
        <p:nvGraphicFramePr>
          <p:cNvPr id="17" name="Group 84">
            <a:extLst>
              <a:ext uri="{FF2B5EF4-FFF2-40B4-BE49-F238E27FC236}">
                <a16:creationId xmlns:a16="http://schemas.microsoft.com/office/drawing/2014/main" id="{12ACA7DE-96B6-1430-A3D1-2D997E7D45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38527"/>
              </p:ext>
            </p:extLst>
          </p:nvPr>
        </p:nvGraphicFramePr>
        <p:xfrm>
          <a:off x="4206241" y="1494525"/>
          <a:ext cx="4740204" cy="1731962"/>
        </p:xfrm>
        <a:graphic>
          <a:graphicData uri="http://schemas.openxmlformats.org/drawingml/2006/table">
            <a:tbl>
              <a:tblPr/>
              <a:tblGrid>
                <a:gridCol w="948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(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a)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and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or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C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AF76FA3B-18F3-9798-DEC5-C5E1E38B6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543661"/>
              </p:ext>
            </p:extLst>
          </p:nvPr>
        </p:nvGraphicFramePr>
        <p:xfrm>
          <a:off x="287514" y="1501006"/>
          <a:ext cx="3508375" cy="762020"/>
        </p:xfrm>
        <a:graphic>
          <a:graphicData uri="http://schemas.openxmlformats.org/drawingml/2006/table">
            <a:tbl>
              <a:tblPr/>
              <a:tblGrid>
                <a:gridCol w="70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do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to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==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!=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and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TextBox 21">
            <a:extLst>
              <a:ext uri="{FF2B5EF4-FFF2-40B4-BE49-F238E27FC236}">
                <a16:creationId xmlns:a16="http://schemas.microsoft.com/office/drawing/2014/main" id="{31B45425-5C06-C389-FE62-531C6F0C879D}"/>
              </a:ext>
            </a:extLst>
          </p:cNvPr>
          <p:cNvSpPr txBox="1"/>
          <p:nvPr/>
        </p:nvSpPr>
        <p:spPr>
          <a:xfrm>
            <a:off x="7427480" y="1182110"/>
            <a:ext cx="1518966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1600" b="1" i="1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defRPr>
            </a:lvl1pPr>
          </a:lstStyle>
          <a:p>
            <a:r>
              <a:rPr lang="es-ES_tradnl" dirty="0"/>
              <a:t>Tabla de verdad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29F24E52-1031-C2F8-232B-6E0ACA306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884" y="122310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547BB5FF-21BA-3D5D-9669-EF86FFAA3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1616" y="119483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6528A4-6692-2478-403E-DA3931E8F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DD81C3-73AF-732B-D5C7-9E04194F00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59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1161363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lógicos</a:t>
            </a:r>
            <a:endParaRPr lang="en-US" dirty="0"/>
          </a:p>
        </p:txBody>
      </p:sp>
      <p:graphicFrame>
        <p:nvGraphicFramePr>
          <p:cNvPr id="24" name="Group 14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226540196"/>
              </p:ext>
            </p:extLst>
          </p:nvPr>
        </p:nvGraphicFramePr>
        <p:xfrm>
          <a:off x="287514" y="3748088"/>
          <a:ext cx="8718197" cy="2524144"/>
        </p:xfrm>
        <a:graphic>
          <a:graphicData uri="http://schemas.openxmlformats.org/drawingml/2006/table">
            <a:tbl>
              <a:tblPr/>
              <a:tblGrid>
                <a:gridCol w="3600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3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Expresión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Evaluación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Resultado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 and True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 and True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C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9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69750" y="3329083"/>
            <a:ext cx="1448366" cy="33991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63500" sy="50000" kx="-2453608" algn="br" rotWithShape="0">
              <a:schemeClr val="bg2">
                <a:alpha val="50000"/>
              </a:schemeClr>
            </a:outerShdw>
          </a:effectLst>
          <a:scene3d>
            <a:camera prst="obliqueTopRight"/>
            <a:lightRig rig="threePt" dir="t"/>
          </a:scene3d>
          <a:sp3d extrusionH="190500" prstMaterial="softEdge"/>
        </p:spPr>
        <p:txBody>
          <a:bodyPr wrap="none" anchor="ctr"/>
          <a:lstStyle>
            <a:defPPr>
              <a:defRPr lang="es-ES"/>
            </a:defPPr>
            <a:lvl1pPr algn="ctr">
              <a:defRPr>
                <a:solidFill>
                  <a:srgbClr val="FFFFFF"/>
                </a:solidFill>
                <a:latin typeface="Calibri" charset="0"/>
              </a:defRPr>
            </a:lvl1pPr>
          </a:lstStyle>
          <a:p>
            <a:pPr algn="l">
              <a:defRPr/>
            </a:pPr>
            <a:r>
              <a:rPr lang="es-ES_tradnl"/>
              <a:t>Ejemplo</a:t>
            </a: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387C9F44-AD6C-9F13-2074-7BDD86BACA74}"/>
              </a:ext>
            </a:extLst>
          </p:cNvPr>
          <p:cNvSpPr txBox="1"/>
          <p:nvPr/>
        </p:nvSpPr>
        <p:spPr>
          <a:xfrm>
            <a:off x="274814" y="1155971"/>
            <a:ext cx="1192058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 sz="1600" b="1" i="1" dirty="0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rPr>
              <a:t>precedencia</a:t>
            </a:r>
          </a:p>
        </p:txBody>
      </p:sp>
      <p:sp>
        <p:nvSpPr>
          <p:cNvPr id="6" name="Right Triangle 25">
            <a:extLst>
              <a:ext uri="{FF2B5EF4-FFF2-40B4-BE49-F238E27FC236}">
                <a16:creationId xmlns:a16="http://schemas.microsoft.com/office/drawing/2014/main" id="{A8C44690-9603-5DD8-692D-FD918EC96F56}"/>
              </a:ext>
            </a:extLst>
          </p:cNvPr>
          <p:cNvSpPr/>
          <p:nvPr/>
        </p:nvSpPr>
        <p:spPr>
          <a:xfrm rot="5400000" flipH="1">
            <a:off x="1466393" y="1147514"/>
            <a:ext cx="369887" cy="37465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sp>
        <p:nvSpPr>
          <p:cNvPr id="7" name="Right Triangle 22">
            <a:extLst>
              <a:ext uri="{FF2B5EF4-FFF2-40B4-BE49-F238E27FC236}">
                <a16:creationId xmlns:a16="http://schemas.microsoft.com/office/drawing/2014/main" id="{7FC01094-C2BE-3045-19F5-7E6591C237B8}"/>
              </a:ext>
            </a:extLst>
          </p:cNvPr>
          <p:cNvSpPr/>
          <p:nvPr/>
        </p:nvSpPr>
        <p:spPr>
          <a:xfrm rot="10800000" flipV="1">
            <a:off x="7106804" y="1182264"/>
            <a:ext cx="320675" cy="338400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graphicFrame>
        <p:nvGraphicFramePr>
          <p:cNvPr id="8" name="Group 84">
            <a:extLst>
              <a:ext uri="{FF2B5EF4-FFF2-40B4-BE49-F238E27FC236}">
                <a16:creationId xmlns:a16="http://schemas.microsoft.com/office/drawing/2014/main" id="{613BCE72-5C4B-7A00-9A73-4702CB9FFB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38527"/>
              </p:ext>
            </p:extLst>
          </p:nvPr>
        </p:nvGraphicFramePr>
        <p:xfrm>
          <a:off x="4206241" y="1494525"/>
          <a:ext cx="4740204" cy="1731962"/>
        </p:xfrm>
        <a:graphic>
          <a:graphicData uri="http://schemas.openxmlformats.org/drawingml/2006/table">
            <a:tbl>
              <a:tblPr/>
              <a:tblGrid>
                <a:gridCol w="948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(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a)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and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or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C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20">
            <a:extLst>
              <a:ext uri="{FF2B5EF4-FFF2-40B4-BE49-F238E27FC236}">
                <a16:creationId xmlns:a16="http://schemas.microsoft.com/office/drawing/2014/main" id="{71E1D773-4F3E-893D-4B3C-19F5C5F76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543661"/>
              </p:ext>
            </p:extLst>
          </p:nvPr>
        </p:nvGraphicFramePr>
        <p:xfrm>
          <a:off x="287514" y="1501006"/>
          <a:ext cx="3508375" cy="762020"/>
        </p:xfrm>
        <a:graphic>
          <a:graphicData uri="http://schemas.openxmlformats.org/drawingml/2006/table">
            <a:tbl>
              <a:tblPr/>
              <a:tblGrid>
                <a:gridCol w="70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do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to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==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!=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and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21">
            <a:extLst>
              <a:ext uri="{FF2B5EF4-FFF2-40B4-BE49-F238E27FC236}">
                <a16:creationId xmlns:a16="http://schemas.microsoft.com/office/drawing/2014/main" id="{48D046EA-AE74-1F93-5ED4-FB8307BCB277}"/>
              </a:ext>
            </a:extLst>
          </p:cNvPr>
          <p:cNvSpPr txBox="1"/>
          <p:nvPr/>
        </p:nvSpPr>
        <p:spPr>
          <a:xfrm>
            <a:off x="7427480" y="1182110"/>
            <a:ext cx="1518966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1600" b="1" i="1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defRPr>
            </a:lvl1pPr>
          </a:lstStyle>
          <a:p>
            <a:r>
              <a:rPr lang="es-ES_tradnl" dirty="0"/>
              <a:t>Tabla de verdad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905478E-09C6-1846-9D19-3FA6B63C4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884" y="122310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F375D7-C2BE-72F9-67DA-254DF70FA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1616" y="119483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13" name="Marcador de pie de página 12">
            <a:extLst>
              <a:ext uri="{FF2B5EF4-FFF2-40B4-BE49-F238E27FC236}">
                <a16:creationId xmlns:a16="http://schemas.microsoft.com/office/drawing/2014/main" id="{A30227D7-7C5F-576D-179D-A685F468D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9DCBF13C-7806-1736-229F-53C1B4F75C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5487121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lógicos</a:t>
            </a:r>
            <a:endParaRPr lang="en-US" dirty="0"/>
          </a:p>
        </p:txBody>
      </p:sp>
      <p:graphicFrame>
        <p:nvGraphicFramePr>
          <p:cNvPr id="24" name="Group 14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602439251"/>
              </p:ext>
            </p:extLst>
          </p:nvPr>
        </p:nvGraphicFramePr>
        <p:xfrm>
          <a:off x="290400" y="3748088"/>
          <a:ext cx="8718197" cy="2524144"/>
        </p:xfrm>
        <a:graphic>
          <a:graphicData uri="http://schemas.openxmlformats.org/drawingml/2006/table">
            <a:tbl>
              <a:tblPr/>
              <a:tblGrid>
                <a:gridCol w="3600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3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Expresión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Evaluación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Resultado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 and True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 and True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C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False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9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i="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69750" y="3329083"/>
            <a:ext cx="1448366" cy="33991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63500" sy="50000" kx="-2453608" algn="br" rotWithShape="0">
              <a:schemeClr val="bg2">
                <a:alpha val="50000"/>
              </a:schemeClr>
            </a:outerShdw>
          </a:effectLst>
          <a:scene3d>
            <a:camera prst="obliqueTopRight"/>
            <a:lightRig rig="threePt" dir="t"/>
          </a:scene3d>
          <a:sp3d extrusionH="190500" prstMaterial="softEdge"/>
        </p:spPr>
        <p:txBody>
          <a:bodyPr wrap="none" anchor="ctr"/>
          <a:lstStyle>
            <a:defPPr>
              <a:defRPr lang="es-ES"/>
            </a:defPPr>
            <a:lvl1pPr algn="ctr">
              <a:defRPr>
                <a:solidFill>
                  <a:srgbClr val="FFFFFF"/>
                </a:solidFill>
                <a:latin typeface="Calibri" charset="0"/>
              </a:defRPr>
            </a:lvl1pPr>
          </a:lstStyle>
          <a:p>
            <a:pPr algn="l">
              <a:defRPr/>
            </a:pPr>
            <a:r>
              <a:rPr lang="es-ES_tradnl"/>
              <a:t>Ejemplo</a:t>
            </a: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EF9A76D6-C5BE-37E5-F519-AE46B0DBE8DB}"/>
              </a:ext>
            </a:extLst>
          </p:cNvPr>
          <p:cNvSpPr txBox="1"/>
          <p:nvPr/>
        </p:nvSpPr>
        <p:spPr>
          <a:xfrm>
            <a:off x="274814" y="1155971"/>
            <a:ext cx="1192058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 sz="1600" b="1" i="1" dirty="0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rPr>
              <a:t>precedencia</a:t>
            </a:r>
          </a:p>
        </p:txBody>
      </p:sp>
      <p:sp>
        <p:nvSpPr>
          <p:cNvPr id="6" name="Right Triangle 25">
            <a:extLst>
              <a:ext uri="{FF2B5EF4-FFF2-40B4-BE49-F238E27FC236}">
                <a16:creationId xmlns:a16="http://schemas.microsoft.com/office/drawing/2014/main" id="{D0A776BF-F11A-B4D9-6DBD-AA93A3E1E174}"/>
              </a:ext>
            </a:extLst>
          </p:cNvPr>
          <p:cNvSpPr/>
          <p:nvPr/>
        </p:nvSpPr>
        <p:spPr>
          <a:xfrm rot="5400000" flipH="1">
            <a:off x="1466393" y="1147514"/>
            <a:ext cx="369887" cy="37465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sp>
        <p:nvSpPr>
          <p:cNvPr id="7" name="Right Triangle 22">
            <a:extLst>
              <a:ext uri="{FF2B5EF4-FFF2-40B4-BE49-F238E27FC236}">
                <a16:creationId xmlns:a16="http://schemas.microsoft.com/office/drawing/2014/main" id="{08A25F01-D779-A702-8C36-5EBC718F111A}"/>
              </a:ext>
            </a:extLst>
          </p:cNvPr>
          <p:cNvSpPr/>
          <p:nvPr/>
        </p:nvSpPr>
        <p:spPr>
          <a:xfrm rot="10800000" flipV="1">
            <a:off x="7106804" y="1182264"/>
            <a:ext cx="320675" cy="338400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graphicFrame>
        <p:nvGraphicFramePr>
          <p:cNvPr id="8" name="Group 84">
            <a:extLst>
              <a:ext uri="{FF2B5EF4-FFF2-40B4-BE49-F238E27FC236}">
                <a16:creationId xmlns:a16="http://schemas.microsoft.com/office/drawing/2014/main" id="{563F2B62-EE06-3316-769E-5DDD3A92A9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38527"/>
              </p:ext>
            </p:extLst>
          </p:nvPr>
        </p:nvGraphicFramePr>
        <p:xfrm>
          <a:off x="4206241" y="1494525"/>
          <a:ext cx="4740204" cy="1731962"/>
        </p:xfrm>
        <a:graphic>
          <a:graphicData uri="http://schemas.openxmlformats.org/drawingml/2006/table">
            <a:tbl>
              <a:tblPr/>
              <a:tblGrid>
                <a:gridCol w="948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(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a)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and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or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C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20">
            <a:extLst>
              <a:ext uri="{FF2B5EF4-FFF2-40B4-BE49-F238E27FC236}">
                <a16:creationId xmlns:a16="http://schemas.microsoft.com/office/drawing/2014/main" id="{3D34D9D5-D0AC-3B5F-402F-BCCA0B2D3C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543661"/>
              </p:ext>
            </p:extLst>
          </p:nvPr>
        </p:nvGraphicFramePr>
        <p:xfrm>
          <a:off x="287514" y="1501006"/>
          <a:ext cx="3508375" cy="762020"/>
        </p:xfrm>
        <a:graphic>
          <a:graphicData uri="http://schemas.openxmlformats.org/drawingml/2006/table">
            <a:tbl>
              <a:tblPr/>
              <a:tblGrid>
                <a:gridCol w="70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do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to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==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!=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and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21">
            <a:extLst>
              <a:ext uri="{FF2B5EF4-FFF2-40B4-BE49-F238E27FC236}">
                <a16:creationId xmlns:a16="http://schemas.microsoft.com/office/drawing/2014/main" id="{ED212521-C5E3-AAA9-9CF3-0C3856FBDA52}"/>
              </a:ext>
            </a:extLst>
          </p:cNvPr>
          <p:cNvSpPr txBox="1"/>
          <p:nvPr/>
        </p:nvSpPr>
        <p:spPr>
          <a:xfrm>
            <a:off x="7427480" y="1182110"/>
            <a:ext cx="1518966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1600" b="1" i="1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defRPr>
            </a:lvl1pPr>
          </a:lstStyle>
          <a:p>
            <a:r>
              <a:rPr lang="es-ES_tradnl" dirty="0"/>
              <a:t>Tabla de verdad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B9088FC-93D3-168A-D63A-8542B5233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884" y="122310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A23453-BFAF-33C9-B700-E83093E03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1616" y="119483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13" name="Marcador de pie de página 12">
            <a:extLst>
              <a:ext uri="{FF2B5EF4-FFF2-40B4-BE49-F238E27FC236}">
                <a16:creationId xmlns:a16="http://schemas.microsoft.com/office/drawing/2014/main" id="{2D3B08A8-F7AE-C302-F804-8AF4DA5D3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F97EE5BC-4B89-27A5-27EE-22C0DB6FB8B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3059256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Condicionales</a:t>
            </a:r>
            <a:br>
              <a:rPr lang="es-CL" dirty="0"/>
            </a:br>
            <a:r>
              <a:rPr lang="es-CL" sz="2000" dirty="0"/>
              <a:t>operadores lógicos</a:t>
            </a:r>
            <a:endParaRPr lang="en-US" dirty="0"/>
          </a:p>
        </p:txBody>
      </p:sp>
      <p:graphicFrame>
        <p:nvGraphicFramePr>
          <p:cNvPr id="24" name="Group 14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282615823"/>
              </p:ext>
            </p:extLst>
          </p:nvPr>
        </p:nvGraphicFramePr>
        <p:xfrm>
          <a:off x="287514" y="3748088"/>
          <a:ext cx="8718197" cy="2524144"/>
        </p:xfrm>
        <a:graphic>
          <a:graphicData uri="http://schemas.openxmlformats.org/drawingml/2006/table">
            <a:tbl>
              <a:tblPr/>
              <a:tblGrid>
                <a:gridCol w="3600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3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4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Expresión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Evaluación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Resultado</a:t>
                      </a:r>
                    </a:p>
                  </a:txBody>
                  <a:tcPr marL="91432" marR="91432" marT="45710" marB="4571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 and True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(10&gt;2)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 and True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C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False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9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(25&gt;1) and 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(-8&lt;-3)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100&lt;99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(False and True)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False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= False </a:t>
                      </a:r>
                      <a:r>
                        <a:rPr kumimoji="0" 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  <a:r>
                        <a:rPr kumimoji="0" 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False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32" marR="91432" marT="45710" marB="45710" anchor="ctr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69750" y="3329083"/>
            <a:ext cx="1448366" cy="33991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63500" sy="50000" kx="-2453608" algn="br" rotWithShape="0">
              <a:schemeClr val="bg2">
                <a:alpha val="50000"/>
              </a:schemeClr>
            </a:outerShdw>
          </a:effectLst>
          <a:scene3d>
            <a:camera prst="obliqueTopRight"/>
            <a:lightRig rig="threePt" dir="t"/>
          </a:scene3d>
          <a:sp3d extrusionH="190500" prstMaterial="softEdge"/>
        </p:spPr>
        <p:txBody>
          <a:bodyPr wrap="none" anchor="ctr"/>
          <a:lstStyle>
            <a:defPPr>
              <a:defRPr lang="es-ES"/>
            </a:defPPr>
            <a:lvl1pPr algn="ctr">
              <a:defRPr>
                <a:solidFill>
                  <a:srgbClr val="FFFFFF"/>
                </a:solidFill>
                <a:latin typeface="Calibri" charset="0"/>
              </a:defRPr>
            </a:lvl1pPr>
          </a:lstStyle>
          <a:p>
            <a:pPr algn="l">
              <a:defRPr/>
            </a:pPr>
            <a:r>
              <a:rPr lang="es-ES_tradnl"/>
              <a:t>Ejemplo</a:t>
            </a: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24AF6D86-3736-D82B-9762-8A2BD95FEC81}"/>
              </a:ext>
            </a:extLst>
          </p:cNvPr>
          <p:cNvSpPr txBox="1"/>
          <p:nvPr/>
        </p:nvSpPr>
        <p:spPr>
          <a:xfrm>
            <a:off x="274814" y="1155971"/>
            <a:ext cx="1192058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 sz="1600" b="1" i="1" dirty="0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rPr>
              <a:t>precedencia</a:t>
            </a:r>
          </a:p>
        </p:txBody>
      </p:sp>
      <p:sp>
        <p:nvSpPr>
          <p:cNvPr id="6" name="Right Triangle 25">
            <a:extLst>
              <a:ext uri="{FF2B5EF4-FFF2-40B4-BE49-F238E27FC236}">
                <a16:creationId xmlns:a16="http://schemas.microsoft.com/office/drawing/2014/main" id="{B615826E-4D8D-F97A-A327-8DB604DF50A5}"/>
              </a:ext>
            </a:extLst>
          </p:cNvPr>
          <p:cNvSpPr/>
          <p:nvPr/>
        </p:nvSpPr>
        <p:spPr>
          <a:xfrm rot="5400000" flipH="1">
            <a:off x="1466393" y="1147514"/>
            <a:ext cx="369887" cy="374650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sp>
        <p:nvSpPr>
          <p:cNvPr id="7" name="Right Triangle 22">
            <a:extLst>
              <a:ext uri="{FF2B5EF4-FFF2-40B4-BE49-F238E27FC236}">
                <a16:creationId xmlns:a16="http://schemas.microsoft.com/office/drawing/2014/main" id="{D9B72DD4-7DA0-D1FE-F4E1-88155D68F0BC}"/>
              </a:ext>
            </a:extLst>
          </p:cNvPr>
          <p:cNvSpPr/>
          <p:nvPr/>
        </p:nvSpPr>
        <p:spPr>
          <a:xfrm rot="10800000" flipV="1">
            <a:off x="7106804" y="1182264"/>
            <a:ext cx="320675" cy="338400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 sz="1600"/>
          </a:p>
        </p:txBody>
      </p:sp>
      <p:graphicFrame>
        <p:nvGraphicFramePr>
          <p:cNvPr id="8" name="Group 84">
            <a:extLst>
              <a:ext uri="{FF2B5EF4-FFF2-40B4-BE49-F238E27FC236}">
                <a16:creationId xmlns:a16="http://schemas.microsoft.com/office/drawing/2014/main" id="{86159995-628F-4C50-3F49-3E09607B91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38527"/>
              </p:ext>
            </p:extLst>
          </p:nvPr>
        </p:nvGraphicFramePr>
        <p:xfrm>
          <a:off x="4206241" y="1494525"/>
          <a:ext cx="4740204" cy="1731962"/>
        </p:xfrm>
        <a:graphic>
          <a:graphicData uri="http://schemas.openxmlformats.org/drawingml/2006/table">
            <a:tbl>
              <a:tblPr/>
              <a:tblGrid>
                <a:gridCol w="948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</a:t>
                      </a:r>
                      <a:endParaRPr kumimoji="0" lang="es-E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(</a:t>
                      </a:r>
                      <a:r>
                        <a:rPr kumimoji="0" lang="es-C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a)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and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 </a:t>
                      </a:r>
                      <a:r>
                        <a:rPr kumimoji="0" lang="es-E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or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b</a:t>
                      </a: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C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True</a:t>
                      </a: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57150" cap="flat" cmpd="sng" algn="ctr">
                      <a:solidFill>
                        <a:srgbClr val="76C5EF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False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L="91457" marR="91457" marT="45690" marB="45690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20">
            <a:extLst>
              <a:ext uri="{FF2B5EF4-FFF2-40B4-BE49-F238E27FC236}">
                <a16:creationId xmlns:a16="http://schemas.microsoft.com/office/drawing/2014/main" id="{EABFBE86-7381-7158-096F-25B6C3B62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543661"/>
              </p:ext>
            </p:extLst>
          </p:nvPr>
        </p:nvGraphicFramePr>
        <p:xfrm>
          <a:off x="287514" y="1501006"/>
          <a:ext cx="3508375" cy="762020"/>
        </p:xfrm>
        <a:graphic>
          <a:graphicData uri="http://schemas.openxmlformats.org/drawingml/2006/table">
            <a:tbl>
              <a:tblPr/>
              <a:tblGrid>
                <a:gridCol w="70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do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to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A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==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 Bold"/>
                          <a:ea typeface="ＭＳ Ｐゴシック" charset="0"/>
                          <a:cs typeface="Menlo Bold"/>
                        </a:rPr>
                        <a:t>!=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not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and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or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6C5E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21">
            <a:extLst>
              <a:ext uri="{FF2B5EF4-FFF2-40B4-BE49-F238E27FC236}">
                <a16:creationId xmlns:a16="http://schemas.microsoft.com/office/drawing/2014/main" id="{8DC73C70-25FB-DCB5-7209-87D5E2F3D5C0}"/>
              </a:ext>
            </a:extLst>
          </p:cNvPr>
          <p:cNvSpPr txBox="1"/>
          <p:nvPr/>
        </p:nvSpPr>
        <p:spPr>
          <a:xfrm>
            <a:off x="7427480" y="1182110"/>
            <a:ext cx="1518966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sz="1600" b="1" i="1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defRPr>
            </a:lvl1pPr>
          </a:lstStyle>
          <a:p>
            <a:r>
              <a:rPr lang="es-ES_tradnl" dirty="0"/>
              <a:t>Tabla de verdad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E59B7A8-D457-EE7C-60FF-3454BE17E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884" y="122310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A19C49-4221-D022-0E0C-240B684D9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1616" y="1194839"/>
            <a:ext cx="793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1200" dirty="0">
                <a:latin typeface="Calibri" charset="0"/>
                <a:cs typeface="Calibri" charset="0"/>
              </a:rPr>
              <a:t>operando</a:t>
            </a:r>
            <a:endParaRPr lang="es-ES_tradnl" sz="1600" dirty="0">
              <a:latin typeface="Calibri" charset="0"/>
              <a:cs typeface="Calibri" charset="0"/>
            </a:endParaRPr>
          </a:p>
        </p:txBody>
      </p:sp>
      <p:sp>
        <p:nvSpPr>
          <p:cNvPr id="13" name="Marcador de pie de página 12">
            <a:extLst>
              <a:ext uri="{FF2B5EF4-FFF2-40B4-BE49-F238E27FC236}">
                <a16:creationId xmlns:a16="http://schemas.microsoft.com/office/drawing/2014/main" id="{9F2186BF-E071-3374-861F-316C486DD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1E62BB80-2944-8AC2-B6A0-DE15E477683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21601129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76263" y="1597025"/>
            <a:ext cx="5795963" cy="251460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BFBFBF"/>
                </a:solidFill>
              </a:defRPr>
            </a:pPr>
            <a:r>
              <a:rPr dirty="0"/>
              <a:t>Introducción a Python</a:t>
            </a:r>
          </a:p>
          <a:p>
            <a:pPr>
              <a:defRPr sz="2000"/>
            </a:pPr>
            <a:r>
              <a:rPr dirty="0">
                <a:solidFill>
                  <a:schemeClr val="bg1">
                    <a:lumMod val="75000"/>
                  </a:schemeClr>
                </a:solidFill>
              </a:rPr>
              <a:t>Primeros pasos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>
                <a:solidFill>
                  <a:schemeClr val="bg1">
                    <a:lumMod val="75000"/>
                  </a:schemeClr>
                </a:solidFill>
              </a:rPr>
              <a:t>Operadores lógicos</a:t>
            </a:r>
          </a:p>
          <a:p>
            <a:pPr lvl="1">
              <a:defRPr sz="2000"/>
            </a:pPr>
            <a:r>
              <a:rPr lang="es-ES_tradnl" sz="1600" dirty="0"/>
              <a:t>Condicionales IF-ELSE</a:t>
            </a:r>
          </a:p>
          <a:p>
            <a:pPr lvl="1">
              <a:defRPr sz="2000"/>
            </a:pPr>
            <a:endParaRPr lang="es-ES_tradnl" sz="1600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D20C14-799C-C98C-3626-18471F759B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78FCFA-A98F-C279-EFB7-B0E899D42F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59156935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dirty="0"/>
          </a:p>
        </p:txBody>
      </p:sp>
      <p:sp>
        <p:nvSpPr>
          <p:cNvPr id="789" name="TextBox 4"/>
          <p:cNvSpPr txBox="1"/>
          <p:nvPr/>
        </p:nvSpPr>
        <p:spPr>
          <a:xfrm>
            <a:off x="1108097" y="1664585"/>
            <a:ext cx="6426996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 err="1">
                <a:latin typeface="Calibri" panose="020F0502020204030204" pitchFamily="34" charset="0"/>
              </a:rPr>
              <a:t>Recordemos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que</a:t>
            </a:r>
            <a:r>
              <a:rPr dirty="0">
                <a:latin typeface="Calibri" panose="020F0502020204030204" pitchFamily="34" charset="0"/>
              </a:rPr>
              <a:t> en </a:t>
            </a:r>
            <a:r>
              <a:rPr lang="es-CL" dirty="0">
                <a:latin typeface="Calibri" panose="020F0502020204030204" pitchFamily="34" charset="0"/>
              </a:rPr>
              <a:t>un algoritmo </a:t>
            </a:r>
            <a:r>
              <a:rPr dirty="0">
                <a:latin typeface="Calibri" panose="020F0502020204030204" pitchFamily="34" charset="0"/>
              </a:rPr>
              <a:t>los </a:t>
            </a:r>
            <a:r>
              <a:rPr dirty="0" err="1">
                <a:latin typeface="Calibri" panose="020F0502020204030204" pitchFamily="34" charset="0"/>
              </a:rPr>
              <a:t>condicionales</a:t>
            </a:r>
            <a:r>
              <a:rPr dirty="0">
                <a:latin typeface="Calibri" panose="020F0502020204030204" pitchFamily="34" charset="0"/>
              </a:rPr>
              <a:t> se </a:t>
            </a:r>
            <a:r>
              <a:rPr dirty="0" err="1">
                <a:latin typeface="Calibri" panose="020F0502020204030204" pitchFamily="34" charset="0"/>
              </a:rPr>
              <a:t>escriben</a:t>
            </a:r>
            <a:r>
              <a:rPr dirty="0">
                <a:latin typeface="Calibri" panose="020F0502020204030204" pitchFamily="34" charset="0"/>
              </a:rPr>
              <a:t> en </a:t>
            </a:r>
            <a:r>
              <a:rPr lang="es-CL" dirty="0">
                <a:latin typeface="Calibri" panose="020F0502020204030204" pitchFamily="34" charset="0"/>
              </a:rPr>
              <a:t>forma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b="1" dirty="0">
                <a:latin typeface="Calibri" panose="020F0502020204030204" pitchFamily="34" charset="0"/>
              </a:rPr>
              <a:t>Si &lt;</a:t>
            </a:r>
            <a:r>
              <a:rPr b="1" dirty="0" err="1">
                <a:latin typeface="Calibri" panose="020F0502020204030204" pitchFamily="34" charset="0"/>
              </a:rPr>
              <a:t>condicion</a:t>
            </a:r>
            <a:r>
              <a:rPr b="1" dirty="0">
                <a:latin typeface="Calibri" panose="020F0502020204030204" pitchFamily="34" charset="0"/>
              </a:rPr>
              <a:t>&gt;</a:t>
            </a:r>
            <a:r>
              <a:rPr lang="es-CL" b="1" dirty="0">
                <a:latin typeface="Calibri" panose="020F0502020204030204" pitchFamily="34" charset="0"/>
              </a:rPr>
              <a:t>:</a:t>
            </a:r>
            <a:r>
              <a:rPr b="1" dirty="0">
                <a:latin typeface="Calibri" panose="020F0502020204030204" pitchFamily="34" charset="0"/>
              </a:rPr>
              <a:t> &lt;</a:t>
            </a:r>
            <a:r>
              <a:rPr b="1" dirty="0" err="1">
                <a:latin typeface="Calibri" panose="020F0502020204030204" pitchFamily="34" charset="0"/>
              </a:rPr>
              <a:t>instrucciones</a:t>
            </a:r>
            <a:r>
              <a:rPr b="1" dirty="0">
                <a:latin typeface="Calibri" panose="020F0502020204030204" pitchFamily="34" charset="0"/>
              </a:rPr>
              <a:t>&gt;</a:t>
            </a:r>
            <a:endParaRPr dirty="0">
              <a:latin typeface="Calibri" panose="020F0502020204030204" pitchFamily="34" charset="0"/>
            </a:endParaRPr>
          </a:p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</a:rPr>
              <a:t>¿Cómo se escribirá lo siguiente en Python</a:t>
            </a:r>
            <a:r>
              <a:rPr dirty="0">
                <a:latin typeface="Calibri" panose="020F0502020204030204" pitchFamily="34" charset="0"/>
              </a:rPr>
              <a:t>?</a:t>
            </a:r>
          </a:p>
        </p:txBody>
      </p:sp>
      <p:pic>
        <p:nvPicPr>
          <p:cNvPr id="790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94" y="1704244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791" name="TextBox 6"/>
          <p:cNvSpPr txBox="1"/>
          <p:nvPr/>
        </p:nvSpPr>
        <p:spPr>
          <a:xfrm>
            <a:off x="1850637" y="2763012"/>
            <a:ext cx="102527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dirty="0">
                <a:latin typeface="Calibri" panose="020F0502020204030204" pitchFamily="34" charset="0"/>
              </a:rPr>
              <a:t>Algoritmo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792" name="Rectángulo"/>
          <p:cNvSpPr/>
          <p:nvPr/>
        </p:nvSpPr>
        <p:spPr>
          <a:xfrm>
            <a:off x="749517" y="3189887"/>
            <a:ext cx="3269199" cy="184448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endParaRPr/>
          </a:p>
        </p:txBody>
      </p:sp>
      <p:sp>
        <p:nvSpPr>
          <p:cNvPr id="793" name="Algoritmo condicional…"/>
          <p:cNvSpPr txBox="1"/>
          <p:nvPr/>
        </p:nvSpPr>
        <p:spPr>
          <a:xfrm>
            <a:off x="749517" y="3257991"/>
            <a:ext cx="3269199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alibri" panose="020F0502020204030204" pitchFamily="34" charset="0"/>
              </a:rPr>
              <a:t>Asigna valor 0 a x</a:t>
            </a:r>
            <a:endParaRPr dirty="0">
              <a:latin typeface="Calibri" panose="020F0502020204030204" pitchFamily="34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alibri" panose="020F0502020204030204" pitchFamily="34" charset="0"/>
              </a:rPr>
              <a:t>S</a:t>
            </a:r>
            <a:r>
              <a:rPr dirty="0" err="1">
                <a:latin typeface="Calibri" panose="020F0502020204030204" pitchFamily="34" charset="0"/>
              </a:rPr>
              <a:t>i</a:t>
            </a:r>
            <a:r>
              <a:rPr dirty="0">
                <a:latin typeface="Calibri" panose="020F0502020204030204" pitchFamily="34" charset="0"/>
              </a:rPr>
              <a:t> x </a:t>
            </a:r>
            <a:r>
              <a:rPr lang="es-CL" dirty="0">
                <a:latin typeface="Calibri" panose="020F0502020204030204" pitchFamily="34" charset="0"/>
              </a:rPr>
              <a:t>es</a:t>
            </a:r>
            <a:r>
              <a:rPr dirty="0">
                <a:latin typeface="Calibri" panose="020F0502020204030204" pitchFamily="34" charset="0"/>
              </a:rPr>
              <a:t> 0</a:t>
            </a:r>
            <a:r>
              <a:rPr lang="es-CL" dirty="0">
                <a:latin typeface="Calibri" panose="020F0502020204030204" pitchFamily="34" charset="0"/>
              </a:rPr>
              <a:t>:</a:t>
            </a:r>
            <a:endParaRPr dirty="0">
              <a:latin typeface="Calibri" panose="020F0502020204030204" pitchFamily="34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alibri" panose="020F0502020204030204" pitchFamily="34" charset="0"/>
              </a:rPr>
              <a:t>    </a:t>
            </a:r>
            <a:r>
              <a:rPr dirty="0" err="1">
                <a:latin typeface="Calibri" panose="020F0502020204030204" pitchFamily="34" charset="0"/>
              </a:rPr>
              <a:t>Mostrar</a:t>
            </a:r>
            <a:r>
              <a:rPr dirty="0">
                <a:latin typeface="Calibri" panose="020F0502020204030204" pitchFamily="34" charset="0"/>
              </a:rPr>
              <a:t> '</a:t>
            </a:r>
            <a:r>
              <a:rPr dirty="0" err="1">
                <a:latin typeface="Calibri" panose="020F0502020204030204" pitchFamily="34" charset="0"/>
              </a:rPr>
              <a:t>Obvio</a:t>
            </a:r>
            <a:r>
              <a:rPr dirty="0">
                <a:latin typeface="Calibri" panose="020F0502020204030204" pitchFamily="34" charset="0"/>
              </a:rPr>
              <a:t>!'</a:t>
            </a:r>
            <a:endParaRPr lang="es-CL" dirty="0">
              <a:latin typeface="Calibri" panose="020F0502020204030204" pitchFamily="34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alibri" panose="020F0502020204030204" pitchFamily="34" charset="0"/>
              </a:rPr>
              <a:t>Terminar Algoritmo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794" name="TextBox 11"/>
          <p:cNvSpPr txBox="1"/>
          <p:nvPr/>
        </p:nvSpPr>
        <p:spPr>
          <a:xfrm>
            <a:off x="5924884" y="2774958"/>
            <a:ext cx="74635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>
                <a:latin typeface="Calibri" panose="020F0502020204030204" pitchFamily="34" charset="0"/>
              </a:rPr>
              <a:t>Python</a:t>
            </a:r>
          </a:p>
        </p:txBody>
      </p:sp>
      <p:sp>
        <p:nvSpPr>
          <p:cNvPr id="795" name="Straight Connector 60"/>
          <p:cNvSpPr/>
          <p:nvPr/>
        </p:nvSpPr>
        <p:spPr>
          <a:xfrm flipV="1">
            <a:off x="748769" y="3135092"/>
            <a:ext cx="7288663" cy="9478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96" name="Straight Connector 72"/>
          <p:cNvSpPr/>
          <p:nvPr/>
        </p:nvSpPr>
        <p:spPr>
          <a:xfrm>
            <a:off x="748769" y="5079687"/>
            <a:ext cx="7288663" cy="11546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97" name="?"/>
          <p:cNvSpPr txBox="1"/>
          <p:nvPr/>
        </p:nvSpPr>
        <p:spPr>
          <a:xfrm>
            <a:off x="5974177" y="3330363"/>
            <a:ext cx="574934" cy="1323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0" b="1"/>
            </a:lvl1pPr>
          </a:lstStyle>
          <a:p>
            <a:r>
              <a:t>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F769A0-E9A0-AC6A-8B7E-8206C4A1E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B05B87-A125-AEE0-5D22-C44870F6287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7123961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Rectángulo"/>
          <p:cNvSpPr/>
          <p:nvPr/>
        </p:nvSpPr>
        <p:spPr>
          <a:xfrm>
            <a:off x="4356033" y="3201895"/>
            <a:ext cx="3811221" cy="1826568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80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dirty="0"/>
          </a:p>
        </p:txBody>
      </p:sp>
      <p:sp>
        <p:nvSpPr>
          <p:cNvPr id="802" name="TextBox 4"/>
          <p:cNvSpPr txBox="1"/>
          <p:nvPr/>
        </p:nvSpPr>
        <p:spPr>
          <a:xfrm>
            <a:off x="1108097" y="1664585"/>
            <a:ext cx="6426996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</a:rPr>
              <a:t>Recordemos que en un algoritmo los condicionales se escriben en forma </a:t>
            </a:r>
            <a:r>
              <a:rPr lang="es-CL" b="1" dirty="0">
                <a:latin typeface="Calibri" panose="020F0502020204030204" pitchFamily="34" charset="0"/>
              </a:rPr>
              <a:t>Si &lt;</a:t>
            </a:r>
            <a:r>
              <a:rPr lang="es-CL" b="1" dirty="0" err="1">
                <a:latin typeface="Calibri" panose="020F0502020204030204" pitchFamily="34" charset="0"/>
              </a:rPr>
              <a:t>condicion</a:t>
            </a:r>
            <a:r>
              <a:rPr lang="es-CL" b="1" dirty="0">
                <a:latin typeface="Calibri" panose="020F0502020204030204" pitchFamily="34" charset="0"/>
              </a:rPr>
              <a:t>&gt;: &lt;instrucciones&gt;</a:t>
            </a:r>
            <a:endParaRPr lang="es-CL" dirty="0">
              <a:latin typeface="Calibri" panose="020F0502020204030204" pitchFamily="34" charset="0"/>
            </a:endParaRPr>
          </a:p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</a:rPr>
              <a:t>¿Cómo se escribirá lo siguiente en Python?</a:t>
            </a:r>
          </a:p>
        </p:txBody>
      </p:sp>
      <p:pic>
        <p:nvPicPr>
          <p:cNvPr id="803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94" y="1704244"/>
            <a:ext cx="528129" cy="528129"/>
          </a:xfrm>
          <a:prstGeom prst="rect">
            <a:avLst/>
          </a:prstGeom>
          <a:ln w="12700">
            <a:miter lim="400000"/>
          </a:ln>
        </p:spPr>
      </p:pic>
      <p:sp>
        <p:nvSpPr>
          <p:cNvPr id="805" name="Rectángulo"/>
          <p:cNvSpPr/>
          <p:nvPr/>
        </p:nvSpPr>
        <p:spPr>
          <a:xfrm>
            <a:off x="749517" y="3189887"/>
            <a:ext cx="3269199" cy="1844484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807" name="TextBox 11"/>
          <p:cNvSpPr txBox="1"/>
          <p:nvPr/>
        </p:nvSpPr>
        <p:spPr>
          <a:xfrm>
            <a:off x="5924884" y="2774958"/>
            <a:ext cx="74635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>
                <a:latin typeface="Calibri" panose="020F0502020204030204" pitchFamily="34" charset="0"/>
              </a:rPr>
              <a:t>Python</a:t>
            </a:r>
          </a:p>
        </p:txBody>
      </p:sp>
      <p:sp>
        <p:nvSpPr>
          <p:cNvPr id="808" name="Straight Connector 60"/>
          <p:cNvSpPr/>
          <p:nvPr/>
        </p:nvSpPr>
        <p:spPr>
          <a:xfrm flipV="1">
            <a:off x="748769" y="3135092"/>
            <a:ext cx="7288663" cy="9478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809" name="Straight Connector 72"/>
          <p:cNvSpPr/>
          <p:nvPr/>
        </p:nvSpPr>
        <p:spPr>
          <a:xfrm>
            <a:off x="748769" y="5079687"/>
            <a:ext cx="7288672" cy="1"/>
          </a:xfrm>
          <a:prstGeom prst="line">
            <a:avLst/>
          </a:prstGeom>
          <a:ln w="25400">
            <a:solidFill>
              <a:srgbClr val="BCE8FD"/>
            </a:solidFill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810" name="if __name__ == '__main__':…"/>
          <p:cNvSpPr txBox="1"/>
          <p:nvPr/>
        </p:nvSpPr>
        <p:spPr>
          <a:xfrm>
            <a:off x="4383936" y="3257991"/>
            <a:ext cx="2698814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x = 0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if x</a:t>
            </a:r>
            <a:r>
              <a:rPr lang="es-CL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s-CL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0:</a:t>
            </a: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print("</a:t>
            </a:r>
            <a:r>
              <a:rPr dirty="0" err="1">
                <a:latin typeface="Consolas" panose="020B0609020204030204" pitchFamily="49" charset="0"/>
                <a:cs typeface="Consolas" panose="020B0609020204030204" pitchFamily="49" charset="0"/>
              </a:rPr>
              <a:t>Obvio</a:t>
            </a: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!")</a:t>
            </a:r>
          </a:p>
        </p:txBody>
      </p:sp>
      <p:sp>
        <p:nvSpPr>
          <p:cNvPr id="14" name="TextBox 6"/>
          <p:cNvSpPr txBox="1"/>
          <p:nvPr/>
        </p:nvSpPr>
        <p:spPr>
          <a:xfrm>
            <a:off x="1850637" y="2775238"/>
            <a:ext cx="102527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dirty="0">
                <a:latin typeface="Calibri" panose="020F0502020204030204" pitchFamily="34" charset="0"/>
              </a:rPr>
              <a:t>Algoritmo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16" name="Algoritmo condicional…"/>
          <p:cNvSpPr txBox="1"/>
          <p:nvPr/>
        </p:nvSpPr>
        <p:spPr>
          <a:xfrm>
            <a:off x="749517" y="3257991"/>
            <a:ext cx="3269199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alibri" panose="020F0502020204030204" pitchFamily="34" charset="0"/>
              </a:rPr>
              <a:t>Asigna valor 0 a x</a:t>
            </a:r>
            <a:endParaRPr dirty="0">
              <a:latin typeface="Calibri" panose="020F0502020204030204" pitchFamily="34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alibri" panose="020F0502020204030204" pitchFamily="34" charset="0"/>
              </a:rPr>
              <a:t>S</a:t>
            </a:r>
            <a:r>
              <a:rPr dirty="0" err="1">
                <a:latin typeface="Calibri" panose="020F0502020204030204" pitchFamily="34" charset="0"/>
              </a:rPr>
              <a:t>i</a:t>
            </a:r>
            <a:r>
              <a:rPr dirty="0">
                <a:latin typeface="Calibri" panose="020F0502020204030204" pitchFamily="34" charset="0"/>
              </a:rPr>
              <a:t> x </a:t>
            </a:r>
            <a:r>
              <a:rPr lang="es-CL" dirty="0">
                <a:latin typeface="Calibri" panose="020F0502020204030204" pitchFamily="34" charset="0"/>
              </a:rPr>
              <a:t>es</a:t>
            </a:r>
            <a:r>
              <a:rPr dirty="0">
                <a:latin typeface="Calibri" panose="020F0502020204030204" pitchFamily="34" charset="0"/>
              </a:rPr>
              <a:t> 0</a:t>
            </a:r>
            <a:r>
              <a:rPr lang="es-CL" dirty="0">
                <a:latin typeface="Calibri" panose="020F0502020204030204" pitchFamily="34" charset="0"/>
              </a:rPr>
              <a:t>:</a:t>
            </a:r>
            <a:endParaRPr dirty="0">
              <a:latin typeface="Calibri" panose="020F0502020204030204" pitchFamily="34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alibri" panose="020F0502020204030204" pitchFamily="34" charset="0"/>
              </a:rPr>
              <a:t>    </a:t>
            </a:r>
            <a:r>
              <a:rPr dirty="0" err="1">
                <a:latin typeface="Calibri" panose="020F0502020204030204" pitchFamily="34" charset="0"/>
              </a:rPr>
              <a:t>Mostrar</a:t>
            </a:r>
            <a:r>
              <a:rPr dirty="0">
                <a:latin typeface="Calibri" panose="020F0502020204030204" pitchFamily="34" charset="0"/>
              </a:rPr>
              <a:t> '</a:t>
            </a:r>
            <a:r>
              <a:rPr dirty="0" err="1">
                <a:latin typeface="Calibri" panose="020F0502020204030204" pitchFamily="34" charset="0"/>
              </a:rPr>
              <a:t>Obvio</a:t>
            </a:r>
            <a:r>
              <a:rPr dirty="0">
                <a:latin typeface="Calibri" panose="020F0502020204030204" pitchFamily="34" charset="0"/>
              </a:rPr>
              <a:t>!'</a:t>
            </a:r>
            <a:endParaRPr lang="es-CL" dirty="0">
              <a:latin typeface="Calibri" panose="020F0502020204030204" pitchFamily="34" charset="0"/>
            </a:endParaRPr>
          </a:p>
          <a:p>
            <a:pPr>
              <a:defRPr sz="1600">
                <a:latin typeface="Menlo"/>
                <a:ea typeface="Menlo"/>
                <a:cs typeface="Menlo"/>
                <a:sym typeface="Menlo"/>
              </a:defRPr>
            </a:pPr>
            <a:r>
              <a:rPr lang="es-CL" dirty="0">
                <a:latin typeface="Calibri" panose="020F0502020204030204" pitchFamily="34" charset="0"/>
              </a:rPr>
              <a:t>Terminar Algoritmo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15" name="Freeform 30"/>
          <p:cNvSpPr/>
          <p:nvPr/>
        </p:nvSpPr>
        <p:spPr>
          <a:xfrm rot="17236284">
            <a:off x="4648127" y="3882274"/>
            <a:ext cx="809050" cy="819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17" name="Rectangle 31"/>
          <p:cNvGrpSpPr/>
          <p:nvPr/>
        </p:nvGrpSpPr>
        <p:grpSpPr>
          <a:xfrm>
            <a:off x="5095655" y="4503248"/>
            <a:ext cx="2105402" cy="815542"/>
            <a:chOff x="0" y="0"/>
            <a:chExt cx="2105400" cy="612869"/>
          </a:xfrm>
        </p:grpSpPr>
        <p:sp>
          <p:nvSpPr>
            <p:cNvPr id="18" name="Rectángulo"/>
            <p:cNvSpPr/>
            <p:nvPr/>
          </p:nvSpPr>
          <p:spPr>
            <a:xfrm>
              <a:off x="0" y="0"/>
              <a:ext cx="2105400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9" name="¿Qué resultado se muestra por la terminal?"/>
            <p:cNvSpPr txBox="1"/>
            <p:nvPr/>
          </p:nvSpPr>
          <p:spPr>
            <a:xfrm>
              <a:off x="0" y="0"/>
              <a:ext cx="2105400" cy="555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es-CL" dirty="0">
                  <a:latin typeface="Calibri" panose="020F0502020204030204" pitchFamily="34" charset="0"/>
                </a:rPr>
                <a:t>== se usa para </a:t>
              </a:r>
              <a:r>
                <a:rPr lang="es-CL" b="1" dirty="0">
                  <a:latin typeface="Calibri" panose="020F0502020204030204" pitchFamily="34" charset="0"/>
                </a:rPr>
                <a:t>comparar</a:t>
              </a:r>
              <a:r>
                <a:rPr lang="es-CL" dirty="0">
                  <a:latin typeface="Calibri" panose="020F0502020204030204" pitchFamily="34" charset="0"/>
                </a:rPr>
                <a:t> x con 0, y da un valor de verdad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0D6899-BF7F-A0BD-E81D-4267346FCB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298E00E-E98A-ABF2-A12E-B1533EBB1A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09313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 advAuto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Rounded Rectangle 39"/>
          <p:cNvSpPr/>
          <p:nvPr/>
        </p:nvSpPr>
        <p:spPr>
          <a:xfrm>
            <a:off x="4478149" y="2330744"/>
            <a:ext cx="3962915" cy="4151862"/>
          </a:xfrm>
          <a:prstGeom prst="roundRect">
            <a:avLst>
              <a:gd name="adj" fmla="val 3780"/>
            </a:avLst>
          </a:prstGeom>
          <a:blipFill>
            <a:blip r:embed="rId2"/>
          </a:blipFill>
          <a:ln>
            <a:solidFill>
              <a:srgbClr val="A0C4E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813" name="Rounded Rectangle 7"/>
          <p:cNvSpPr/>
          <p:nvPr/>
        </p:nvSpPr>
        <p:spPr>
          <a:xfrm>
            <a:off x="423341" y="2325253"/>
            <a:ext cx="3955594" cy="4150738"/>
          </a:xfrm>
          <a:prstGeom prst="roundRect">
            <a:avLst>
              <a:gd name="adj" fmla="val 3780"/>
            </a:avLst>
          </a:prstGeom>
          <a:blipFill>
            <a:blip r:embed="rId2"/>
          </a:blipFill>
          <a:ln>
            <a:solidFill>
              <a:srgbClr val="A0C4E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grpSp>
        <p:nvGrpSpPr>
          <p:cNvPr id="828" name="Group 8"/>
          <p:cNvGrpSpPr/>
          <p:nvPr/>
        </p:nvGrpSpPr>
        <p:grpSpPr>
          <a:xfrm>
            <a:off x="686788" y="2623152"/>
            <a:ext cx="2677461" cy="3536259"/>
            <a:chOff x="0" y="0"/>
            <a:chExt cx="2677459" cy="3536257"/>
          </a:xfrm>
        </p:grpSpPr>
        <p:grpSp>
          <p:nvGrpSpPr>
            <p:cNvPr id="818" name="AutoShape 5"/>
            <p:cNvGrpSpPr/>
            <p:nvPr/>
          </p:nvGrpSpPr>
          <p:grpSpPr>
            <a:xfrm>
              <a:off x="983513" y="1135037"/>
              <a:ext cx="1557804" cy="931648"/>
              <a:chOff x="0" y="0"/>
              <a:chExt cx="1557802" cy="931646"/>
            </a:xfrm>
          </p:grpSpPr>
          <p:sp>
            <p:nvSpPr>
              <p:cNvPr id="816" name="Figura"/>
              <p:cNvSpPr/>
              <p:nvPr/>
            </p:nvSpPr>
            <p:spPr>
              <a:xfrm>
                <a:off x="0" y="-1"/>
                <a:ext cx="1557803" cy="931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1080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FFFF00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/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817" name="condición"/>
              <p:cNvSpPr txBox="1"/>
              <p:nvPr/>
            </p:nvSpPr>
            <p:spPr>
              <a:xfrm>
                <a:off x="228071" y="267703"/>
                <a:ext cx="1101661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/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condición</a:t>
                </a:r>
              </a:p>
            </p:txBody>
          </p:sp>
        </p:grpSp>
        <p:sp>
          <p:nvSpPr>
            <p:cNvPr id="819" name="AutoShape 6"/>
            <p:cNvSpPr/>
            <p:nvPr/>
          </p:nvSpPr>
          <p:spPr>
            <a:xfrm flipH="1">
              <a:off x="8717" y="1600861"/>
              <a:ext cx="974797" cy="1591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757" y="2160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20" name="Text Box 7"/>
            <p:cNvSpPr txBox="1"/>
            <p:nvPr/>
          </p:nvSpPr>
          <p:spPr>
            <a:xfrm>
              <a:off x="0" y="1238262"/>
              <a:ext cx="566820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s-CL" dirty="0">
                  <a:latin typeface="Calibri" panose="020F0502020204030204" pitchFamily="34" charset="0"/>
                </a:rPr>
                <a:t>False</a:t>
              </a:r>
              <a:endParaRPr dirty="0">
                <a:latin typeface="Calibri" panose="020F0502020204030204" pitchFamily="34" charset="0"/>
              </a:endParaRPr>
            </a:p>
          </p:txBody>
        </p:sp>
        <p:grpSp>
          <p:nvGrpSpPr>
            <p:cNvPr id="823" name="Oval 10"/>
            <p:cNvGrpSpPr/>
            <p:nvPr/>
          </p:nvGrpSpPr>
          <p:grpSpPr>
            <a:xfrm>
              <a:off x="859099" y="0"/>
              <a:ext cx="1818360" cy="688775"/>
              <a:chOff x="0" y="0"/>
              <a:chExt cx="1818359" cy="688773"/>
            </a:xfrm>
          </p:grpSpPr>
          <p:sp>
            <p:nvSpPr>
              <p:cNvPr id="821" name="Óvalo"/>
              <p:cNvSpPr/>
              <p:nvPr/>
            </p:nvSpPr>
            <p:spPr>
              <a:xfrm>
                <a:off x="0" y="0"/>
                <a:ext cx="1818360" cy="688774"/>
              </a:xfrm>
              <a:prstGeom prst="ellipse">
                <a:avLst/>
              </a:prstGeom>
              <a:solidFill>
                <a:srgbClr val="30B9F8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822" name="Inicio"/>
              <p:cNvSpPr txBox="1"/>
              <p:nvPr/>
            </p:nvSpPr>
            <p:spPr>
              <a:xfrm>
                <a:off x="579421" y="146266"/>
                <a:ext cx="659518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Inicio</a:t>
                </a:r>
              </a:p>
            </p:txBody>
          </p:sp>
        </p:grpSp>
        <p:sp>
          <p:nvSpPr>
            <p:cNvPr id="824" name="AutoShape 11"/>
            <p:cNvSpPr/>
            <p:nvPr/>
          </p:nvSpPr>
          <p:spPr>
            <a:xfrm flipH="1">
              <a:off x="1762415" y="688772"/>
              <a:ext cx="5865" cy="44626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  <p:grpSp>
          <p:nvGrpSpPr>
            <p:cNvPr id="827" name="Oval 13"/>
            <p:cNvGrpSpPr/>
            <p:nvPr/>
          </p:nvGrpSpPr>
          <p:grpSpPr>
            <a:xfrm>
              <a:off x="859099" y="2847482"/>
              <a:ext cx="1818360" cy="688775"/>
              <a:chOff x="0" y="0"/>
              <a:chExt cx="1818359" cy="688773"/>
            </a:xfrm>
          </p:grpSpPr>
          <p:sp>
            <p:nvSpPr>
              <p:cNvPr id="825" name="Óvalo"/>
              <p:cNvSpPr/>
              <p:nvPr/>
            </p:nvSpPr>
            <p:spPr>
              <a:xfrm>
                <a:off x="0" y="0"/>
                <a:ext cx="1818360" cy="688774"/>
              </a:xfrm>
              <a:prstGeom prst="ellipse">
                <a:avLst/>
              </a:prstGeom>
              <a:solidFill>
                <a:srgbClr val="30B9F8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826" name="Fin"/>
              <p:cNvSpPr txBox="1"/>
              <p:nvPr/>
            </p:nvSpPr>
            <p:spPr>
              <a:xfrm>
                <a:off x="702886" y="146266"/>
                <a:ext cx="412588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Fin</a:t>
                </a:r>
              </a:p>
            </p:txBody>
          </p:sp>
        </p:grpSp>
      </p:grpSp>
      <p:sp>
        <p:nvSpPr>
          <p:cNvPr id="829" name="TextBox 80"/>
          <p:cNvSpPr txBox="1"/>
          <p:nvPr/>
        </p:nvSpPr>
        <p:spPr>
          <a:xfrm>
            <a:off x="436570" y="1176337"/>
            <a:ext cx="3955592" cy="30777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 b="1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</a:t>
            </a:r>
            <a:r>
              <a:rPr lang="es-419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dirty="0">
                <a:solidFill>
                  <a:srgbClr val="00B05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dirty="0" err="1">
                <a:solidFill>
                  <a:srgbClr val="008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condición</a:t>
            </a:r>
            <a:r>
              <a:rPr dirty="0">
                <a:solidFill>
                  <a:srgbClr val="008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dirty="0" err="1">
                <a:solidFill>
                  <a:srgbClr val="008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lógica</a:t>
            </a:r>
            <a:r>
              <a:rPr dirty="0">
                <a:solidFill>
                  <a:srgbClr val="008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  <a:r>
              <a:rPr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:</a:t>
            </a:r>
          </a:p>
        </p:txBody>
      </p:sp>
      <p:grpSp>
        <p:nvGrpSpPr>
          <p:cNvPr id="846" name="Group 9"/>
          <p:cNvGrpSpPr/>
          <p:nvPr/>
        </p:nvGrpSpPr>
        <p:grpSpPr>
          <a:xfrm>
            <a:off x="4995347" y="2629767"/>
            <a:ext cx="3212672" cy="3536259"/>
            <a:chOff x="0" y="0"/>
            <a:chExt cx="3212671" cy="3536257"/>
          </a:xfrm>
        </p:grpSpPr>
        <p:grpSp>
          <p:nvGrpSpPr>
            <p:cNvPr id="832" name="AutoShape 28"/>
            <p:cNvGrpSpPr/>
            <p:nvPr/>
          </p:nvGrpSpPr>
          <p:grpSpPr>
            <a:xfrm>
              <a:off x="1951886" y="2048954"/>
              <a:ext cx="1260785" cy="658417"/>
              <a:chOff x="-1" y="-1"/>
              <a:chExt cx="1260784" cy="658416"/>
            </a:xfrm>
          </p:grpSpPr>
          <p:sp>
            <p:nvSpPr>
              <p:cNvPr id="830" name="Rectángulo"/>
              <p:cNvSpPr/>
              <p:nvPr/>
            </p:nvSpPr>
            <p:spPr>
              <a:xfrm>
                <a:off x="-1" y="-1"/>
                <a:ext cx="1260784" cy="658416"/>
              </a:xfrm>
              <a:prstGeom prst="rect">
                <a:avLst/>
              </a:prstGeom>
              <a:solidFill>
                <a:srgbClr val="1296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>
                    <a:solidFill>
                      <a:srgbClr val="FFFFFF"/>
                    </a:solidFill>
                  </a:defRPr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831" name="Bloque IF"/>
              <p:cNvSpPr txBox="1"/>
              <p:nvPr/>
            </p:nvSpPr>
            <p:spPr>
              <a:xfrm>
                <a:off x="120958" y="129153"/>
                <a:ext cx="1018866" cy="4001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r>
                  <a:rPr dirty="0" err="1">
                    <a:latin typeface="Calibri" panose="020F0502020204030204" pitchFamily="34" charset="0"/>
                  </a:rPr>
                  <a:t>Bloque</a:t>
                </a:r>
                <a:r>
                  <a:rPr dirty="0">
                    <a:latin typeface="Calibri" panose="020F0502020204030204" pitchFamily="34" charset="0"/>
                  </a:rPr>
                  <a:t> </a:t>
                </a:r>
                <a:r>
                  <a:rPr lang="es-CL" b="1" dirty="0" err="1">
                    <a:latin typeface="Calibri" panose="020F0502020204030204" pitchFamily="34" charset="0"/>
                  </a:rPr>
                  <a:t>if</a:t>
                </a:r>
                <a:endParaRPr b="1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35" name="AutoShape 5"/>
            <p:cNvGrpSpPr/>
            <p:nvPr/>
          </p:nvGrpSpPr>
          <p:grpSpPr>
            <a:xfrm>
              <a:off x="124414" y="1135037"/>
              <a:ext cx="1557804" cy="931648"/>
              <a:chOff x="0" y="0"/>
              <a:chExt cx="1557802" cy="931646"/>
            </a:xfrm>
          </p:grpSpPr>
          <p:sp>
            <p:nvSpPr>
              <p:cNvPr id="833" name="Figura"/>
              <p:cNvSpPr/>
              <p:nvPr/>
            </p:nvSpPr>
            <p:spPr>
              <a:xfrm>
                <a:off x="0" y="-1"/>
                <a:ext cx="1557803" cy="931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1080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FFFF00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/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834" name="condición"/>
              <p:cNvSpPr txBox="1"/>
              <p:nvPr/>
            </p:nvSpPr>
            <p:spPr>
              <a:xfrm>
                <a:off x="228071" y="267703"/>
                <a:ext cx="1101661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/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condición</a:t>
                </a:r>
              </a:p>
            </p:txBody>
          </p:sp>
        </p:grpSp>
        <p:sp>
          <p:nvSpPr>
            <p:cNvPr id="836" name="Text Box 9"/>
            <p:cNvSpPr txBox="1"/>
            <p:nvPr/>
          </p:nvSpPr>
          <p:spPr>
            <a:xfrm>
              <a:off x="1954153" y="1238262"/>
              <a:ext cx="521936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s-CL" dirty="0">
                  <a:latin typeface="Calibri" panose="020F0502020204030204" pitchFamily="34" charset="0"/>
                </a:rPr>
                <a:t>True</a:t>
              </a:r>
              <a:endParaRPr dirty="0">
                <a:latin typeface="Calibri" panose="020F0502020204030204" pitchFamily="34" charset="0"/>
              </a:endParaRPr>
            </a:p>
          </p:txBody>
        </p:sp>
        <p:grpSp>
          <p:nvGrpSpPr>
            <p:cNvPr id="839" name="Oval 10"/>
            <p:cNvGrpSpPr/>
            <p:nvPr/>
          </p:nvGrpSpPr>
          <p:grpSpPr>
            <a:xfrm>
              <a:off x="0" y="0"/>
              <a:ext cx="1818360" cy="688775"/>
              <a:chOff x="0" y="0"/>
              <a:chExt cx="1818359" cy="688773"/>
            </a:xfrm>
          </p:grpSpPr>
          <p:sp>
            <p:nvSpPr>
              <p:cNvPr id="837" name="Óvalo"/>
              <p:cNvSpPr/>
              <p:nvPr/>
            </p:nvSpPr>
            <p:spPr>
              <a:xfrm>
                <a:off x="0" y="0"/>
                <a:ext cx="1818360" cy="688774"/>
              </a:xfrm>
              <a:prstGeom prst="ellipse">
                <a:avLst/>
              </a:prstGeom>
              <a:solidFill>
                <a:srgbClr val="30B9F8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838" name="Inicio"/>
              <p:cNvSpPr txBox="1"/>
              <p:nvPr/>
            </p:nvSpPr>
            <p:spPr>
              <a:xfrm>
                <a:off x="579421" y="146266"/>
                <a:ext cx="659518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Inicio</a:t>
                </a:r>
              </a:p>
            </p:txBody>
          </p:sp>
        </p:grpSp>
        <p:sp>
          <p:nvSpPr>
            <p:cNvPr id="840" name="AutoShape 11"/>
            <p:cNvSpPr/>
            <p:nvPr/>
          </p:nvSpPr>
          <p:spPr>
            <a:xfrm flipH="1">
              <a:off x="903315" y="688772"/>
              <a:ext cx="5866" cy="44626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41" name="AutoShape 12"/>
            <p:cNvSpPr/>
            <p:nvPr/>
          </p:nvSpPr>
          <p:spPr>
            <a:xfrm>
              <a:off x="1682216" y="1600861"/>
              <a:ext cx="900062" cy="448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  <p:grpSp>
          <p:nvGrpSpPr>
            <p:cNvPr id="844" name="Oval 13"/>
            <p:cNvGrpSpPr/>
            <p:nvPr/>
          </p:nvGrpSpPr>
          <p:grpSpPr>
            <a:xfrm>
              <a:off x="0" y="2847482"/>
              <a:ext cx="1818360" cy="688775"/>
              <a:chOff x="0" y="0"/>
              <a:chExt cx="1818359" cy="688773"/>
            </a:xfrm>
          </p:grpSpPr>
          <p:sp>
            <p:nvSpPr>
              <p:cNvPr id="842" name="Óvalo"/>
              <p:cNvSpPr/>
              <p:nvPr/>
            </p:nvSpPr>
            <p:spPr>
              <a:xfrm>
                <a:off x="0" y="0"/>
                <a:ext cx="1818360" cy="688774"/>
              </a:xfrm>
              <a:prstGeom prst="ellipse">
                <a:avLst/>
              </a:prstGeom>
              <a:solidFill>
                <a:srgbClr val="30B9F8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843" name="Fin"/>
              <p:cNvSpPr txBox="1"/>
              <p:nvPr/>
            </p:nvSpPr>
            <p:spPr>
              <a:xfrm>
                <a:off x="702886" y="146266"/>
                <a:ext cx="412588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Fin</a:t>
                </a:r>
              </a:p>
            </p:txBody>
          </p:sp>
        </p:grpSp>
        <p:sp>
          <p:nvSpPr>
            <p:cNvPr id="845" name="AutoShape 14"/>
            <p:cNvSpPr/>
            <p:nvPr/>
          </p:nvSpPr>
          <p:spPr>
            <a:xfrm rot="5400000">
              <a:off x="1958070" y="2567660"/>
              <a:ext cx="484500" cy="763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</p:grpSp>
      <p:grpSp>
        <p:nvGrpSpPr>
          <p:cNvPr id="849" name="Rectangle 43"/>
          <p:cNvGrpSpPr/>
          <p:nvPr/>
        </p:nvGrpSpPr>
        <p:grpSpPr>
          <a:xfrm>
            <a:off x="4478151" y="1176336"/>
            <a:ext cx="3962212" cy="1148917"/>
            <a:chOff x="-1" y="-1"/>
            <a:chExt cx="3962210" cy="1092731"/>
          </a:xfrm>
        </p:grpSpPr>
        <p:sp>
          <p:nvSpPr>
            <p:cNvPr id="847" name="Rectángulo"/>
            <p:cNvSpPr/>
            <p:nvPr/>
          </p:nvSpPr>
          <p:spPr>
            <a:xfrm>
              <a:off x="-1" y="-1"/>
              <a:ext cx="3962210" cy="1092731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48" name="Si la condición es verdadera (TRUE o 1), el control del programa se dirige al bloque de instrucciones del IF. Luego continúa su ejecución fuera del bloque"/>
            <p:cNvSpPr txBox="1"/>
            <p:nvPr/>
          </p:nvSpPr>
          <p:spPr>
            <a:xfrm>
              <a:off x="-1" y="-1"/>
              <a:ext cx="3962210" cy="10245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</a:rPr>
                <a:t>Si la </a:t>
              </a:r>
              <a:r>
                <a:rPr dirty="0" err="1">
                  <a:latin typeface="Calibri" panose="020F0502020204030204" pitchFamily="34" charset="0"/>
                </a:rPr>
                <a:t>condición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es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verdadera</a:t>
              </a:r>
              <a:r>
                <a:rPr dirty="0">
                  <a:latin typeface="Calibri" panose="020F0502020204030204" pitchFamily="34" charset="0"/>
                </a:rPr>
                <a:t> (</a:t>
              </a:r>
              <a:r>
                <a:rPr lang="es-CL" dirty="0">
                  <a:latin typeface="Calibri" panose="020F0502020204030204" pitchFamily="34" charset="0"/>
                </a:rPr>
                <a:t>True o un entero positivo</a:t>
              </a:r>
              <a:r>
                <a:rPr dirty="0">
                  <a:latin typeface="Calibri" panose="020F0502020204030204" pitchFamily="34" charset="0"/>
                </a:rPr>
                <a:t>), el control del </a:t>
              </a:r>
              <a:r>
                <a:rPr dirty="0" err="1">
                  <a:latin typeface="Calibri" panose="020F0502020204030204" pitchFamily="34" charset="0"/>
                </a:rPr>
                <a:t>programa</a:t>
              </a:r>
              <a:r>
                <a:rPr dirty="0">
                  <a:latin typeface="Calibri" panose="020F0502020204030204" pitchFamily="34" charset="0"/>
                </a:rPr>
                <a:t> se </a:t>
              </a:r>
              <a:r>
                <a:rPr dirty="0" err="1">
                  <a:latin typeface="Calibri" panose="020F0502020204030204" pitchFamily="34" charset="0"/>
                </a:rPr>
                <a:t>dirige</a:t>
              </a:r>
              <a:r>
                <a:rPr dirty="0">
                  <a:latin typeface="Calibri" panose="020F0502020204030204" pitchFamily="34" charset="0"/>
                </a:rPr>
                <a:t> al </a:t>
              </a: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</a:rPr>
                <a:t>instrucciones</a:t>
              </a:r>
              <a:r>
                <a:rPr dirty="0">
                  <a:latin typeface="Calibri" panose="020F0502020204030204" pitchFamily="34" charset="0"/>
                </a:rPr>
                <a:t> del </a:t>
              </a:r>
              <a:r>
                <a:rPr lang="es-CL" b="1" dirty="0" err="1">
                  <a:latin typeface="Calibri" panose="020F0502020204030204" pitchFamily="34" charset="0"/>
                </a:rPr>
                <a:t>if</a:t>
              </a:r>
              <a:r>
                <a:rPr dirty="0">
                  <a:latin typeface="Calibri" panose="020F0502020204030204" pitchFamily="34" charset="0"/>
                </a:rPr>
                <a:t>. </a:t>
              </a:r>
              <a:r>
                <a:rPr dirty="0" err="1">
                  <a:latin typeface="Calibri" panose="020F0502020204030204" pitchFamily="34" charset="0"/>
                </a:rPr>
                <a:t>Luego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continúa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su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ejecución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fuera</a:t>
              </a:r>
              <a:r>
                <a:rPr dirty="0">
                  <a:latin typeface="Calibri" panose="020F0502020204030204" pitchFamily="34" charset="0"/>
                </a:rPr>
                <a:t> del </a:t>
              </a:r>
              <a:r>
                <a:rPr dirty="0" err="1">
                  <a:latin typeface="Calibri" panose="020F0502020204030204" pitchFamily="34" charset="0"/>
                </a:rPr>
                <a:t>bloque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Condicionales</a:t>
            </a: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29D246-F168-C88F-D443-4CC65E28D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335A35-3447-7CAF-C34C-80FDE06DF74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1717473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Rounded Rectangle 26"/>
          <p:cNvSpPr/>
          <p:nvPr/>
        </p:nvSpPr>
        <p:spPr>
          <a:xfrm>
            <a:off x="5167953" y="1910512"/>
            <a:ext cx="1189735" cy="187417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solidFill>
              <a:srgbClr val="FF0000"/>
            </a:solidFill>
            <a:prstDash val="sysDash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854" name="AutoShape 28"/>
          <p:cNvGrpSpPr/>
          <p:nvPr/>
        </p:nvGrpSpPr>
        <p:grpSpPr>
          <a:xfrm>
            <a:off x="3236164" y="5069366"/>
            <a:ext cx="1260784" cy="658416"/>
            <a:chOff x="0" y="0"/>
            <a:chExt cx="1260782" cy="658414"/>
          </a:xfrm>
        </p:grpSpPr>
        <p:sp>
          <p:nvSpPr>
            <p:cNvPr id="852" name="Rectángulo"/>
            <p:cNvSpPr/>
            <p:nvPr/>
          </p:nvSpPr>
          <p:spPr>
            <a:xfrm>
              <a:off x="0" y="0"/>
              <a:ext cx="1260782" cy="658414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53" name="Bloque IF"/>
            <p:cNvSpPr txBox="1"/>
            <p:nvPr/>
          </p:nvSpPr>
          <p:spPr>
            <a:xfrm>
              <a:off x="120958" y="129153"/>
              <a:ext cx="1018865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855" name="Rounded Rectangle 96"/>
          <p:cNvSpPr/>
          <p:nvPr/>
        </p:nvSpPr>
        <p:spPr>
          <a:xfrm>
            <a:off x="5248365" y="2181325"/>
            <a:ext cx="3333843" cy="503148"/>
          </a:xfrm>
          <a:prstGeom prst="roundRect">
            <a:avLst>
              <a:gd name="adj" fmla="val 16667"/>
            </a:avLst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grpSp>
        <p:nvGrpSpPr>
          <p:cNvPr id="863" name="AutoShape 5"/>
          <p:cNvGrpSpPr/>
          <p:nvPr/>
        </p:nvGrpSpPr>
        <p:grpSpPr>
          <a:xfrm>
            <a:off x="1408690" y="4155449"/>
            <a:ext cx="1557804" cy="931647"/>
            <a:chOff x="0" y="0"/>
            <a:chExt cx="1557802" cy="931646"/>
          </a:xfrm>
        </p:grpSpPr>
        <p:sp>
          <p:nvSpPr>
            <p:cNvPr id="861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62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864" name="Text Box 9"/>
          <p:cNvSpPr txBox="1"/>
          <p:nvPr/>
        </p:nvSpPr>
        <p:spPr>
          <a:xfrm>
            <a:off x="3258275" y="4258673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867" name="Oval 10"/>
          <p:cNvGrpSpPr/>
          <p:nvPr/>
        </p:nvGrpSpPr>
        <p:grpSpPr>
          <a:xfrm>
            <a:off x="1284277" y="3020411"/>
            <a:ext cx="1818361" cy="688774"/>
            <a:chOff x="0" y="0"/>
            <a:chExt cx="1818359" cy="688773"/>
          </a:xfrm>
        </p:grpSpPr>
        <p:sp>
          <p:nvSpPr>
            <p:cNvPr id="865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66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886" name="AutoShape 11"/>
          <p:cNvSpPr/>
          <p:nvPr/>
        </p:nvSpPr>
        <p:spPr>
          <a:xfrm>
            <a:off x="2189761" y="3709050"/>
            <a:ext cx="2090" cy="447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869" name="AutoShape 12"/>
          <p:cNvSpPr/>
          <p:nvPr/>
        </p:nvSpPr>
        <p:spPr>
          <a:xfrm>
            <a:off x="2986338" y="4621272"/>
            <a:ext cx="900061" cy="448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 lIns="45719" rIns="45719" anchor="ctr"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872" name="Oval 13"/>
          <p:cNvGrpSpPr/>
          <p:nvPr/>
        </p:nvGrpSpPr>
        <p:grpSpPr>
          <a:xfrm>
            <a:off x="1284277" y="5867893"/>
            <a:ext cx="1818361" cy="688774"/>
            <a:chOff x="0" y="0"/>
            <a:chExt cx="1818359" cy="688773"/>
          </a:xfrm>
        </p:grpSpPr>
        <p:sp>
          <p:nvSpPr>
            <p:cNvPr id="870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71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887" name="AutoShape 14"/>
          <p:cNvSpPr/>
          <p:nvPr/>
        </p:nvSpPr>
        <p:spPr>
          <a:xfrm>
            <a:off x="3102610" y="5727700"/>
            <a:ext cx="763270" cy="483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876" name="Rectangle 81"/>
          <p:cNvGrpSpPr/>
          <p:nvPr/>
        </p:nvGrpSpPr>
        <p:grpSpPr>
          <a:xfrm>
            <a:off x="423332" y="1548192"/>
            <a:ext cx="4323688" cy="1127277"/>
            <a:chOff x="0" y="0"/>
            <a:chExt cx="3987800" cy="1127275"/>
          </a:xfrm>
        </p:grpSpPr>
        <p:sp>
          <p:nvSpPr>
            <p:cNvPr id="874" name="Rectángulo"/>
            <p:cNvSpPr/>
            <p:nvPr/>
          </p:nvSpPr>
          <p:spPr>
            <a:xfrm>
              <a:off x="0" y="0"/>
              <a:ext cx="3987800" cy="1127275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75" name="Si la condición es verdadera (TRUE o 1), el control del programa se dirige al bloque de instrucciones del IF. Luego continúa su ejecución fuera del bloque"/>
            <p:cNvSpPr txBox="1"/>
            <p:nvPr/>
          </p:nvSpPr>
          <p:spPr>
            <a:xfrm>
              <a:off x="0" y="0"/>
              <a:ext cx="3987800" cy="10772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</a:rPr>
                <a:t>Si la </a:t>
              </a:r>
              <a:r>
                <a:rPr dirty="0" err="1">
                  <a:latin typeface="Calibri" panose="020F0502020204030204" pitchFamily="34" charset="0"/>
                </a:rPr>
                <a:t>condición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es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verdadera</a:t>
              </a:r>
              <a:r>
                <a:rPr dirty="0">
                  <a:latin typeface="Calibri" panose="020F0502020204030204" pitchFamily="34" charset="0"/>
                </a:rPr>
                <a:t>, el control del </a:t>
              </a:r>
              <a:r>
                <a:rPr dirty="0" err="1">
                  <a:latin typeface="Calibri" panose="020F0502020204030204" pitchFamily="34" charset="0"/>
                </a:rPr>
                <a:t>programa</a:t>
              </a:r>
              <a:r>
                <a:rPr dirty="0">
                  <a:latin typeface="Calibri" panose="020F0502020204030204" pitchFamily="34" charset="0"/>
                </a:rPr>
                <a:t> se </a:t>
              </a:r>
              <a:r>
                <a:rPr dirty="0" err="1">
                  <a:latin typeface="Calibri" panose="020F0502020204030204" pitchFamily="34" charset="0"/>
                </a:rPr>
                <a:t>dirige</a:t>
              </a:r>
              <a:r>
                <a:rPr dirty="0">
                  <a:latin typeface="Calibri" panose="020F0502020204030204" pitchFamily="34" charset="0"/>
                </a:rPr>
                <a:t> al </a:t>
              </a: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</a:rPr>
                <a:t>instrucciones</a:t>
              </a:r>
              <a:r>
                <a:rPr dirty="0">
                  <a:latin typeface="Calibri" panose="020F0502020204030204" pitchFamily="34" charset="0"/>
                </a:rPr>
                <a:t> del </a:t>
              </a:r>
              <a:r>
                <a:rPr lang="es-CL" b="1" dirty="0" err="1">
                  <a:latin typeface="Calibri" panose="020F0502020204030204" pitchFamily="34" charset="0"/>
                </a:rPr>
                <a:t>if</a:t>
              </a:r>
              <a:r>
                <a:rPr dirty="0">
                  <a:latin typeface="Calibri" panose="020F0502020204030204" pitchFamily="34" charset="0"/>
                </a:rPr>
                <a:t>. </a:t>
              </a:r>
              <a:r>
                <a:rPr dirty="0" err="1">
                  <a:latin typeface="Calibri" panose="020F0502020204030204" pitchFamily="34" charset="0"/>
                </a:rPr>
                <a:t>Luego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continúa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su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ejecución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fuera</a:t>
              </a:r>
              <a:r>
                <a:rPr dirty="0">
                  <a:latin typeface="Calibri" panose="020F0502020204030204" pitchFamily="34" charset="0"/>
                </a:rPr>
                <a:t> del </a:t>
              </a:r>
              <a:r>
                <a:rPr dirty="0" err="1">
                  <a:latin typeface="Calibri" panose="020F0502020204030204" pitchFamily="34" charset="0"/>
                </a:rPr>
                <a:t>bloque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877" name="Rectangle 54"/>
          <p:cNvSpPr txBox="1"/>
          <p:nvPr/>
        </p:nvSpPr>
        <p:spPr>
          <a:xfrm>
            <a:off x="5410696" y="2092442"/>
            <a:ext cx="135068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>
                <a:solidFill>
                  <a:srgbClr val="1296FB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>
                <a:latin typeface="Calibri" panose="020F0502020204030204" pitchFamily="34" charset="0"/>
              </a:rPr>
              <a:t>bloque</a:t>
            </a:r>
            <a:r>
              <a:rPr sz="3200">
                <a:latin typeface="Calibri" panose="020F0502020204030204" pitchFamily="34" charset="0"/>
              </a:rPr>
              <a:t> IF</a:t>
            </a:r>
          </a:p>
        </p:txBody>
      </p:sp>
      <p:grpSp>
        <p:nvGrpSpPr>
          <p:cNvPr id="880" name="Group 24"/>
          <p:cNvGrpSpPr/>
          <p:nvPr/>
        </p:nvGrpSpPr>
        <p:grpSpPr>
          <a:xfrm>
            <a:off x="6579611" y="2641607"/>
            <a:ext cx="2119573" cy="1184250"/>
            <a:chOff x="0" y="-1"/>
            <a:chExt cx="2119572" cy="1184249"/>
          </a:xfrm>
        </p:grpSpPr>
        <p:sp>
          <p:nvSpPr>
            <p:cNvPr id="878" name="Rectangle 70"/>
            <p:cNvSpPr/>
            <p:nvPr/>
          </p:nvSpPr>
          <p:spPr>
            <a:xfrm>
              <a:off x="247527" y="476365"/>
              <a:ext cx="1872045" cy="70788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200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</a:rPr>
                <a:t>instrucciones</a:t>
              </a:r>
              <a:endParaRPr dirty="0">
                <a:latin typeface="Calibri" panose="020F0502020204030204" pitchFamily="34" charset="0"/>
              </a:endParaRPr>
            </a:p>
          </p:txBody>
        </p:sp>
        <p:sp>
          <p:nvSpPr>
            <p:cNvPr id="879" name="Elbow Connector 17"/>
            <p:cNvSpPr/>
            <p:nvPr/>
          </p:nvSpPr>
          <p:spPr>
            <a:xfrm rot="16200000" flipH="1">
              <a:off x="-291391" y="291390"/>
              <a:ext cx="830309" cy="247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0000"/>
              </a:solidFill>
              <a:prstDash val="dash"/>
              <a:round/>
              <a:headEnd type="oval" w="med" len="med"/>
              <a:tailEnd type="oval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</p:grpSp>
      <p:sp>
        <p:nvSpPr>
          <p:cNvPr id="882" name="Rounded Rectangle 43"/>
          <p:cNvSpPr/>
          <p:nvPr/>
        </p:nvSpPr>
        <p:spPr>
          <a:xfrm>
            <a:off x="5197239" y="4402668"/>
            <a:ext cx="1185334" cy="2116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883" name="Rectangle 22"/>
          <p:cNvSpPr txBox="1"/>
          <p:nvPr/>
        </p:nvSpPr>
        <p:spPr>
          <a:xfrm>
            <a:off x="5173883" y="4302667"/>
            <a:ext cx="3622983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 err="1">
                <a:latin typeface="Calibri" panose="020F0502020204030204" pitchFamily="34" charset="0"/>
              </a:rPr>
              <a:t>Importante</a:t>
            </a:r>
            <a:endParaRPr dirty="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Las </a:t>
            </a:r>
            <a:r>
              <a:rPr dirty="0" err="1">
                <a:latin typeface="Calibri" panose="020F0502020204030204" pitchFamily="34" charset="0"/>
              </a:rPr>
              <a:t>instrucciones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dentro</a:t>
            </a:r>
            <a:r>
              <a:rPr dirty="0">
                <a:latin typeface="Calibri" panose="020F0502020204030204" pitchFamily="34" charset="0"/>
              </a:rPr>
              <a:t> del </a:t>
            </a:r>
            <a:r>
              <a:rPr dirty="0" err="1">
                <a:latin typeface="Calibri" panose="020F0502020204030204" pitchFamily="34" charset="0"/>
              </a:rPr>
              <a:t>bloque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deben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estar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b="1" dirty="0" err="1">
                <a:latin typeface="Calibri" panose="020F0502020204030204" pitchFamily="34" charset="0"/>
              </a:rPr>
              <a:t>indentadas</a:t>
            </a:r>
            <a:r>
              <a:rPr dirty="0">
                <a:latin typeface="Calibri" panose="020F0502020204030204" pitchFamily="34" charset="0"/>
              </a:rPr>
              <a:t> con </a:t>
            </a:r>
            <a:r>
              <a:rPr lang="es-CL" dirty="0">
                <a:latin typeface="Calibri" panose="020F0502020204030204" pitchFamily="34" charset="0"/>
              </a:rPr>
              <a:t>al menos </a:t>
            </a:r>
            <a:r>
              <a:rPr dirty="0">
                <a:latin typeface="Calibri" panose="020F0502020204030204" pitchFamily="34" charset="0"/>
              </a:rPr>
              <a:t>un </a:t>
            </a:r>
            <a:r>
              <a:rPr dirty="0" err="1">
                <a:latin typeface="Calibri" panose="020F0502020204030204" pitchFamily="34" charset="0"/>
              </a:rPr>
              <a:t>espacio</a:t>
            </a:r>
            <a:r>
              <a:rPr dirty="0">
                <a:latin typeface="Calibri" panose="020F0502020204030204" pitchFamily="34" charset="0"/>
              </a:rPr>
              <a:t>. Si no lo </a:t>
            </a:r>
            <a:r>
              <a:rPr dirty="0" err="1">
                <a:latin typeface="Calibri" panose="020F0502020204030204" pitchFamily="34" charset="0"/>
              </a:rPr>
              <a:t>hace</a:t>
            </a:r>
            <a:r>
              <a:rPr lang="es-CL" dirty="0">
                <a:latin typeface="Calibri" panose="020F0502020204030204" pitchFamily="34" charset="0"/>
              </a:rPr>
              <a:t>,</a:t>
            </a:r>
            <a:r>
              <a:rPr dirty="0">
                <a:latin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</a:rPr>
              <a:t>int</a:t>
            </a:r>
            <a:r>
              <a:rPr lang="es-CL" dirty="0">
                <a:latin typeface="Calibri" panose="020F0502020204030204" pitchFamily="34" charset="0"/>
              </a:rPr>
              <a:t>é</a:t>
            </a:r>
            <a:r>
              <a:rPr dirty="0" err="1">
                <a:latin typeface="Calibri" panose="020F0502020204030204" pitchFamily="34" charset="0"/>
              </a:rPr>
              <a:t>rprete</a:t>
            </a:r>
            <a:r>
              <a:rPr dirty="0">
                <a:latin typeface="Calibri" panose="020F0502020204030204" pitchFamily="34" charset="0"/>
              </a:rPr>
              <a:t> no </a:t>
            </a:r>
            <a:r>
              <a:rPr dirty="0" err="1">
                <a:latin typeface="Calibri" panose="020F0502020204030204" pitchFamily="34" charset="0"/>
              </a:rPr>
              <a:t>ejecutará</a:t>
            </a:r>
            <a:r>
              <a:rPr dirty="0">
                <a:latin typeface="Calibri" panose="020F0502020204030204" pitchFamily="34" charset="0"/>
              </a:rPr>
              <a:t> el </a:t>
            </a:r>
            <a:r>
              <a:rPr dirty="0" err="1">
                <a:latin typeface="Calibri" panose="020F0502020204030204" pitchFamily="34" charset="0"/>
              </a:rPr>
              <a:t>programa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884" name="TextBox 25"/>
          <p:cNvSpPr txBox="1"/>
          <p:nvPr/>
        </p:nvSpPr>
        <p:spPr>
          <a:xfrm>
            <a:off x="6874293" y="1402555"/>
            <a:ext cx="643764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FF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>
                <a:latin typeface="Calibri" panose="020F0502020204030204" pitchFamily="34" charset="0"/>
              </a:rPr>
              <a:t>condición</a:t>
            </a:r>
          </a:p>
        </p:txBody>
      </p:sp>
      <p:sp>
        <p:nvSpPr>
          <p:cNvPr id="885" name="Freeform 29"/>
          <p:cNvSpPr/>
          <p:nvPr/>
        </p:nvSpPr>
        <p:spPr>
          <a:xfrm rot="10800000">
            <a:off x="6307714" y="1540929"/>
            <a:ext cx="613722" cy="382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17" extrusionOk="0">
                <a:moveTo>
                  <a:pt x="21600" y="0"/>
                </a:moveTo>
                <a:cubicBezTo>
                  <a:pt x="17178" y="1685"/>
                  <a:pt x="12757" y="3370"/>
                  <a:pt x="12209" y="5515"/>
                </a:cubicBezTo>
                <a:cubicBezTo>
                  <a:pt x="11661" y="7660"/>
                  <a:pt x="19565" y="11796"/>
                  <a:pt x="18313" y="12868"/>
                </a:cubicBezTo>
                <a:cubicBezTo>
                  <a:pt x="17061" y="13940"/>
                  <a:pt x="6496" y="10723"/>
                  <a:pt x="4696" y="11949"/>
                </a:cubicBezTo>
                <a:cubicBezTo>
                  <a:pt x="2896" y="13174"/>
                  <a:pt x="8296" y="18843"/>
                  <a:pt x="7513" y="20221"/>
                </a:cubicBezTo>
                <a:cubicBezTo>
                  <a:pt x="6730" y="21600"/>
                  <a:pt x="3365" y="20911"/>
                  <a:pt x="0" y="20221"/>
                </a:cubicBezTo>
              </a:path>
            </a:pathLst>
          </a:custGeom>
          <a:ln w="12700">
            <a:solidFill>
              <a:srgbClr val="FF0000"/>
            </a:solidFill>
            <a:custDash>
              <a:ds d="200000" sp="200000"/>
            </a:custDash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sp>
        <p:nvSpPr>
          <p:cNvPr id="39" name="Rectángulo"/>
          <p:cNvSpPr/>
          <p:nvPr/>
        </p:nvSpPr>
        <p:spPr>
          <a:xfrm>
            <a:off x="4902200" y="1208088"/>
            <a:ext cx="4117057" cy="5395252"/>
          </a:xfrm>
          <a:prstGeom prst="rect">
            <a:avLst/>
          </a:prstGeom>
          <a:noFill/>
          <a:ln w="9525" cap="flat">
            <a:solidFill>
              <a:srgbClr val="26A3E6"/>
            </a:solidFill>
            <a:prstDash val="solid"/>
            <a:round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endParaRPr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Condicionales</a:t>
            </a:r>
            <a:endParaRPr lang="en-US" dirty="0"/>
          </a:p>
        </p:txBody>
      </p:sp>
      <p:sp>
        <p:nvSpPr>
          <p:cNvPr id="37" name="area = 10…">
            <a:extLst>
              <a:ext uri="{FF2B5EF4-FFF2-40B4-BE49-F238E27FC236}">
                <a16:creationId xmlns:a16="http://schemas.microsoft.com/office/drawing/2014/main" id="{1245D6DB-6248-3B47-BC0F-F9C0D88701CD}"/>
              </a:ext>
            </a:extLst>
          </p:cNvPr>
          <p:cNvSpPr txBox="1"/>
          <p:nvPr/>
        </p:nvSpPr>
        <p:spPr>
          <a:xfrm>
            <a:off x="4904223" y="1212160"/>
            <a:ext cx="4117057" cy="2031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area = 10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w = 8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solidFill>
                  <a:srgbClr val="0000FF"/>
                </a:solidFill>
                <a:latin typeface="Menlo"/>
                <a:ea typeface="Menlo"/>
                <a:cs typeface="Menlo"/>
                <a:sym typeface="Menlo"/>
              </a:defRPr>
            </a:pP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solidFill>
                  <a:srgbClr val="0000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 &gt; 10: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endParaRPr lang="es-ES"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endParaRPr lang="es-CL"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area = 9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  <p:sp>
        <p:nvSpPr>
          <p:cNvPr id="5" name="TextBox 80">
            <a:extLst>
              <a:ext uri="{FF2B5EF4-FFF2-40B4-BE49-F238E27FC236}">
                <a16:creationId xmlns:a16="http://schemas.microsoft.com/office/drawing/2014/main" id="{5F9F73D8-1AC4-FE17-0D05-2C941063E5AB}"/>
              </a:ext>
            </a:extLst>
          </p:cNvPr>
          <p:cNvSpPr txBox="1"/>
          <p:nvPr/>
        </p:nvSpPr>
        <p:spPr>
          <a:xfrm>
            <a:off x="436570" y="1176337"/>
            <a:ext cx="3955592" cy="307777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 b="1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</a:t>
            </a:r>
            <a:r>
              <a:rPr lang="es-419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dirty="0">
                <a:solidFill>
                  <a:srgbClr val="00B05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dirty="0" err="1">
                <a:solidFill>
                  <a:srgbClr val="008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condición</a:t>
            </a:r>
            <a:r>
              <a:rPr dirty="0">
                <a:solidFill>
                  <a:srgbClr val="008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dirty="0" err="1">
                <a:solidFill>
                  <a:srgbClr val="008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lógica</a:t>
            </a:r>
            <a:r>
              <a:rPr dirty="0">
                <a:solidFill>
                  <a:srgbClr val="008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  <a:r>
              <a:rPr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: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5D457F-BAB4-78DA-51AB-92BFD2BD4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57BCD2-ADF9-91FA-41BD-81984BF334B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235122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7" dur="500" fill="hold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xit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1" dur="500" fill="hold"/>
                                        <p:tgtEl>
                                          <p:spTgt spid="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2" grpId="0" animBg="1" advAuto="0"/>
      <p:bldP spid="882" grpId="1" animBg="1" advAuto="0"/>
      <p:bldP spid="883" grpId="0" animBg="1" advAuto="0"/>
      <p:bldP spid="883" grpId="1" animBg="1" advAuto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4" name="Rectangle 5"/>
          <p:cNvGrpSpPr/>
          <p:nvPr/>
        </p:nvGrpSpPr>
        <p:grpSpPr>
          <a:xfrm>
            <a:off x="4904223" y="1212160"/>
            <a:ext cx="4117057" cy="5395252"/>
            <a:chOff x="0" y="0"/>
            <a:chExt cx="4117055" cy="5395251"/>
          </a:xfrm>
        </p:grpSpPr>
        <p:sp>
          <p:nvSpPr>
            <p:cNvPr id="892" name="Rectángulo"/>
            <p:cNvSpPr/>
            <p:nvPr/>
          </p:nvSpPr>
          <p:spPr>
            <a:xfrm>
              <a:off x="0" y="0"/>
              <a:ext cx="4117055" cy="5395251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893" name="area = 10…"/>
            <p:cNvSpPr txBox="1"/>
            <p:nvPr/>
          </p:nvSpPr>
          <p:spPr>
            <a:xfrm>
              <a:off x="0" y="0"/>
              <a:ext cx="4117055" cy="20313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10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lang="es-E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El area es mayor a 10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11</a:t>
              </a:r>
              <a:endParaRPr lang="es-E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9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</a:p>
          </p:txBody>
        </p:sp>
      </p:grpSp>
      <p:grpSp>
        <p:nvGrpSpPr>
          <p:cNvPr id="897" name="AutoShape 5"/>
          <p:cNvGrpSpPr/>
          <p:nvPr/>
        </p:nvGrpSpPr>
        <p:grpSpPr>
          <a:xfrm>
            <a:off x="1408690" y="2237126"/>
            <a:ext cx="1557804" cy="931648"/>
            <a:chOff x="0" y="0"/>
            <a:chExt cx="1557802" cy="931646"/>
          </a:xfrm>
        </p:grpSpPr>
        <p:sp>
          <p:nvSpPr>
            <p:cNvPr id="895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896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898" name="AutoShape 11"/>
          <p:cNvSpPr/>
          <p:nvPr/>
        </p:nvSpPr>
        <p:spPr>
          <a:xfrm flipH="1">
            <a:off x="2187593" y="1790862"/>
            <a:ext cx="5865" cy="446266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901" name="Oval 10"/>
          <p:cNvGrpSpPr/>
          <p:nvPr/>
        </p:nvGrpSpPr>
        <p:grpSpPr>
          <a:xfrm>
            <a:off x="1284277" y="1212160"/>
            <a:ext cx="1818361" cy="688774"/>
            <a:chOff x="0" y="0"/>
            <a:chExt cx="1818359" cy="688773"/>
          </a:xfrm>
        </p:grpSpPr>
        <p:sp>
          <p:nvSpPr>
            <p:cNvPr id="899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00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902" name="TextBox 12"/>
          <p:cNvSpPr txBox="1"/>
          <p:nvPr/>
        </p:nvSpPr>
        <p:spPr>
          <a:xfrm>
            <a:off x="4937085" y="3744395"/>
            <a:ext cx="3265611" cy="64633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Qué</a:t>
            </a:r>
            <a:r>
              <a:rPr dirty="0">
                <a:latin typeface="Calibri" panose="020F0502020204030204" pitchFamily="34" charset="0"/>
              </a:rPr>
              <a:t> valor </a:t>
            </a:r>
            <a:r>
              <a:rPr dirty="0" err="1">
                <a:latin typeface="Calibri" panose="020F0502020204030204" pitchFamily="34" charset="0"/>
              </a:rPr>
              <a:t>tiene</a:t>
            </a:r>
            <a:r>
              <a:rPr dirty="0">
                <a:latin typeface="Calibri" panose="020F0502020204030204" pitchFamily="34" charset="0"/>
              </a:rPr>
              <a:t> la variable </a:t>
            </a:r>
            <a:r>
              <a:rPr b="1" dirty="0">
                <a:latin typeface="Calibri" panose="020F0502020204030204" pitchFamily="34" charset="0"/>
                <a:ea typeface="Menlo"/>
                <a:cs typeface="Menlo"/>
                <a:sym typeface="Menlo"/>
              </a:rPr>
              <a:t>w</a:t>
            </a:r>
            <a:r>
              <a:rPr sz="1400" dirty="0">
                <a:latin typeface="Calibri" panose="020F0502020204030204" pitchFamily="34" charset="0"/>
                <a:ea typeface="Menlo"/>
                <a:cs typeface="Menlo"/>
                <a:sym typeface="Menlo"/>
              </a:rPr>
              <a:t> </a:t>
            </a:r>
            <a:r>
              <a:rPr dirty="0">
                <a:latin typeface="Calibri" panose="020F0502020204030204" pitchFamily="34" charset="0"/>
              </a:rPr>
              <a:t>al </a:t>
            </a:r>
            <a:r>
              <a:rPr dirty="0" err="1">
                <a:latin typeface="Calibri" panose="020F0502020204030204" pitchFamily="34" charset="0"/>
              </a:rPr>
              <a:t>término</a:t>
            </a:r>
            <a:r>
              <a:rPr dirty="0">
                <a:latin typeface="Calibri" panose="020F0502020204030204" pitchFamily="34" charset="0"/>
              </a:rPr>
              <a:t> del </a:t>
            </a:r>
            <a:r>
              <a:rPr dirty="0" err="1">
                <a:latin typeface="Calibri" panose="020F0502020204030204" pitchFamily="34" charset="0"/>
              </a:rPr>
              <a:t>programa</a:t>
            </a:r>
            <a:r>
              <a:rPr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Condicionales</a:t>
            </a: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3F8A0E-7F1B-3B1E-5A03-62C0F8588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6BEB74-4627-62EB-EEAA-B13B6D6D661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7359216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TextBox 7"/>
          <p:cNvSpPr txBox="1"/>
          <p:nvPr/>
        </p:nvSpPr>
        <p:spPr>
          <a:xfrm>
            <a:off x="4959162" y="4934160"/>
            <a:ext cx="3279733" cy="1200329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>
                <a:latin typeface="Calibri" panose="020F0502020204030204" pitchFamily="34" charset="0"/>
              </a:rPr>
              <a:t>la variable w tiene el valor 8 ya que NO ingresa al bloque IF, y NO se modifica el valor asignado al comienzo del programa.</a:t>
            </a:r>
          </a:p>
        </p:txBody>
      </p:sp>
      <p:sp>
        <p:nvSpPr>
          <p:cNvPr id="908" name="Straight Arrow Connector 9"/>
          <p:cNvSpPr/>
          <p:nvPr/>
        </p:nvSpPr>
        <p:spPr>
          <a:xfrm>
            <a:off x="6595374" y="4080933"/>
            <a:ext cx="1" cy="860205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911" name="AutoShape 5"/>
          <p:cNvGrpSpPr/>
          <p:nvPr/>
        </p:nvGrpSpPr>
        <p:grpSpPr>
          <a:xfrm>
            <a:off x="1408690" y="2237126"/>
            <a:ext cx="1557804" cy="931648"/>
            <a:chOff x="0" y="0"/>
            <a:chExt cx="1557802" cy="931646"/>
          </a:xfrm>
        </p:grpSpPr>
        <p:sp>
          <p:nvSpPr>
            <p:cNvPr id="909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10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grpSp>
        <p:nvGrpSpPr>
          <p:cNvPr id="914" name="Oval 10"/>
          <p:cNvGrpSpPr/>
          <p:nvPr/>
        </p:nvGrpSpPr>
        <p:grpSpPr>
          <a:xfrm>
            <a:off x="1284277" y="1212160"/>
            <a:ext cx="1818361" cy="688774"/>
            <a:chOff x="0" y="0"/>
            <a:chExt cx="1818359" cy="688773"/>
          </a:xfrm>
        </p:grpSpPr>
        <p:sp>
          <p:nvSpPr>
            <p:cNvPr id="912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13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925" name="AutoShape 11"/>
          <p:cNvSpPr/>
          <p:nvPr/>
        </p:nvSpPr>
        <p:spPr>
          <a:xfrm>
            <a:off x="2189968" y="1900799"/>
            <a:ext cx="1728" cy="337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926" name="AutoShape 6"/>
          <p:cNvSpPr/>
          <p:nvPr/>
        </p:nvSpPr>
        <p:spPr>
          <a:xfrm>
            <a:off x="387350" y="2702560"/>
            <a:ext cx="1021080" cy="1583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18967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917" name="Text Box 7"/>
          <p:cNvSpPr txBox="1"/>
          <p:nvPr/>
        </p:nvSpPr>
        <p:spPr>
          <a:xfrm>
            <a:off x="435428" y="2379676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920" name="Oval 13"/>
          <p:cNvGrpSpPr/>
          <p:nvPr/>
        </p:nvGrpSpPr>
        <p:grpSpPr>
          <a:xfrm>
            <a:off x="1284277" y="3942591"/>
            <a:ext cx="1818361" cy="688775"/>
            <a:chOff x="0" y="0"/>
            <a:chExt cx="1818359" cy="688773"/>
          </a:xfrm>
        </p:grpSpPr>
        <p:sp>
          <p:nvSpPr>
            <p:cNvPr id="918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19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grpSp>
        <p:nvGrpSpPr>
          <p:cNvPr id="923" name="Rectangle 17"/>
          <p:cNvGrpSpPr/>
          <p:nvPr/>
        </p:nvGrpSpPr>
        <p:grpSpPr>
          <a:xfrm>
            <a:off x="4902200" y="1212160"/>
            <a:ext cx="4117057" cy="5395252"/>
            <a:chOff x="0" y="0"/>
            <a:chExt cx="4117055" cy="5395251"/>
          </a:xfrm>
        </p:grpSpPr>
        <p:sp>
          <p:nvSpPr>
            <p:cNvPr id="921" name="Rectángulo"/>
            <p:cNvSpPr/>
            <p:nvPr/>
          </p:nvSpPr>
          <p:spPr>
            <a:xfrm>
              <a:off x="0" y="0"/>
              <a:ext cx="4117055" cy="5395251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22" name="area = 10…"/>
            <p:cNvSpPr txBox="1"/>
            <p:nvPr/>
          </p:nvSpPr>
          <p:spPr>
            <a:xfrm>
              <a:off x="0" y="0"/>
              <a:ext cx="4117055" cy="20313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area = 10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lang="es-CL"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s-CL" dirty="0" err="1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&gt; 10:</a:t>
              </a: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s-CL" dirty="0" err="1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'El area es mayor a 10'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w = 11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area = 9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</a:p>
          </p:txBody>
        </p:sp>
      </p:grpSp>
      <p:sp>
        <p:nvSpPr>
          <p:cNvPr id="924" name="TextBox 21"/>
          <p:cNvSpPr txBox="1"/>
          <p:nvPr/>
        </p:nvSpPr>
        <p:spPr>
          <a:xfrm>
            <a:off x="4937085" y="3744395"/>
            <a:ext cx="3265611" cy="64633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>
                <a:latin typeface="Calibri" panose="020F0502020204030204" pitchFamily="34" charset="0"/>
              </a:rPr>
              <a:t>¿Qué valor tiene la variable </a:t>
            </a:r>
            <a:r>
              <a:rPr>
                <a:latin typeface="Calibri" panose="020F0502020204030204" pitchFamily="34" charset="0"/>
                <a:ea typeface="Menlo"/>
                <a:cs typeface="Menlo"/>
                <a:sym typeface="Menlo"/>
              </a:rPr>
              <a:t>w</a:t>
            </a:r>
            <a:r>
              <a:rPr sz="1400">
                <a:latin typeface="Calibri" panose="020F0502020204030204" pitchFamily="34" charset="0"/>
                <a:ea typeface="Menlo"/>
                <a:cs typeface="Menlo"/>
                <a:sym typeface="Menlo"/>
              </a:rPr>
              <a:t> </a:t>
            </a:r>
            <a:r>
              <a:rPr>
                <a:latin typeface="Calibri" panose="020F0502020204030204" pitchFamily="34" charset="0"/>
              </a:rPr>
              <a:t>al término del programa?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Condicionales</a:t>
            </a: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240E2B-5861-339B-5312-3E3B9E26C7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DD70A7-E2EE-8F85-4B1F-7D7FB69838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69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9962278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Rounded Rectangle 15"/>
          <p:cNvSpPr/>
          <p:nvPr/>
        </p:nvSpPr>
        <p:spPr>
          <a:xfrm>
            <a:off x="5188865" y="1910915"/>
            <a:ext cx="1274401" cy="20615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solidFill>
              <a:srgbClr val="FF0000"/>
            </a:solidFill>
            <a:prstDash val="sysDash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937" name="AutoShape 5"/>
          <p:cNvGrpSpPr/>
          <p:nvPr/>
        </p:nvGrpSpPr>
        <p:grpSpPr>
          <a:xfrm>
            <a:off x="1408690" y="2237126"/>
            <a:ext cx="1557804" cy="931648"/>
            <a:chOff x="0" y="0"/>
            <a:chExt cx="1557802" cy="931646"/>
          </a:xfrm>
        </p:grpSpPr>
        <p:sp>
          <p:nvSpPr>
            <p:cNvPr id="935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36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938" name="AutoShape 11"/>
          <p:cNvSpPr/>
          <p:nvPr/>
        </p:nvSpPr>
        <p:spPr>
          <a:xfrm flipH="1">
            <a:off x="2187593" y="1790862"/>
            <a:ext cx="5865" cy="446266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941" name="Oval 10"/>
          <p:cNvGrpSpPr/>
          <p:nvPr/>
        </p:nvGrpSpPr>
        <p:grpSpPr>
          <a:xfrm>
            <a:off x="1284277" y="1212160"/>
            <a:ext cx="1818361" cy="688774"/>
            <a:chOff x="0" y="0"/>
            <a:chExt cx="1818359" cy="688773"/>
          </a:xfrm>
        </p:grpSpPr>
        <p:sp>
          <p:nvSpPr>
            <p:cNvPr id="939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40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942" name="TextBox 14"/>
          <p:cNvSpPr txBox="1"/>
          <p:nvPr/>
        </p:nvSpPr>
        <p:spPr>
          <a:xfrm>
            <a:off x="4937085" y="3744395"/>
            <a:ext cx="3265611" cy="64633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>
                <a:latin typeface="Calibri" panose="020F0502020204030204" pitchFamily="34" charset="0"/>
              </a:rPr>
              <a:t>¿Qué valor tiene la variable </a:t>
            </a:r>
            <a:r>
              <a:rPr>
                <a:latin typeface="Calibri" panose="020F0502020204030204" pitchFamily="34" charset="0"/>
                <a:ea typeface="Menlo"/>
                <a:cs typeface="Menlo"/>
                <a:sym typeface="Menlo"/>
              </a:rPr>
              <a:t>w</a:t>
            </a:r>
            <a:r>
              <a:rPr sz="1400">
                <a:latin typeface="Calibri" panose="020F0502020204030204" pitchFamily="34" charset="0"/>
                <a:ea typeface="Menlo"/>
                <a:cs typeface="Menlo"/>
                <a:sym typeface="Menlo"/>
              </a:rPr>
              <a:t> </a:t>
            </a:r>
            <a:r>
              <a:rPr>
                <a:latin typeface="Calibri" panose="020F0502020204030204" pitchFamily="34" charset="0"/>
              </a:rPr>
              <a:t>al término del programa?</a:t>
            </a:r>
          </a:p>
        </p:txBody>
      </p:sp>
      <p:sp>
        <p:nvSpPr>
          <p:cNvPr id="943" name="TextBox 17"/>
          <p:cNvSpPr txBox="1"/>
          <p:nvPr/>
        </p:nvSpPr>
        <p:spPr>
          <a:xfrm>
            <a:off x="7004168" y="1412215"/>
            <a:ext cx="66941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FF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i="1" dirty="0">
                <a:latin typeface="Candara" panose="020E0502030303020204" pitchFamily="34" charset="0"/>
              </a:rPr>
              <a:t>condición</a:t>
            </a:r>
          </a:p>
        </p:txBody>
      </p:sp>
      <p:sp>
        <p:nvSpPr>
          <p:cNvPr id="944" name="Freeform 18"/>
          <p:cNvSpPr/>
          <p:nvPr/>
        </p:nvSpPr>
        <p:spPr>
          <a:xfrm rot="10800000">
            <a:off x="6434049" y="1548585"/>
            <a:ext cx="613721" cy="382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17" extrusionOk="0">
                <a:moveTo>
                  <a:pt x="21600" y="0"/>
                </a:moveTo>
                <a:cubicBezTo>
                  <a:pt x="17178" y="1685"/>
                  <a:pt x="12757" y="3370"/>
                  <a:pt x="12209" y="5515"/>
                </a:cubicBezTo>
                <a:cubicBezTo>
                  <a:pt x="11661" y="7660"/>
                  <a:pt x="19565" y="11796"/>
                  <a:pt x="18313" y="12868"/>
                </a:cubicBezTo>
                <a:cubicBezTo>
                  <a:pt x="17061" y="13940"/>
                  <a:pt x="6496" y="10723"/>
                  <a:pt x="4696" y="11949"/>
                </a:cubicBezTo>
                <a:cubicBezTo>
                  <a:pt x="2896" y="13174"/>
                  <a:pt x="8296" y="18843"/>
                  <a:pt x="7513" y="20221"/>
                </a:cubicBezTo>
                <a:cubicBezTo>
                  <a:pt x="6730" y="21600"/>
                  <a:pt x="3365" y="20911"/>
                  <a:pt x="0" y="20221"/>
                </a:cubicBezTo>
              </a:path>
            </a:pathLst>
          </a:custGeom>
          <a:ln w="12700">
            <a:solidFill>
              <a:srgbClr val="FF0000"/>
            </a:solidFill>
            <a:custDash>
              <a:ds d="200000" sp="200000"/>
            </a:custDash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sp>
        <p:nvSpPr>
          <p:cNvPr id="23" name="Rectángulo"/>
          <p:cNvSpPr/>
          <p:nvPr/>
        </p:nvSpPr>
        <p:spPr>
          <a:xfrm>
            <a:off x="4907299" y="1207551"/>
            <a:ext cx="4117057" cy="5395252"/>
          </a:xfrm>
          <a:prstGeom prst="rect">
            <a:avLst/>
          </a:prstGeom>
          <a:noFill/>
          <a:ln w="9525" cap="flat">
            <a:solidFill>
              <a:srgbClr val="26A3E6"/>
            </a:solidFill>
            <a:prstDash val="solid"/>
            <a:round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endParaRPr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area = 10…"/>
          <p:cNvSpPr txBox="1"/>
          <p:nvPr/>
        </p:nvSpPr>
        <p:spPr>
          <a:xfrm>
            <a:off x="4911221" y="1212160"/>
            <a:ext cx="4117057" cy="1815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area = 10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w = 8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solidFill>
                  <a:srgbClr val="0000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area &gt;</a:t>
            </a:r>
            <a:r>
              <a:rPr lang="es-ES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10: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s-E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 area es mayor a 10</a:t>
            </a:r>
            <a:r>
              <a:rPr lang="es-ES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 w = 11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latin typeface="Consolas" panose="020B0609020204030204" pitchFamily="49" charset="0"/>
                <a:cs typeface="Consolas" panose="020B0609020204030204" pitchFamily="49" charset="0"/>
              </a:rPr>
              <a:t>area = 9</a:t>
            </a:r>
            <a:endParaRPr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Condicionales</a:t>
            </a: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B2E3A4-7E77-E1C1-24B0-0895EE6F6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2434B3-CFC8-8253-3708-EB5C1B7BAFA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6651155"/>
      </p:ext>
    </p:extLst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13"/>
          <p:cNvSpPr/>
          <p:nvPr/>
        </p:nvSpPr>
        <p:spPr>
          <a:xfrm>
            <a:off x="5237442" y="2103760"/>
            <a:ext cx="3139967" cy="465106"/>
          </a:xfrm>
          <a:prstGeom prst="roundRect">
            <a:avLst>
              <a:gd name="adj" fmla="val 16667"/>
            </a:avLst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grpSp>
        <p:nvGrpSpPr>
          <p:cNvPr id="951" name="Rectangle 5"/>
          <p:cNvGrpSpPr/>
          <p:nvPr/>
        </p:nvGrpSpPr>
        <p:grpSpPr>
          <a:xfrm>
            <a:off x="4902200" y="1207551"/>
            <a:ext cx="4117057" cy="5395252"/>
            <a:chOff x="0" y="0"/>
            <a:chExt cx="4117055" cy="5395251"/>
          </a:xfrm>
        </p:grpSpPr>
        <p:sp>
          <p:nvSpPr>
            <p:cNvPr id="949" name="Rectángulo"/>
            <p:cNvSpPr/>
            <p:nvPr/>
          </p:nvSpPr>
          <p:spPr>
            <a:xfrm>
              <a:off x="0" y="0"/>
              <a:ext cx="4117055" cy="5395251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50" name="area = 10…"/>
            <p:cNvSpPr txBox="1"/>
            <p:nvPr/>
          </p:nvSpPr>
          <p:spPr>
            <a:xfrm>
              <a:off x="0" y="0"/>
              <a:ext cx="4117055" cy="18158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10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</a:t>
              </a:r>
              <a:r>
                <a:rPr lang="es-ES"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=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El area es mayor a 10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9</a:t>
              </a:r>
            </a:p>
          </p:txBody>
        </p:sp>
      </p:grpSp>
      <p:grpSp>
        <p:nvGrpSpPr>
          <p:cNvPr id="954" name="AutoShape 5"/>
          <p:cNvGrpSpPr/>
          <p:nvPr/>
        </p:nvGrpSpPr>
        <p:grpSpPr>
          <a:xfrm>
            <a:off x="1408690" y="2237126"/>
            <a:ext cx="1557804" cy="931648"/>
            <a:chOff x="0" y="0"/>
            <a:chExt cx="1557802" cy="931646"/>
          </a:xfrm>
        </p:grpSpPr>
        <p:sp>
          <p:nvSpPr>
            <p:cNvPr id="952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53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955" name="AutoShape 11"/>
          <p:cNvSpPr/>
          <p:nvPr/>
        </p:nvSpPr>
        <p:spPr>
          <a:xfrm flipH="1">
            <a:off x="2187593" y="1790862"/>
            <a:ext cx="5865" cy="446266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956" name="TextBox 7"/>
          <p:cNvSpPr txBox="1"/>
          <p:nvPr/>
        </p:nvSpPr>
        <p:spPr>
          <a:xfrm>
            <a:off x="4981240" y="4934160"/>
            <a:ext cx="3279733" cy="1200329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>
                <a:latin typeface="Calibri" panose="020F0502020204030204" pitchFamily="34" charset="0"/>
              </a:rPr>
              <a:t>la variable w el valor 11 ya que ingresa al bloque IF, y en ella se modifica el valor almacenado en la variable </a:t>
            </a:r>
            <a:r>
              <a:rPr>
                <a:latin typeface="Calibri" panose="020F0502020204030204" pitchFamily="34" charset="0"/>
                <a:ea typeface="Menlo"/>
                <a:cs typeface="Menlo"/>
                <a:sym typeface="Menlo"/>
              </a:rPr>
              <a:t>w</a:t>
            </a:r>
            <a:r>
              <a:rPr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57" name="Straight Arrow Connector 9"/>
          <p:cNvSpPr/>
          <p:nvPr/>
        </p:nvSpPr>
        <p:spPr>
          <a:xfrm>
            <a:off x="6595374" y="3979333"/>
            <a:ext cx="1" cy="961805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960" name="AutoShape 28"/>
          <p:cNvGrpSpPr/>
          <p:nvPr/>
        </p:nvGrpSpPr>
        <p:grpSpPr>
          <a:xfrm>
            <a:off x="3236164" y="3151045"/>
            <a:ext cx="1260784" cy="658416"/>
            <a:chOff x="0" y="0"/>
            <a:chExt cx="1260782" cy="658414"/>
          </a:xfrm>
        </p:grpSpPr>
        <p:sp>
          <p:nvSpPr>
            <p:cNvPr id="958" name="Rectángulo"/>
            <p:cNvSpPr/>
            <p:nvPr/>
          </p:nvSpPr>
          <p:spPr>
            <a:xfrm>
              <a:off x="0" y="0"/>
              <a:ext cx="1260782" cy="658414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59" name="Bloque IF"/>
            <p:cNvSpPr txBox="1"/>
            <p:nvPr/>
          </p:nvSpPr>
          <p:spPr>
            <a:xfrm>
              <a:off x="120959" y="129153"/>
              <a:ext cx="1018865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961" name="Text Box 9"/>
          <p:cNvSpPr txBox="1"/>
          <p:nvPr/>
        </p:nvSpPr>
        <p:spPr>
          <a:xfrm>
            <a:off x="3238431" y="2340350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962" name="AutoShape 12"/>
          <p:cNvSpPr/>
          <p:nvPr/>
        </p:nvSpPr>
        <p:spPr>
          <a:xfrm>
            <a:off x="2966493" y="2702949"/>
            <a:ext cx="900061" cy="448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 lIns="45719" rIns="45719" anchor="ctr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971" name="AutoShape 14"/>
          <p:cNvSpPr/>
          <p:nvPr/>
        </p:nvSpPr>
        <p:spPr>
          <a:xfrm>
            <a:off x="3102610" y="3808729"/>
            <a:ext cx="763270" cy="485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966" name="Oval 13"/>
          <p:cNvGrpSpPr/>
          <p:nvPr/>
        </p:nvGrpSpPr>
        <p:grpSpPr>
          <a:xfrm>
            <a:off x="1284277" y="3949570"/>
            <a:ext cx="1818361" cy="688775"/>
            <a:chOff x="0" y="0"/>
            <a:chExt cx="1818359" cy="688773"/>
          </a:xfrm>
        </p:grpSpPr>
        <p:sp>
          <p:nvSpPr>
            <p:cNvPr id="964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65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grpSp>
        <p:nvGrpSpPr>
          <p:cNvPr id="969" name="Oval 10"/>
          <p:cNvGrpSpPr/>
          <p:nvPr/>
        </p:nvGrpSpPr>
        <p:grpSpPr>
          <a:xfrm>
            <a:off x="1284277" y="1212160"/>
            <a:ext cx="1818361" cy="688774"/>
            <a:chOff x="0" y="0"/>
            <a:chExt cx="1818359" cy="688773"/>
          </a:xfrm>
        </p:grpSpPr>
        <p:sp>
          <p:nvSpPr>
            <p:cNvPr id="967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68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970" name="TextBox 23"/>
          <p:cNvSpPr txBox="1"/>
          <p:nvPr/>
        </p:nvSpPr>
        <p:spPr>
          <a:xfrm>
            <a:off x="4937085" y="3744395"/>
            <a:ext cx="3265611" cy="64633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>
                <a:latin typeface="Calibri" panose="020F0502020204030204" pitchFamily="34" charset="0"/>
              </a:rPr>
              <a:t>¿Qué valor tiene la variable </a:t>
            </a:r>
            <a:r>
              <a:rPr>
                <a:latin typeface="Calibri" panose="020F0502020204030204" pitchFamily="34" charset="0"/>
                <a:ea typeface="Menlo"/>
                <a:cs typeface="Menlo"/>
                <a:sym typeface="Menlo"/>
              </a:rPr>
              <a:t>w</a:t>
            </a:r>
            <a:r>
              <a:rPr sz="1400">
                <a:latin typeface="Calibri" panose="020F0502020204030204" pitchFamily="34" charset="0"/>
                <a:ea typeface="Menlo"/>
                <a:cs typeface="Menlo"/>
                <a:sym typeface="Menlo"/>
              </a:rPr>
              <a:t> </a:t>
            </a:r>
            <a:r>
              <a:rPr>
                <a:latin typeface="Calibri" panose="020F0502020204030204" pitchFamily="34" charset="0"/>
              </a:rPr>
              <a:t>al término del programa?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Condicionales</a:t>
            </a: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9CF7A1-FDCE-7490-659C-8E28D7E6D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8995AD-1689-EFBA-FE10-CBCDF259723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4295165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Rounded Rectangle 29"/>
          <p:cNvSpPr/>
          <p:nvPr/>
        </p:nvSpPr>
        <p:spPr>
          <a:xfrm>
            <a:off x="5635634" y="1862432"/>
            <a:ext cx="477748" cy="2116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976" name="Rounded Rectangle 21"/>
          <p:cNvSpPr/>
          <p:nvPr/>
        </p:nvSpPr>
        <p:spPr>
          <a:xfrm>
            <a:off x="4577618" y="1862433"/>
            <a:ext cx="960371" cy="211666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979" name="TextBox 4"/>
          <p:cNvSpPr txBox="1"/>
          <p:nvPr/>
        </p:nvSpPr>
        <p:spPr>
          <a:xfrm>
            <a:off x="2092788" y="1532137"/>
            <a:ext cx="546378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libri" panose="020F0502020204030204" pitchFamily="34" charset="0"/>
              </a:rPr>
              <a:t>La </a:t>
            </a:r>
            <a:r>
              <a:rPr dirty="0" err="1">
                <a:latin typeface="Calibri" panose="020F0502020204030204" pitchFamily="34" charset="0"/>
              </a:rPr>
              <a:t>instrucción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sz="1600" b="1" dirty="0">
                <a:latin typeface="Calibri" panose="020F0502020204030204" pitchFamily="34" charset="0"/>
                <a:ea typeface="Menlo"/>
                <a:cs typeface="Menlo"/>
                <a:sym typeface="Menlo"/>
              </a:rPr>
              <a:t>if():</a:t>
            </a:r>
            <a:r>
              <a:rPr sz="1200" dirty="0">
                <a:latin typeface="Calibri" panose="020F0502020204030204" pitchFamily="34" charset="0"/>
                <a:ea typeface="Menlo"/>
                <a:cs typeface="Menlo"/>
                <a:sym typeface="Menlo"/>
              </a:rPr>
              <a:t> </a:t>
            </a:r>
            <a:r>
              <a:rPr dirty="0" err="1">
                <a:latin typeface="Calibri" panose="020F0502020204030204" pitchFamily="34" charset="0"/>
              </a:rPr>
              <a:t>nos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permite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evaluar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una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solidFill>
                  <a:srgbClr val="0000FF"/>
                </a:solidFill>
                <a:latin typeface="Calibri" panose="020F0502020204030204" pitchFamily="34" charset="0"/>
              </a:rPr>
              <a:t>condición</a:t>
            </a:r>
            <a:r>
              <a:rPr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dirty="0" err="1">
                <a:solidFill>
                  <a:srgbClr val="0000FF"/>
                </a:solidFill>
                <a:latin typeface="Calibri" panose="020F0502020204030204" pitchFamily="34" charset="0"/>
              </a:rPr>
              <a:t>lógica</a:t>
            </a:r>
            <a:r>
              <a:rPr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tiene</a:t>
            </a:r>
            <a:r>
              <a:rPr dirty="0">
                <a:latin typeface="Calibri" panose="020F0502020204030204" pitchFamily="34" charset="0"/>
              </a:rPr>
              <a:t> dos </a:t>
            </a:r>
            <a:r>
              <a:rPr dirty="0" err="1">
                <a:latin typeface="Calibri" panose="020F0502020204030204" pitchFamily="34" charset="0"/>
              </a:rPr>
              <a:t>resultados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posibles</a:t>
            </a:r>
            <a:r>
              <a:rPr dirty="0">
                <a:latin typeface="Calibri" panose="020F0502020204030204" pitchFamily="34" charset="0"/>
              </a:rPr>
              <a:t>: </a:t>
            </a:r>
            <a:r>
              <a:rPr dirty="0" err="1">
                <a:solidFill>
                  <a:srgbClr val="FFFFFF"/>
                </a:solidFill>
                <a:latin typeface="Calibri" panose="020F0502020204030204" pitchFamily="34" charset="0"/>
              </a:rPr>
              <a:t>verdadero</a:t>
            </a:r>
            <a:r>
              <a:rPr dirty="0">
                <a:latin typeface="Calibri" panose="020F0502020204030204" pitchFamily="34" charset="0"/>
              </a:rPr>
              <a:t> o </a:t>
            </a:r>
            <a:r>
              <a:rPr dirty="0" err="1">
                <a:solidFill>
                  <a:srgbClr val="FFFFFF"/>
                </a:solidFill>
                <a:latin typeface="Calibri" panose="020F0502020204030204" pitchFamily="34" charset="0"/>
              </a:rPr>
              <a:t>falso</a:t>
            </a:r>
            <a:r>
              <a:rPr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</a:rPr>
              <a:t>.</a:t>
            </a:r>
            <a:r>
              <a:rPr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973" name="Picture 11" descr="Picture 11"/>
          <p:cNvPicPr>
            <a:picLocks noChangeAspect="1"/>
          </p:cNvPicPr>
          <p:nvPr/>
        </p:nvPicPr>
        <p:blipFill>
          <a:blip r:embed="rId2"/>
          <a:srcRect b="3444"/>
          <a:stretch>
            <a:fillRect/>
          </a:stretch>
        </p:blipFill>
        <p:spPr>
          <a:xfrm>
            <a:off x="762000" y="2324101"/>
            <a:ext cx="7560000" cy="2357967"/>
          </a:xfrm>
          <a:prstGeom prst="rect">
            <a:avLst/>
          </a:prstGeom>
          <a:ln>
            <a:solidFill>
              <a:srgbClr val="1296FB"/>
            </a:solidFill>
          </a:ln>
        </p:spPr>
      </p:pic>
      <p:sp>
        <p:nvSpPr>
          <p:cNvPr id="974" name="Rounded Rectangle 34"/>
          <p:cNvSpPr/>
          <p:nvPr/>
        </p:nvSpPr>
        <p:spPr>
          <a:xfrm>
            <a:off x="4734983" y="5190066"/>
            <a:ext cx="1785409" cy="1456269"/>
          </a:xfrm>
          <a:prstGeom prst="roundRect">
            <a:avLst>
              <a:gd name="adj" fmla="val 10667"/>
            </a:avLst>
          </a:prstGeom>
          <a:solidFill>
            <a:srgbClr val="FFF5C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975" name="TextBox 59"/>
          <p:cNvSpPr txBox="1"/>
          <p:nvPr/>
        </p:nvSpPr>
        <p:spPr>
          <a:xfrm>
            <a:off x="4941063" y="4922566"/>
            <a:ext cx="1260175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0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>
                <a:latin typeface="Calibri" panose="020F0502020204030204" pitchFamily="34" charset="0"/>
              </a:rPr>
              <a:t>Resultados posibles</a:t>
            </a:r>
          </a:p>
        </p:txBody>
      </p:sp>
      <p:sp>
        <p:nvSpPr>
          <p:cNvPr id="980" name="TextBox 32"/>
          <p:cNvSpPr txBox="1"/>
          <p:nvPr/>
        </p:nvSpPr>
        <p:spPr>
          <a:xfrm>
            <a:off x="444975" y="1609751"/>
            <a:ext cx="1601235" cy="261610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>
                <a:latin typeface="Calibri" panose="020F0502020204030204" pitchFamily="34" charset="0"/>
              </a:rPr>
              <a:t>if(condición):</a:t>
            </a:r>
          </a:p>
        </p:txBody>
      </p:sp>
      <p:sp>
        <p:nvSpPr>
          <p:cNvPr id="981" name="Right Arrow 33"/>
          <p:cNvSpPr/>
          <p:nvPr/>
        </p:nvSpPr>
        <p:spPr>
          <a:xfrm rot="5400000">
            <a:off x="489544" y="1683094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grpSp>
        <p:nvGrpSpPr>
          <p:cNvPr id="984" name="Group 35"/>
          <p:cNvGrpSpPr/>
          <p:nvPr/>
        </p:nvGrpSpPr>
        <p:grpSpPr>
          <a:xfrm>
            <a:off x="444778" y="2331872"/>
            <a:ext cx="317896" cy="999068"/>
            <a:chOff x="0" y="0"/>
            <a:chExt cx="317894" cy="999067"/>
          </a:xfrm>
        </p:grpSpPr>
        <p:sp>
          <p:nvSpPr>
            <p:cNvPr id="982" name="TextBox 36"/>
            <p:cNvSpPr txBox="1"/>
            <p:nvPr/>
          </p:nvSpPr>
          <p:spPr>
            <a:xfrm rot="16200000">
              <a:off x="-340587" y="340586"/>
              <a:ext cx="999068" cy="317895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repl.it</a:t>
              </a:r>
            </a:p>
          </p:txBody>
        </p:sp>
        <p:sp>
          <p:nvSpPr>
            <p:cNvPr id="983" name="Right Arrow 3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</p:grpSp>
      <p:sp>
        <p:nvSpPr>
          <p:cNvPr id="985" name="Freeform 30"/>
          <p:cNvSpPr/>
          <p:nvPr/>
        </p:nvSpPr>
        <p:spPr>
          <a:xfrm rot="16200000">
            <a:off x="5610207" y="3390638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988" name="Rectangle 31"/>
          <p:cNvGrpSpPr/>
          <p:nvPr/>
        </p:nvGrpSpPr>
        <p:grpSpPr>
          <a:xfrm>
            <a:off x="6015518" y="3755930"/>
            <a:ext cx="2105402" cy="612871"/>
            <a:chOff x="0" y="0"/>
            <a:chExt cx="2105400" cy="612869"/>
          </a:xfrm>
        </p:grpSpPr>
        <p:sp>
          <p:nvSpPr>
            <p:cNvPr id="986" name="Rectángulo"/>
            <p:cNvSpPr/>
            <p:nvPr/>
          </p:nvSpPr>
          <p:spPr>
            <a:xfrm>
              <a:off x="0" y="0"/>
              <a:ext cx="2105400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87" name="¿Qué resultado se muestra por la terminal?"/>
            <p:cNvSpPr txBox="1"/>
            <p:nvPr/>
          </p:nvSpPr>
          <p:spPr>
            <a:xfrm>
              <a:off x="0" y="0"/>
              <a:ext cx="2105400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</a:rPr>
                <a:t>¿</a:t>
              </a:r>
              <a:r>
                <a:rPr dirty="0" err="1">
                  <a:latin typeface="Calibri" panose="020F0502020204030204" pitchFamily="34" charset="0"/>
                </a:rPr>
                <a:t>Qué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resultado</a:t>
              </a:r>
              <a:r>
                <a:rPr dirty="0">
                  <a:latin typeface="Calibri" panose="020F0502020204030204" pitchFamily="34" charset="0"/>
                </a:rPr>
                <a:t> se </a:t>
              </a:r>
              <a:r>
                <a:rPr dirty="0" err="1">
                  <a:latin typeface="Calibri" panose="020F0502020204030204" pitchFamily="34" charset="0"/>
                </a:rPr>
                <a:t>muestra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por</a:t>
              </a:r>
              <a:r>
                <a:rPr dirty="0">
                  <a:latin typeface="Calibri" panose="020F0502020204030204" pitchFamily="34" charset="0"/>
                </a:rPr>
                <a:t> la terminal?</a:t>
              </a:r>
            </a:p>
          </p:txBody>
        </p:sp>
      </p:grpSp>
      <p:grpSp>
        <p:nvGrpSpPr>
          <p:cNvPr id="991" name="Rectangle 55"/>
          <p:cNvGrpSpPr/>
          <p:nvPr/>
        </p:nvGrpSpPr>
        <p:grpSpPr>
          <a:xfrm>
            <a:off x="4909866" y="5469401"/>
            <a:ext cx="546318" cy="461663"/>
            <a:chOff x="0" y="0"/>
            <a:chExt cx="546317" cy="461662"/>
          </a:xfrm>
        </p:grpSpPr>
        <p:sp>
          <p:nvSpPr>
            <p:cNvPr id="989" name="Rectángulo"/>
            <p:cNvSpPr/>
            <p:nvPr/>
          </p:nvSpPr>
          <p:spPr>
            <a:xfrm>
              <a:off x="0" y="0"/>
              <a:ext cx="546317" cy="441631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90" name="1"/>
            <p:cNvSpPr txBox="1"/>
            <p:nvPr/>
          </p:nvSpPr>
          <p:spPr>
            <a:xfrm>
              <a:off x="149246" y="0"/>
              <a:ext cx="247823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400"/>
              </a:lvl1pPr>
            </a:lstStyle>
            <a:p>
              <a:r>
                <a:rPr>
                  <a:latin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994" name="Rectangle 56"/>
          <p:cNvGrpSpPr/>
          <p:nvPr/>
        </p:nvGrpSpPr>
        <p:grpSpPr>
          <a:xfrm>
            <a:off x="4920479" y="6062067"/>
            <a:ext cx="546318" cy="461663"/>
            <a:chOff x="0" y="0"/>
            <a:chExt cx="546317" cy="461662"/>
          </a:xfrm>
        </p:grpSpPr>
        <p:sp>
          <p:nvSpPr>
            <p:cNvPr id="992" name="Rectángulo"/>
            <p:cNvSpPr/>
            <p:nvPr/>
          </p:nvSpPr>
          <p:spPr>
            <a:xfrm>
              <a:off x="0" y="0"/>
              <a:ext cx="546317" cy="441631"/>
            </a:xfrm>
            <a:prstGeom prst="rect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93" name="0"/>
            <p:cNvSpPr txBox="1"/>
            <p:nvPr/>
          </p:nvSpPr>
          <p:spPr>
            <a:xfrm>
              <a:off x="149246" y="0"/>
              <a:ext cx="247823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0</a:t>
              </a:r>
            </a:p>
          </p:txBody>
        </p:sp>
      </p:grpSp>
      <p:sp>
        <p:nvSpPr>
          <p:cNvPr id="995" name="TextBox 11"/>
          <p:cNvSpPr txBox="1"/>
          <p:nvPr/>
        </p:nvSpPr>
        <p:spPr>
          <a:xfrm>
            <a:off x="5537015" y="5512368"/>
            <a:ext cx="630940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/>
            </a:pPr>
            <a:r>
              <a:rPr>
                <a:latin typeface="Calibri" panose="020F0502020204030204" pitchFamily="34" charset="0"/>
              </a:rPr>
              <a:t>verdadero</a:t>
            </a:r>
            <a:endParaRPr sz="240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>
              <a:defRPr sz="1000"/>
            </a:pPr>
            <a:r>
              <a:rPr>
                <a:latin typeface="Calibri" panose="020F0502020204030204" pitchFamily="34" charset="0"/>
              </a:rPr>
              <a:t>(TRUE)</a:t>
            </a:r>
          </a:p>
        </p:txBody>
      </p:sp>
      <p:sp>
        <p:nvSpPr>
          <p:cNvPr id="996" name="TextBox 11"/>
          <p:cNvSpPr txBox="1"/>
          <p:nvPr/>
        </p:nvSpPr>
        <p:spPr>
          <a:xfrm>
            <a:off x="5537015" y="6096568"/>
            <a:ext cx="47865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/>
            </a:pPr>
            <a:r>
              <a:rPr>
                <a:latin typeface="Calibri" panose="020F0502020204030204" pitchFamily="34" charset="0"/>
              </a:rPr>
              <a:t>falso</a:t>
            </a:r>
            <a:endParaRPr sz="2400">
              <a:latin typeface="Calibri" panose="020F0502020204030204" pitchFamily="34" charset="0"/>
              <a:ea typeface="+mj-ea"/>
              <a:cs typeface="+mj-cs"/>
              <a:sym typeface="Arial"/>
            </a:endParaRPr>
          </a:p>
          <a:p>
            <a:pPr>
              <a:defRPr sz="1000"/>
            </a:pPr>
            <a:r>
              <a:rPr>
                <a:latin typeface="Calibri" panose="020F0502020204030204" pitchFamily="34" charset="0"/>
              </a:rPr>
              <a:t>(FALSE)</a:t>
            </a:r>
          </a:p>
        </p:txBody>
      </p:sp>
      <p:sp>
        <p:nvSpPr>
          <p:cNvPr id="997" name="Rounded Rectangular Callout 38"/>
          <p:cNvSpPr/>
          <p:nvPr/>
        </p:nvSpPr>
        <p:spPr>
          <a:xfrm>
            <a:off x="1030006" y="5192807"/>
            <a:ext cx="3685416" cy="1449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600"/>
                </a:moveTo>
                <a:cubicBezTo>
                  <a:pt x="0" y="1612"/>
                  <a:pt x="634" y="0"/>
                  <a:pt x="1416" y="0"/>
                </a:cubicBezTo>
                <a:lnTo>
                  <a:pt x="11030" y="0"/>
                </a:lnTo>
                <a:lnTo>
                  <a:pt x="17492" y="0"/>
                </a:lnTo>
                <a:cubicBezTo>
                  <a:pt x="18274" y="0"/>
                  <a:pt x="18908" y="1612"/>
                  <a:pt x="18908" y="3600"/>
                </a:cubicBezTo>
                <a:lnTo>
                  <a:pt x="18908" y="3600"/>
                </a:lnTo>
                <a:lnTo>
                  <a:pt x="21600" y="9174"/>
                </a:lnTo>
                <a:lnTo>
                  <a:pt x="18908" y="9000"/>
                </a:lnTo>
                <a:lnTo>
                  <a:pt x="18908" y="18000"/>
                </a:lnTo>
                <a:cubicBezTo>
                  <a:pt x="18908" y="19988"/>
                  <a:pt x="18274" y="21600"/>
                  <a:pt x="17492" y="21600"/>
                </a:cubicBezTo>
                <a:lnTo>
                  <a:pt x="1416" y="21600"/>
                </a:lnTo>
                <a:cubicBezTo>
                  <a:pt x="634" y="21600"/>
                  <a:pt x="0" y="19988"/>
                  <a:pt x="0" y="18000"/>
                </a:cubicBezTo>
                <a:lnTo>
                  <a:pt x="0" y="9000"/>
                </a:lnTo>
                <a:lnTo>
                  <a:pt x="0" y="3600"/>
                </a:lnTo>
                <a:close/>
              </a:path>
            </a:pathLst>
          </a:custGeom>
          <a:solidFill>
            <a:srgbClr val="CAE8F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grpSp>
        <p:nvGrpSpPr>
          <p:cNvPr id="1000" name="Rectangle 39"/>
          <p:cNvGrpSpPr/>
          <p:nvPr/>
        </p:nvGrpSpPr>
        <p:grpSpPr>
          <a:xfrm>
            <a:off x="2076787" y="5328048"/>
            <a:ext cx="339220" cy="370841"/>
            <a:chOff x="0" y="0"/>
            <a:chExt cx="339218" cy="370840"/>
          </a:xfrm>
        </p:grpSpPr>
        <p:sp>
          <p:nvSpPr>
            <p:cNvPr id="998" name="Rectángulo"/>
            <p:cNvSpPr/>
            <p:nvPr/>
          </p:nvSpPr>
          <p:spPr>
            <a:xfrm>
              <a:off x="0" y="0"/>
              <a:ext cx="339219" cy="301640"/>
            </a:xfrm>
            <a:prstGeom prst="rect">
              <a:avLst/>
            </a:prstGeom>
            <a:solidFill>
              <a:srgbClr val="6FA8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999" name="=="/>
            <p:cNvSpPr txBox="1"/>
            <p:nvPr/>
          </p:nvSpPr>
          <p:spPr>
            <a:xfrm>
              <a:off x="3685" y="0"/>
              <a:ext cx="331849" cy="370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==</a:t>
              </a:r>
            </a:p>
          </p:txBody>
        </p:sp>
      </p:grpSp>
      <p:grpSp>
        <p:nvGrpSpPr>
          <p:cNvPr id="1003" name="Rectangle 40"/>
          <p:cNvGrpSpPr/>
          <p:nvPr/>
        </p:nvGrpSpPr>
        <p:grpSpPr>
          <a:xfrm>
            <a:off x="2076787" y="5760446"/>
            <a:ext cx="339221" cy="369330"/>
            <a:chOff x="0" y="0"/>
            <a:chExt cx="339219" cy="369329"/>
          </a:xfrm>
        </p:grpSpPr>
        <p:sp>
          <p:nvSpPr>
            <p:cNvPr id="1001" name="Rectángulo"/>
            <p:cNvSpPr/>
            <p:nvPr/>
          </p:nvSpPr>
          <p:spPr>
            <a:xfrm>
              <a:off x="0" y="0"/>
              <a:ext cx="339219" cy="301640"/>
            </a:xfrm>
            <a:prstGeom prst="rect">
              <a:avLst/>
            </a:prstGeom>
            <a:solidFill>
              <a:srgbClr val="6FA8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02" name="&gt;"/>
            <p:cNvSpPr txBox="1"/>
            <p:nvPr/>
          </p:nvSpPr>
          <p:spPr>
            <a:xfrm>
              <a:off x="65736" y="0"/>
              <a:ext cx="207746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&gt;</a:t>
              </a:r>
            </a:p>
          </p:txBody>
        </p:sp>
      </p:grpSp>
      <p:grpSp>
        <p:nvGrpSpPr>
          <p:cNvPr id="1006" name="Rectangle 42"/>
          <p:cNvGrpSpPr/>
          <p:nvPr/>
        </p:nvGrpSpPr>
        <p:grpSpPr>
          <a:xfrm>
            <a:off x="2076787" y="6186515"/>
            <a:ext cx="339220" cy="370841"/>
            <a:chOff x="0" y="0"/>
            <a:chExt cx="339218" cy="370840"/>
          </a:xfrm>
        </p:grpSpPr>
        <p:sp>
          <p:nvSpPr>
            <p:cNvPr id="1004" name="Rectángulo"/>
            <p:cNvSpPr/>
            <p:nvPr/>
          </p:nvSpPr>
          <p:spPr>
            <a:xfrm>
              <a:off x="0" y="0"/>
              <a:ext cx="339219" cy="301640"/>
            </a:xfrm>
            <a:prstGeom prst="rect">
              <a:avLst/>
            </a:prstGeom>
            <a:solidFill>
              <a:srgbClr val="6FA8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05" name="&gt;="/>
            <p:cNvSpPr txBox="1"/>
            <p:nvPr/>
          </p:nvSpPr>
          <p:spPr>
            <a:xfrm>
              <a:off x="3685" y="0"/>
              <a:ext cx="331849" cy="370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&gt;=</a:t>
              </a:r>
            </a:p>
          </p:txBody>
        </p:sp>
      </p:grpSp>
      <p:grpSp>
        <p:nvGrpSpPr>
          <p:cNvPr id="1009" name="Rectangle 43"/>
          <p:cNvGrpSpPr/>
          <p:nvPr/>
        </p:nvGrpSpPr>
        <p:grpSpPr>
          <a:xfrm>
            <a:off x="3657358" y="5760446"/>
            <a:ext cx="339221" cy="369330"/>
            <a:chOff x="0" y="0"/>
            <a:chExt cx="339219" cy="369329"/>
          </a:xfrm>
        </p:grpSpPr>
        <p:sp>
          <p:nvSpPr>
            <p:cNvPr id="1007" name="Rectángulo"/>
            <p:cNvSpPr/>
            <p:nvPr/>
          </p:nvSpPr>
          <p:spPr>
            <a:xfrm>
              <a:off x="0" y="0"/>
              <a:ext cx="339219" cy="301640"/>
            </a:xfrm>
            <a:prstGeom prst="rect">
              <a:avLst/>
            </a:prstGeom>
            <a:solidFill>
              <a:srgbClr val="6FA8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08" name="&lt;"/>
            <p:cNvSpPr txBox="1"/>
            <p:nvPr/>
          </p:nvSpPr>
          <p:spPr>
            <a:xfrm>
              <a:off x="65736" y="0"/>
              <a:ext cx="207746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&lt;</a:t>
              </a:r>
            </a:p>
          </p:txBody>
        </p:sp>
      </p:grpSp>
      <p:grpSp>
        <p:nvGrpSpPr>
          <p:cNvPr id="1012" name="Rectangle 44"/>
          <p:cNvGrpSpPr/>
          <p:nvPr/>
        </p:nvGrpSpPr>
        <p:grpSpPr>
          <a:xfrm>
            <a:off x="3657358" y="6186515"/>
            <a:ext cx="339220" cy="370841"/>
            <a:chOff x="0" y="0"/>
            <a:chExt cx="339218" cy="370840"/>
          </a:xfrm>
        </p:grpSpPr>
        <p:sp>
          <p:nvSpPr>
            <p:cNvPr id="1010" name="Rectángulo"/>
            <p:cNvSpPr/>
            <p:nvPr/>
          </p:nvSpPr>
          <p:spPr>
            <a:xfrm>
              <a:off x="0" y="0"/>
              <a:ext cx="339219" cy="301640"/>
            </a:xfrm>
            <a:prstGeom prst="rect">
              <a:avLst/>
            </a:prstGeom>
            <a:solidFill>
              <a:srgbClr val="6FA8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11" name="&lt;="/>
            <p:cNvSpPr txBox="1"/>
            <p:nvPr/>
          </p:nvSpPr>
          <p:spPr>
            <a:xfrm>
              <a:off x="3685" y="0"/>
              <a:ext cx="331849" cy="370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&lt;=</a:t>
              </a:r>
            </a:p>
          </p:txBody>
        </p:sp>
      </p:grpSp>
      <p:sp>
        <p:nvSpPr>
          <p:cNvPr id="1013" name="TextBox 11"/>
          <p:cNvSpPr txBox="1"/>
          <p:nvPr/>
        </p:nvSpPr>
        <p:spPr>
          <a:xfrm>
            <a:off x="1107762" y="5403200"/>
            <a:ext cx="83452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/>
            </a:lvl1pPr>
          </a:lstStyle>
          <a:p>
            <a:r>
              <a:rPr>
                <a:latin typeface="Calibri" panose="020F0502020204030204" pitchFamily="34" charset="0"/>
              </a:rPr>
              <a:t>comparación</a:t>
            </a:r>
          </a:p>
        </p:txBody>
      </p:sp>
      <p:sp>
        <p:nvSpPr>
          <p:cNvPr id="1014" name="TextBox 46"/>
          <p:cNvSpPr txBox="1"/>
          <p:nvPr/>
        </p:nvSpPr>
        <p:spPr>
          <a:xfrm>
            <a:off x="1425880" y="5824742"/>
            <a:ext cx="459419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/>
            </a:lvl1pPr>
          </a:lstStyle>
          <a:p>
            <a:r>
              <a:rPr>
                <a:latin typeface="Calibri" panose="020F0502020204030204" pitchFamily="34" charset="0"/>
              </a:rPr>
              <a:t>mayor</a:t>
            </a:r>
          </a:p>
        </p:txBody>
      </p:sp>
      <p:sp>
        <p:nvSpPr>
          <p:cNvPr id="1015" name="TextBox 47"/>
          <p:cNvSpPr txBox="1"/>
          <p:nvPr/>
        </p:nvSpPr>
        <p:spPr>
          <a:xfrm>
            <a:off x="1169320" y="6264383"/>
            <a:ext cx="762386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/>
            </a:lvl1pPr>
          </a:lstStyle>
          <a:p>
            <a:r>
              <a:rPr>
                <a:latin typeface="Calibri" panose="020F0502020204030204" pitchFamily="34" charset="0"/>
              </a:rPr>
              <a:t>mayor igual</a:t>
            </a:r>
          </a:p>
        </p:txBody>
      </p:sp>
      <p:sp>
        <p:nvSpPr>
          <p:cNvPr id="1016" name="TextBox 48"/>
          <p:cNvSpPr txBox="1"/>
          <p:nvPr/>
        </p:nvSpPr>
        <p:spPr>
          <a:xfrm>
            <a:off x="2959881" y="5824742"/>
            <a:ext cx="472243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/>
            </a:lvl1pPr>
          </a:lstStyle>
          <a:p>
            <a:r>
              <a:rPr>
                <a:latin typeface="Calibri" panose="020F0502020204030204" pitchFamily="34" charset="0"/>
              </a:rPr>
              <a:t>menor</a:t>
            </a:r>
          </a:p>
        </p:txBody>
      </p:sp>
      <p:sp>
        <p:nvSpPr>
          <p:cNvPr id="1017" name="TextBox 49"/>
          <p:cNvSpPr txBox="1"/>
          <p:nvPr/>
        </p:nvSpPr>
        <p:spPr>
          <a:xfrm>
            <a:off x="2703326" y="6264383"/>
            <a:ext cx="77521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/>
            </a:lvl1pPr>
          </a:lstStyle>
          <a:p>
            <a:r>
              <a:rPr>
                <a:latin typeface="Calibri" panose="020F0502020204030204" pitchFamily="34" charset="0"/>
              </a:rPr>
              <a:t>menor igual</a:t>
            </a:r>
          </a:p>
        </p:txBody>
      </p:sp>
      <p:grpSp>
        <p:nvGrpSpPr>
          <p:cNvPr id="1020" name="Rectangle 51"/>
          <p:cNvGrpSpPr/>
          <p:nvPr/>
        </p:nvGrpSpPr>
        <p:grpSpPr>
          <a:xfrm>
            <a:off x="3657358" y="5328048"/>
            <a:ext cx="339220" cy="370841"/>
            <a:chOff x="0" y="0"/>
            <a:chExt cx="339218" cy="370840"/>
          </a:xfrm>
        </p:grpSpPr>
        <p:sp>
          <p:nvSpPr>
            <p:cNvPr id="1018" name="Rectángulo"/>
            <p:cNvSpPr/>
            <p:nvPr/>
          </p:nvSpPr>
          <p:spPr>
            <a:xfrm>
              <a:off x="0" y="0"/>
              <a:ext cx="339219" cy="301640"/>
            </a:xfrm>
            <a:prstGeom prst="rect">
              <a:avLst/>
            </a:prstGeom>
            <a:solidFill>
              <a:srgbClr val="6FA8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19" name="!="/>
            <p:cNvSpPr txBox="1"/>
            <p:nvPr/>
          </p:nvSpPr>
          <p:spPr>
            <a:xfrm>
              <a:off x="23387" y="0"/>
              <a:ext cx="292445" cy="370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!=</a:t>
              </a:r>
            </a:p>
          </p:txBody>
        </p:sp>
      </p:grpSp>
      <p:sp>
        <p:nvSpPr>
          <p:cNvPr id="1021" name="TextBox 11"/>
          <p:cNvSpPr txBox="1"/>
          <p:nvPr/>
        </p:nvSpPr>
        <p:spPr>
          <a:xfrm>
            <a:off x="2764895" y="5403200"/>
            <a:ext cx="70147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/>
            </a:lvl1pPr>
          </a:lstStyle>
          <a:p>
            <a:r>
              <a:rPr>
                <a:latin typeface="Calibri" panose="020F0502020204030204" pitchFamily="34" charset="0"/>
              </a:rPr>
              <a:t>distinto de</a:t>
            </a:r>
          </a:p>
        </p:txBody>
      </p:sp>
      <p:sp>
        <p:nvSpPr>
          <p:cNvPr id="1022" name="Straight Connector 103"/>
          <p:cNvSpPr/>
          <p:nvPr/>
        </p:nvSpPr>
        <p:spPr>
          <a:xfrm>
            <a:off x="1039560" y="5678447"/>
            <a:ext cx="3223418" cy="1"/>
          </a:xfrm>
          <a:prstGeom prst="line">
            <a:avLst/>
          </a:prstGeom>
          <a:ln w="25400">
            <a:solidFill>
              <a:srgbClr val="FFFFFF"/>
            </a:solidFill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23" name="Straight Connector 103"/>
          <p:cNvSpPr/>
          <p:nvPr/>
        </p:nvSpPr>
        <p:spPr>
          <a:xfrm>
            <a:off x="1038592" y="6125628"/>
            <a:ext cx="3223416" cy="1"/>
          </a:xfrm>
          <a:prstGeom prst="line">
            <a:avLst/>
          </a:prstGeom>
          <a:ln w="25400">
            <a:solidFill>
              <a:srgbClr val="FFFFFF"/>
            </a:solidFill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24" name="Straight Connector 103"/>
          <p:cNvSpPr/>
          <p:nvPr/>
        </p:nvSpPr>
        <p:spPr>
          <a:xfrm flipV="1">
            <a:off x="2643035" y="5192807"/>
            <a:ext cx="1" cy="1449380"/>
          </a:xfrm>
          <a:prstGeom prst="line">
            <a:avLst/>
          </a:prstGeom>
          <a:ln w="25400">
            <a:solidFill>
              <a:srgbClr val="FFFFFF"/>
            </a:solidFill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25" name="TextBox 64"/>
          <p:cNvSpPr txBox="1"/>
          <p:nvPr/>
        </p:nvSpPr>
        <p:spPr>
          <a:xfrm>
            <a:off x="1617132" y="4923395"/>
            <a:ext cx="1878077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0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>
                <a:latin typeface="Calibri" panose="020F0502020204030204" pitchFamily="34" charset="0"/>
              </a:rPr>
              <a:t>Tabla de comparaciones lógicas</a:t>
            </a:r>
          </a:p>
        </p:txBody>
      </p:sp>
      <p:sp>
        <p:nvSpPr>
          <p:cNvPr id="1026" name="Rectangle 12"/>
          <p:cNvSpPr/>
          <p:nvPr/>
        </p:nvSpPr>
        <p:spPr>
          <a:xfrm>
            <a:off x="4851400" y="2853268"/>
            <a:ext cx="389467" cy="160867"/>
          </a:xfrm>
          <a:prstGeom prst="rect">
            <a:avLst/>
          </a:prstGeom>
          <a:solidFill>
            <a:srgbClr val="0D111D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Condicionales</a:t>
            </a: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2745A0-0BBD-CF5A-7DE9-0C3CC68DB9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61138-CBD3-52DA-5C24-3F02F51171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575413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5" grpId="0" animBg="1" advAuto="0"/>
      <p:bldP spid="1026" grpId="0" animBg="1" advAuto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ounded Rectangle 7"/>
          <p:cNvSpPr/>
          <p:nvPr/>
        </p:nvSpPr>
        <p:spPr>
          <a:xfrm>
            <a:off x="423341" y="2325253"/>
            <a:ext cx="3955594" cy="4150738"/>
          </a:xfrm>
          <a:prstGeom prst="roundRect">
            <a:avLst>
              <a:gd name="adj" fmla="val 3780"/>
            </a:avLst>
          </a:prstGeom>
          <a:blipFill>
            <a:blip r:embed="rId2"/>
          </a:blipFill>
          <a:ln>
            <a:solidFill>
              <a:srgbClr val="A0C4E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grpSp>
        <p:nvGrpSpPr>
          <p:cNvPr id="1040" name="AutoShape 28"/>
          <p:cNvGrpSpPr/>
          <p:nvPr/>
        </p:nvGrpSpPr>
        <p:grpSpPr>
          <a:xfrm>
            <a:off x="450158" y="4566987"/>
            <a:ext cx="1260002" cy="828001"/>
            <a:chOff x="0" y="0"/>
            <a:chExt cx="1260000" cy="828000"/>
          </a:xfrm>
        </p:grpSpPr>
        <p:sp>
          <p:nvSpPr>
            <p:cNvPr id="1038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39" name="Bloque  ELSE"/>
            <p:cNvSpPr txBox="1"/>
            <p:nvPr/>
          </p:nvSpPr>
          <p:spPr>
            <a:xfrm>
              <a:off x="187380" y="63480"/>
              <a:ext cx="885240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b="1" dirty="0" err="1">
                  <a:latin typeface="Calibri" panose="020F0502020204030204" pitchFamily="34" charset="0"/>
                </a:rPr>
                <a:t>else</a:t>
              </a:r>
              <a:endParaRPr b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1041" name="Rounded Rectangle 39"/>
          <p:cNvSpPr/>
          <p:nvPr/>
        </p:nvSpPr>
        <p:spPr>
          <a:xfrm>
            <a:off x="4478149" y="2330744"/>
            <a:ext cx="3962915" cy="4151862"/>
          </a:xfrm>
          <a:prstGeom prst="roundRect">
            <a:avLst>
              <a:gd name="adj" fmla="val 3780"/>
            </a:avLst>
          </a:prstGeom>
          <a:blipFill>
            <a:blip r:embed="rId2"/>
          </a:blipFill>
          <a:ln>
            <a:solidFill>
              <a:srgbClr val="A0C4E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046" name="AutoShape 5"/>
          <p:cNvGrpSpPr/>
          <p:nvPr/>
        </p:nvGrpSpPr>
        <p:grpSpPr>
          <a:xfrm>
            <a:off x="2173018" y="3758190"/>
            <a:ext cx="1557804" cy="931647"/>
            <a:chOff x="0" y="0"/>
            <a:chExt cx="1557802" cy="931646"/>
          </a:xfrm>
        </p:grpSpPr>
        <p:sp>
          <p:nvSpPr>
            <p:cNvPr id="1044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45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1047" name="Text Box 7"/>
          <p:cNvSpPr txBox="1"/>
          <p:nvPr/>
        </p:nvSpPr>
        <p:spPr>
          <a:xfrm>
            <a:off x="1189504" y="3861414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1050" name="Oval 10"/>
          <p:cNvGrpSpPr/>
          <p:nvPr/>
        </p:nvGrpSpPr>
        <p:grpSpPr>
          <a:xfrm>
            <a:off x="2048604" y="2623152"/>
            <a:ext cx="1818360" cy="688775"/>
            <a:chOff x="0" y="0"/>
            <a:chExt cx="1818359" cy="688773"/>
          </a:xfrm>
        </p:grpSpPr>
        <p:sp>
          <p:nvSpPr>
            <p:cNvPr id="1048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49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1051" name="AutoShape 11"/>
          <p:cNvSpPr/>
          <p:nvPr/>
        </p:nvSpPr>
        <p:spPr>
          <a:xfrm flipH="1">
            <a:off x="2951920" y="3311925"/>
            <a:ext cx="5865" cy="446266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054" name="Oval 13"/>
          <p:cNvGrpSpPr/>
          <p:nvPr/>
        </p:nvGrpSpPr>
        <p:grpSpPr>
          <a:xfrm>
            <a:off x="2048604" y="5470634"/>
            <a:ext cx="1818360" cy="688775"/>
            <a:chOff x="0" y="0"/>
            <a:chExt cx="1818359" cy="688773"/>
          </a:xfrm>
        </p:grpSpPr>
        <p:sp>
          <p:nvSpPr>
            <p:cNvPr id="1052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53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1055" name="AutoShape 6"/>
          <p:cNvSpPr/>
          <p:nvPr/>
        </p:nvSpPr>
        <p:spPr>
          <a:xfrm flipH="1">
            <a:off x="1080159" y="4224012"/>
            <a:ext cx="1092860" cy="342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 lIns="45719" rIns="45719" anchor="ctr"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072" name="Group 9"/>
          <p:cNvGrpSpPr/>
          <p:nvPr/>
        </p:nvGrpSpPr>
        <p:grpSpPr>
          <a:xfrm>
            <a:off x="4995347" y="2629767"/>
            <a:ext cx="3212672" cy="3536259"/>
            <a:chOff x="0" y="0"/>
            <a:chExt cx="3212671" cy="3536257"/>
          </a:xfrm>
        </p:grpSpPr>
        <p:grpSp>
          <p:nvGrpSpPr>
            <p:cNvPr id="1058" name="AutoShape 28"/>
            <p:cNvGrpSpPr/>
            <p:nvPr/>
          </p:nvGrpSpPr>
          <p:grpSpPr>
            <a:xfrm>
              <a:off x="1951886" y="2048954"/>
              <a:ext cx="1260785" cy="658417"/>
              <a:chOff x="-1" y="-1"/>
              <a:chExt cx="1260784" cy="658416"/>
            </a:xfrm>
          </p:grpSpPr>
          <p:sp>
            <p:nvSpPr>
              <p:cNvPr id="1056" name="Rectángulo"/>
              <p:cNvSpPr/>
              <p:nvPr/>
            </p:nvSpPr>
            <p:spPr>
              <a:xfrm>
                <a:off x="-1" y="-1"/>
                <a:ext cx="1260784" cy="658416"/>
              </a:xfrm>
              <a:prstGeom prst="rect">
                <a:avLst/>
              </a:prstGeom>
              <a:solidFill>
                <a:srgbClr val="1296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>
                    <a:solidFill>
                      <a:srgbClr val="FFFFFF"/>
                    </a:solidFill>
                  </a:defRPr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1057" name="Bloque IF"/>
              <p:cNvSpPr txBox="1"/>
              <p:nvPr/>
            </p:nvSpPr>
            <p:spPr>
              <a:xfrm>
                <a:off x="120958" y="129153"/>
                <a:ext cx="1018866" cy="4001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r>
                  <a:rPr dirty="0" err="1">
                    <a:latin typeface="Calibri" panose="020F0502020204030204" pitchFamily="34" charset="0"/>
                  </a:rPr>
                  <a:t>Bloque</a:t>
                </a:r>
                <a:r>
                  <a:rPr dirty="0">
                    <a:latin typeface="Calibri" panose="020F0502020204030204" pitchFamily="34" charset="0"/>
                  </a:rPr>
                  <a:t> </a:t>
                </a:r>
                <a:r>
                  <a:rPr lang="es-CL" b="1" dirty="0" err="1">
                    <a:latin typeface="Calibri" panose="020F0502020204030204" pitchFamily="34" charset="0"/>
                  </a:rPr>
                  <a:t>if</a:t>
                </a:r>
                <a:endParaRPr b="1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61" name="AutoShape 5"/>
            <p:cNvGrpSpPr/>
            <p:nvPr/>
          </p:nvGrpSpPr>
          <p:grpSpPr>
            <a:xfrm>
              <a:off x="124414" y="1135037"/>
              <a:ext cx="1557804" cy="931648"/>
              <a:chOff x="0" y="0"/>
              <a:chExt cx="1557802" cy="931646"/>
            </a:xfrm>
          </p:grpSpPr>
          <p:sp>
            <p:nvSpPr>
              <p:cNvPr id="1059" name="Figura"/>
              <p:cNvSpPr/>
              <p:nvPr/>
            </p:nvSpPr>
            <p:spPr>
              <a:xfrm>
                <a:off x="0" y="-1"/>
                <a:ext cx="1557803" cy="931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10800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FFFF00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/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1060" name="condición"/>
              <p:cNvSpPr txBox="1"/>
              <p:nvPr/>
            </p:nvSpPr>
            <p:spPr>
              <a:xfrm>
                <a:off x="228071" y="267703"/>
                <a:ext cx="1101661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/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condición</a:t>
                </a:r>
              </a:p>
            </p:txBody>
          </p:sp>
        </p:grpSp>
        <p:sp>
          <p:nvSpPr>
            <p:cNvPr id="1062" name="Text Box 9"/>
            <p:cNvSpPr txBox="1"/>
            <p:nvPr/>
          </p:nvSpPr>
          <p:spPr>
            <a:xfrm>
              <a:off x="1954153" y="1238262"/>
              <a:ext cx="521936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s-CL" dirty="0">
                  <a:latin typeface="Calibri" panose="020F0502020204030204" pitchFamily="34" charset="0"/>
                </a:rPr>
                <a:t>True</a:t>
              </a:r>
              <a:endParaRPr dirty="0">
                <a:latin typeface="Calibri" panose="020F0502020204030204" pitchFamily="34" charset="0"/>
              </a:endParaRPr>
            </a:p>
          </p:txBody>
        </p:sp>
        <p:grpSp>
          <p:nvGrpSpPr>
            <p:cNvPr id="1065" name="Oval 10"/>
            <p:cNvGrpSpPr/>
            <p:nvPr/>
          </p:nvGrpSpPr>
          <p:grpSpPr>
            <a:xfrm>
              <a:off x="0" y="0"/>
              <a:ext cx="1818360" cy="688775"/>
              <a:chOff x="0" y="0"/>
              <a:chExt cx="1818359" cy="688773"/>
            </a:xfrm>
          </p:grpSpPr>
          <p:sp>
            <p:nvSpPr>
              <p:cNvPr id="1063" name="Óvalo"/>
              <p:cNvSpPr/>
              <p:nvPr/>
            </p:nvSpPr>
            <p:spPr>
              <a:xfrm>
                <a:off x="0" y="0"/>
                <a:ext cx="1818360" cy="688774"/>
              </a:xfrm>
              <a:prstGeom prst="ellipse">
                <a:avLst/>
              </a:prstGeom>
              <a:solidFill>
                <a:srgbClr val="30B9F8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1064" name="Inicio"/>
              <p:cNvSpPr txBox="1"/>
              <p:nvPr/>
            </p:nvSpPr>
            <p:spPr>
              <a:xfrm>
                <a:off x="579421" y="146266"/>
                <a:ext cx="659518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Inicio</a:t>
                </a:r>
              </a:p>
            </p:txBody>
          </p:sp>
        </p:grpSp>
        <p:sp>
          <p:nvSpPr>
            <p:cNvPr id="1066" name="AutoShape 11"/>
            <p:cNvSpPr/>
            <p:nvPr/>
          </p:nvSpPr>
          <p:spPr>
            <a:xfrm flipH="1">
              <a:off x="903315" y="688772"/>
              <a:ext cx="5866" cy="44626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67" name="AutoShape 12"/>
            <p:cNvSpPr/>
            <p:nvPr/>
          </p:nvSpPr>
          <p:spPr>
            <a:xfrm>
              <a:off x="1682216" y="1600861"/>
              <a:ext cx="900062" cy="448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  <p:grpSp>
          <p:nvGrpSpPr>
            <p:cNvPr id="1070" name="Oval 13"/>
            <p:cNvGrpSpPr/>
            <p:nvPr/>
          </p:nvGrpSpPr>
          <p:grpSpPr>
            <a:xfrm>
              <a:off x="0" y="2847482"/>
              <a:ext cx="1818360" cy="688775"/>
              <a:chOff x="0" y="0"/>
              <a:chExt cx="1818359" cy="688773"/>
            </a:xfrm>
          </p:grpSpPr>
          <p:sp>
            <p:nvSpPr>
              <p:cNvPr id="1068" name="Óvalo"/>
              <p:cNvSpPr/>
              <p:nvPr/>
            </p:nvSpPr>
            <p:spPr>
              <a:xfrm>
                <a:off x="0" y="0"/>
                <a:ext cx="1818360" cy="688774"/>
              </a:xfrm>
              <a:prstGeom prst="ellipse">
                <a:avLst/>
              </a:prstGeom>
              <a:solidFill>
                <a:srgbClr val="30B9F8"/>
              </a:solidFill>
              <a:ln w="12700" cap="flat">
                <a:noFill/>
                <a:miter lim="400000"/>
              </a:ln>
              <a:effectLst>
                <a:outerShdw blurRad="63500" rotWithShape="0">
                  <a:srgbClr val="62BCE9">
                    <a:alpha val="5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>
                  <a:latin typeface="Calibri" panose="020F0502020204030204" pitchFamily="34" charset="0"/>
                </a:endParaRPr>
              </a:p>
            </p:txBody>
          </p:sp>
          <p:sp>
            <p:nvSpPr>
              <p:cNvPr id="1069" name="Fin"/>
              <p:cNvSpPr txBox="1"/>
              <p:nvPr/>
            </p:nvSpPr>
            <p:spPr>
              <a:xfrm>
                <a:off x="702886" y="146266"/>
                <a:ext cx="412588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Calibri" panose="020F0502020204030204" pitchFamily="34" charset="0"/>
                  </a:rPr>
                  <a:t>Fin</a:t>
                </a:r>
              </a:p>
            </p:txBody>
          </p:sp>
        </p:grpSp>
        <p:sp>
          <p:nvSpPr>
            <p:cNvPr id="1071" name="AutoShape 14"/>
            <p:cNvSpPr/>
            <p:nvPr/>
          </p:nvSpPr>
          <p:spPr>
            <a:xfrm rot="5400000">
              <a:off x="1958070" y="2567660"/>
              <a:ext cx="484500" cy="763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>
                <a:latin typeface="Calibri" panose="020F0502020204030204" pitchFamily="34" charset="0"/>
              </a:endParaRPr>
            </a:p>
          </p:txBody>
        </p:sp>
      </p:grpSp>
      <p:grpSp>
        <p:nvGrpSpPr>
          <p:cNvPr id="1075" name="Rectangle 43"/>
          <p:cNvGrpSpPr/>
          <p:nvPr/>
        </p:nvGrpSpPr>
        <p:grpSpPr>
          <a:xfrm>
            <a:off x="4478153" y="1180133"/>
            <a:ext cx="3962210" cy="1055069"/>
            <a:chOff x="0" y="0"/>
            <a:chExt cx="3962209" cy="1055067"/>
          </a:xfrm>
        </p:grpSpPr>
        <p:sp>
          <p:nvSpPr>
            <p:cNvPr id="1073" name="Rectángulo"/>
            <p:cNvSpPr/>
            <p:nvPr/>
          </p:nvSpPr>
          <p:spPr>
            <a:xfrm>
              <a:off x="0" y="0"/>
              <a:ext cx="3962209" cy="1055067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74" name="Si la condición es verdadera (TRUE o 1), el control del programa se dirige al bloque de instrucciones del IF. Si es falsa realiza el bloque ELSE."/>
            <p:cNvSpPr txBox="1"/>
            <p:nvPr/>
          </p:nvSpPr>
          <p:spPr>
            <a:xfrm>
              <a:off x="0" y="0"/>
              <a:ext cx="3962209" cy="830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</a:rPr>
                <a:t>Si la </a:t>
              </a:r>
              <a:r>
                <a:rPr dirty="0" err="1">
                  <a:latin typeface="Calibri" panose="020F0502020204030204" pitchFamily="34" charset="0"/>
                </a:rPr>
                <a:t>condición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es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b="1" dirty="0" err="1">
                  <a:latin typeface="Calibri" panose="020F0502020204030204" pitchFamily="34" charset="0"/>
                </a:rPr>
                <a:t>verdadera</a:t>
              </a:r>
              <a:r>
                <a:rPr dirty="0">
                  <a:latin typeface="Calibri" panose="020F0502020204030204" pitchFamily="34" charset="0"/>
                </a:rPr>
                <a:t>, el control del </a:t>
              </a:r>
              <a:r>
                <a:rPr dirty="0" err="1">
                  <a:latin typeface="Calibri" panose="020F0502020204030204" pitchFamily="34" charset="0"/>
                </a:rPr>
                <a:t>programa</a:t>
              </a:r>
              <a:r>
                <a:rPr dirty="0">
                  <a:latin typeface="Calibri" panose="020F0502020204030204" pitchFamily="34" charset="0"/>
                </a:rPr>
                <a:t> se </a:t>
              </a:r>
              <a:r>
                <a:rPr dirty="0" err="1">
                  <a:latin typeface="Calibri" panose="020F0502020204030204" pitchFamily="34" charset="0"/>
                </a:rPr>
                <a:t>dirige</a:t>
              </a:r>
              <a:r>
                <a:rPr dirty="0">
                  <a:latin typeface="Calibri" panose="020F0502020204030204" pitchFamily="34" charset="0"/>
                </a:rPr>
                <a:t> al </a:t>
              </a: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</a:rPr>
                <a:t>instrucciones</a:t>
              </a:r>
              <a:r>
                <a:rPr dirty="0">
                  <a:latin typeface="Calibri" panose="020F0502020204030204" pitchFamily="34" charset="0"/>
                </a:rPr>
                <a:t> del </a:t>
              </a:r>
              <a:r>
                <a:rPr lang="es-CL" b="1" dirty="0" err="1">
                  <a:latin typeface="Calibri" panose="020F0502020204030204" pitchFamily="34" charset="0"/>
                </a:rPr>
                <a:t>if</a:t>
              </a:r>
              <a:r>
                <a:rPr dirty="0">
                  <a:latin typeface="Calibri" panose="020F0502020204030204" pitchFamily="34" charset="0"/>
                </a:rPr>
                <a:t>. Si </a:t>
              </a:r>
              <a:r>
                <a:rPr dirty="0" err="1">
                  <a:latin typeface="Calibri" panose="020F0502020204030204" pitchFamily="34" charset="0"/>
                </a:rPr>
                <a:t>es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falsa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realiza</a:t>
              </a:r>
              <a:r>
                <a:rPr dirty="0">
                  <a:latin typeface="Calibri" panose="020F0502020204030204" pitchFamily="34" charset="0"/>
                </a:rPr>
                <a:t> el </a:t>
              </a: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b="1" dirty="0" err="1">
                  <a:latin typeface="Calibri" panose="020F0502020204030204" pitchFamily="34" charset="0"/>
                </a:rPr>
                <a:t>else</a:t>
              </a:r>
              <a:r>
                <a:rPr dirty="0">
                  <a:latin typeface="Calibri" panose="020F0502020204030204" pitchFamily="34" charset="0"/>
                </a:rPr>
                <a:t>. </a:t>
              </a:r>
              <a:endParaRPr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078" name="AutoShape 6"/>
          <p:cNvSpPr/>
          <p:nvPr/>
        </p:nvSpPr>
        <p:spPr>
          <a:xfrm>
            <a:off x="1079500" y="5393690"/>
            <a:ext cx="969010" cy="420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77" name="TextBox 29"/>
          <p:cNvSpPr txBox="1"/>
          <p:nvPr/>
        </p:nvSpPr>
        <p:spPr>
          <a:xfrm>
            <a:off x="436570" y="1176337"/>
            <a:ext cx="3955592" cy="738664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 b="1">
                <a:latin typeface="Menlo"/>
                <a:ea typeface="Menlo"/>
                <a:cs typeface="Menlo"/>
                <a:sym typeface="Menlo"/>
              </a:defRPr>
            </a:pPr>
            <a:r>
              <a:rPr sz="14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 </a:t>
            </a:r>
            <a:r>
              <a:rPr sz="1400" b="1" dirty="0">
                <a:solidFill>
                  <a:srgbClr val="00B05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&lt;condición lógica&gt; </a:t>
            </a:r>
            <a:r>
              <a:rPr sz="14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</a:t>
            </a:r>
            <a:endParaRPr sz="14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  <a:sym typeface="Arial"/>
            </a:endParaRPr>
          </a:p>
          <a:p>
            <a:pPr>
              <a:defRPr sz="1400" b="1">
                <a:latin typeface="Menlo"/>
                <a:ea typeface="Menlo"/>
                <a:cs typeface="Menlo"/>
                <a:sym typeface="Menlo"/>
              </a:defRPr>
            </a:pPr>
            <a:endParaRPr sz="14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  <a:sym typeface="Arial"/>
            </a:endParaRPr>
          </a:p>
          <a:p>
            <a:pPr>
              <a:defRPr sz="1400" b="1">
                <a:latin typeface="Menlo"/>
                <a:ea typeface="Menlo"/>
                <a:cs typeface="Menlo"/>
                <a:sym typeface="Menlo"/>
              </a:defRPr>
            </a:pPr>
            <a:r>
              <a:rPr sz="14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else: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2A2B1C1-9066-CCA8-C982-42F35F657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D90EB7-5770-3B87-00B5-AC163E52C4C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138747"/>
      </p:ext>
    </p:extLst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6570" y="2821902"/>
            <a:ext cx="8003793" cy="33839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779422" y="3325520"/>
            <a:ext cx="3074952" cy="2527814"/>
          </a:xfrm>
          <a:custGeom>
            <a:avLst/>
            <a:gdLst>
              <a:gd name="connsiteX0" fmla="*/ 147665 w 2973945"/>
              <a:gd name="connsiteY0" fmla="*/ 554596 h 2514355"/>
              <a:gd name="connsiteX1" fmla="*/ 116435 w 2973945"/>
              <a:gd name="connsiteY1" fmla="*/ 1730997 h 2514355"/>
              <a:gd name="connsiteX2" fmla="*/ 1428111 w 2973945"/>
              <a:gd name="connsiteY2" fmla="*/ 2511794 h 2514355"/>
              <a:gd name="connsiteX3" fmla="*/ 2916760 w 2973945"/>
              <a:gd name="connsiteY3" fmla="*/ 1939209 h 2514355"/>
              <a:gd name="connsiteX4" fmla="*/ 2531585 w 2973945"/>
              <a:gd name="connsiteY4" fmla="*/ 814862 h 2514355"/>
              <a:gd name="connsiteX5" fmla="*/ 1271959 w 2973945"/>
              <a:gd name="connsiteY5" fmla="*/ 13244 h 2514355"/>
              <a:gd name="connsiteX6" fmla="*/ 355868 w 2973945"/>
              <a:gd name="connsiteY6" fmla="*/ 294331 h 2514355"/>
              <a:gd name="connsiteX0" fmla="*/ 147665 w 2973945"/>
              <a:gd name="connsiteY0" fmla="*/ 554596 h 2514355"/>
              <a:gd name="connsiteX1" fmla="*/ 116435 w 2973945"/>
              <a:gd name="connsiteY1" fmla="*/ 1730997 h 2514355"/>
              <a:gd name="connsiteX2" fmla="*/ 1428111 w 2973945"/>
              <a:gd name="connsiteY2" fmla="*/ 2511794 h 2514355"/>
              <a:gd name="connsiteX3" fmla="*/ 2916760 w 2973945"/>
              <a:gd name="connsiteY3" fmla="*/ 1939209 h 2514355"/>
              <a:gd name="connsiteX4" fmla="*/ 2531585 w 2973945"/>
              <a:gd name="connsiteY4" fmla="*/ 814862 h 2514355"/>
              <a:gd name="connsiteX5" fmla="*/ 1271959 w 2973945"/>
              <a:gd name="connsiteY5" fmla="*/ 13244 h 2514355"/>
              <a:gd name="connsiteX6" fmla="*/ 355868 w 2973945"/>
              <a:gd name="connsiteY6" fmla="*/ 294331 h 2514355"/>
              <a:gd name="connsiteX7" fmla="*/ 147665 w 2973945"/>
              <a:gd name="connsiteY7" fmla="*/ 554596 h 2514355"/>
              <a:gd name="connsiteX0" fmla="*/ 71700 w 3074952"/>
              <a:gd name="connsiteY0" fmla="*/ 960610 h 2514355"/>
              <a:gd name="connsiteX1" fmla="*/ 217442 w 3074952"/>
              <a:gd name="connsiteY1" fmla="*/ 1730997 h 2514355"/>
              <a:gd name="connsiteX2" fmla="*/ 1529118 w 3074952"/>
              <a:gd name="connsiteY2" fmla="*/ 2511794 h 2514355"/>
              <a:gd name="connsiteX3" fmla="*/ 3017767 w 3074952"/>
              <a:gd name="connsiteY3" fmla="*/ 1939209 h 2514355"/>
              <a:gd name="connsiteX4" fmla="*/ 2632592 w 3074952"/>
              <a:gd name="connsiteY4" fmla="*/ 814862 h 2514355"/>
              <a:gd name="connsiteX5" fmla="*/ 1372966 w 3074952"/>
              <a:gd name="connsiteY5" fmla="*/ 13244 h 2514355"/>
              <a:gd name="connsiteX6" fmla="*/ 456875 w 3074952"/>
              <a:gd name="connsiteY6" fmla="*/ 294331 h 2514355"/>
              <a:gd name="connsiteX7" fmla="*/ 71700 w 3074952"/>
              <a:gd name="connsiteY7" fmla="*/ 960610 h 2514355"/>
              <a:gd name="connsiteX0" fmla="*/ 71700 w 3074952"/>
              <a:gd name="connsiteY0" fmla="*/ 997325 h 2551070"/>
              <a:gd name="connsiteX1" fmla="*/ 217442 w 3074952"/>
              <a:gd name="connsiteY1" fmla="*/ 1767712 h 2551070"/>
              <a:gd name="connsiteX2" fmla="*/ 1529118 w 3074952"/>
              <a:gd name="connsiteY2" fmla="*/ 2548509 h 2551070"/>
              <a:gd name="connsiteX3" fmla="*/ 3017767 w 3074952"/>
              <a:gd name="connsiteY3" fmla="*/ 1975924 h 2551070"/>
              <a:gd name="connsiteX4" fmla="*/ 2632592 w 3074952"/>
              <a:gd name="connsiteY4" fmla="*/ 851577 h 2551070"/>
              <a:gd name="connsiteX5" fmla="*/ 1372966 w 3074952"/>
              <a:gd name="connsiteY5" fmla="*/ 49959 h 2551070"/>
              <a:gd name="connsiteX6" fmla="*/ 633847 w 3074952"/>
              <a:gd name="connsiteY6" fmla="*/ 81191 h 2551070"/>
              <a:gd name="connsiteX7" fmla="*/ 71700 w 3074952"/>
              <a:gd name="connsiteY7" fmla="*/ 997325 h 2551070"/>
              <a:gd name="connsiteX0" fmla="*/ 71700 w 3074952"/>
              <a:gd name="connsiteY0" fmla="*/ 976122 h 2529867"/>
              <a:gd name="connsiteX1" fmla="*/ 217442 w 3074952"/>
              <a:gd name="connsiteY1" fmla="*/ 1746509 h 2529867"/>
              <a:gd name="connsiteX2" fmla="*/ 1529118 w 3074952"/>
              <a:gd name="connsiteY2" fmla="*/ 2527306 h 2529867"/>
              <a:gd name="connsiteX3" fmla="*/ 3017767 w 3074952"/>
              <a:gd name="connsiteY3" fmla="*/ 1954721 h 2529867"/>
              <a:gd name="connsiteX4" fmla="*/ 2632592 w 3074952"/>
              <a:gd name="connsiteY4" fmla="*/ 830374 h 2529867"/>
              <a:gd name="connsiteX5" fmla="*/ 1372966 w 3074952"/>
              <a:gd name="connsiteY5" fmla="*/ 28756 h 2529867"/>
              <a:gd name="connsiteX6" fmla="*/ 508925 w 3074952"/>
              <a:gd name="connsiteY6" fmla="*/ 164094 h 2529867"/>
              <a:gd name="connsiteX7" fmla="*/ 71700 w 3074952"/>
              <a:gd name="connsiteY7" fmla="*/ 976122 h 2529867"/>
              <a:gd name="connsiteX0" fmla="*/ 71700 w 3074952"/>
              <a:gd name="connsiteY0" fmla="*/ 1025956 h 2579701"/>
              <a:gd name="connsiteX1" fmla="*/ 217442 w 3074952"/>
              <a:gd name="connsiteY1" fmla="*/ 1796343 h 2579701"/>
              <a:gd name="connsiteX2" fmla="*/ 1529118 w 3074952"/>
              <a:gd name="connsiteY2" fmla="*/ 2577140 h 2579701"/>
              <a:gd name="connsiteX3" fmla="*/ 3017767 w 3074952"/>
              <a:gd name="connsiteY3" fmla="*/ 2004555 h 2579701"/>
              <a:gd name="connsiteX4" fmla="*/ 2632592 w 3074952"/>
              <a:gd name="connsiteY4" fmla="*/ 880208 h 2579701"/>
              <a:gd name="connsiteX5" fmla="*/ 1372966 w 3074952"/>
              <a:gd name="connsiteY5" fmla="*/ 78590 h 2579701"/>
              <a:gd name="connsiteX6" fmla="*/ 508925 w 3074952"/>
              <a:gd name="connsiteY6" fmla="*/ 213928 h 2579701"/>
              <a:gd name="connsiteX7" fmla="*/ 71700 w 3074952"/>
              <a:gd name="connsiteY7" fmla="*/ 1025956 h 2579701"/>
              <a:gd name="connsiteX0" fmla="*/ 71700 w 3074952"/>
              <a:gd name="connsiteY0" fmla="*/ 974069 h 2527814"/>
              <a:gd name="connsiteX1" fmla="*/ 217442 w 3074952"/>
              <a:gd name="connsiteY1" fmla="*/ 1744456 h 2527814"/>
              <a:gd name="connsiteX2" fmla="*/ 1529118 w 3074952"/>
              <a:gd name="connsiteY2" fmla="*/ 2525253 h 2527814"/>
              <a:gd name="connsiteX3" fmla="*/ 3017767 w 3074952"/>
              <a:gd name="connsiteY3" fmla="*/ 1952668 h 2527814"/>
              <a:gd name="connsiteX4" fmla="*/ 2632592 w 3074952"/>
              <a:gd name="connsiteY4" fmla="*/ 828321 h 2527814"/>
              <a:gd name="connsiteX5" fmla="*/ 1372966 w 3074952"/>
              <a:gd name="connsiteY5" fmla="*/ 26703 h 2527814"/>
              <a:gd name="connsiteX6" fmla="*/ 384004 w 3074952"/>
              <a:gd name="connsiteY6" fmla="*/ 328611 h 2527814"/>
              <a:gd name="connsiteX7" fmla="*/ 71700 w 3074952"/>
              <a:gd name="connsiteY7" fmla="*/ 974069 h 2527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74952" h="2527814">
                <a:moveTo>
                  <a:pt x="71700" y="974069"/>
                </a:moveTo>
                <a:cubicBezTo>
                  <a:pt x="-50619" y="1399169"/>
                  <a:pt x="-25461" y="1485925"/>
                  <a:pt x="217442" y="1744456"/>
                </a:cubicBezTo>
                <a:cubicBezTo>
                  <a:pt x="460345" y="2002987"/>
                  <a:pt x="1062397" y="2490551"/>
                  <a:pt x="1529118" y="2525253"/>
                </a:cubicBezTo>
                <a:cubicBezTo>
                  <a:pt x="1995839" y="2559955"/>
                  <a:pt x="2833855" y="2235490"/>
                  <a:pt x="3017767" y="1952668"/>
                </a:cubicBezTo>
                <a:cubicBezTo>
                  <a:pt x="3201679" y="1669846"/>
                  <a:pt x="2906725" y="1149315"/>
                  <a:pt x="2632592" y="828321"/>
                </a:cubicBezTo>
                <a:cubicBezTo>
                  <a:pt x="2358459" y="507327"/>
                  <a:pt x="1747731" y="109988"/>
                  <a:pt x="1372966" y="26703"/>
                </a:cubicBezTo>
                <a:cubicBezTo>
                  <a:pt x="998201" y="-56582"/>
                  <a:pt x="529746" y="57935"/>
                  <a:pt x="384004" y="328611"/>
                </a:cubicBezTo>
                <a:lnTo>
                  <a:pt x="71700" y="97406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7377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04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075" name="Rectangle 43"/>
          <p:cNvGrpSpPr/>
          <p:nvPr/>
        </p:nvGrpSpPr>
        <p:grpSpPr>
          <a:xfrm>
            <a:off x="4478153" y="1180133"/>
            <a:ext cx="3962210" cy="1055069"/>
            <a:chOff x="0" y="0"/>
            <a:chExt cx="3962209" cy="1055067"/>
          </a:xfrm>
        </p:grpSpPr>
        <p:sp>
          <p:nvSpPr>
            <p:cNvPr id="1073" name="Rectángulo"/>
            <p:cNvSpPr/>
            <p:nvPr/>
          </p:nvSpPr>
          <p:spPr>
            <a:xfrm>
              <a:off x="0" y="0"/>
              <a:ext cx="3962209" cy="1055067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74" name="Si la condición es verdadera (TRUE o 1), el control del programa se dirige al bloque de instrucciones del IF. Si es falsa realiza el bloque ELSE."/>
            <p:cNvSpPr txBox="1"/>
            <p:nvPr/>
          </p:nvSpPr>
          <p:spPr>
            <a:xfrm>
              <a:off x="0" y="0"/>
              <a:ext cx="3962209" cy="830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6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dirty="0">
                  <a:latin typeface="Calibri" panose="020F0502020204030204" pitchFamily="34" charset="0"/>
                </a:rPr>
                <a:t>Si la </a:t>
              </a:r>
              <a:r>
                <a:rPr dirty="0" err="1">
                  <a:latin typeface="Calibri" panose="020F0502020204030204" pitchFamily="34" charset="0"/>
                </a:rPr>
                <a:t>condición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es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b="1" dirty="0" err="1">
                  <a:latin typeface="Calibri" panose="020F0502020204030204" pitchFamily="34" charset="0"/>
                </a:rPr>
                <a:t>verdadera</a:t>
              </a:r>
              <a:r>
                <a:rPr dirty="0">
                  <a:latin typeface="Calibri" panose="020F0502020204030204" pitchFamily="34" charset="0"/>
                </a:rPr>
                <a:t>, el control del </a:t>
              </a:r>
              <a:r>
                <a:rPr dirty="0" err="1">
                  <a:latin typeface="Calibri" panose="020F0502020204030204" pitchFamily="34" charset="0"/>
                </a:rPr>
                <a:t>programa</a:t>
              </a:r>
              <a:r>
                <a:rPr dirty="0">
                  <a:latin typeface="Calibri" panose="020F0502020204030204" pitchFamily="34" charset="0"/>
                </a:rPr>
                <a:t> se </a:t>
              </a:r>
              <a:r>
                <a:rPr dirty="0" err="1">
                  <a:latin typeface="Calibri" panose="020F0502020204030204" pitchFamily="34" charset="0"/>
                </a:rPr>
                <a:t>dirige</a:t>
              </a:r>
              <a:r>
                <a:rPr dirty="0">
                  <a:latin typeface="Calibri" panose="020F0502020204030204" pitchFamily="34" charset="0"/>
                </a:rPr>
                <a:t> al </a:t>
              </a: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de </a:t>
              </a:r>
              <a:r>
                <a:rPr dirty="0" err="1">
                  <a:latin typeface="Calibri" panose="020F0502020204030204" pitchFamily="34" charset="0"/>
                </a:rPr>
                <a:t>instrucciones</a:t>
              </a:r>
              <a:r>
                <a:rPr dirty="0">
                  <a:latin typeface="Calibri" panose="020F0502020204030204" pitchFamily="34" charset="0"/>
                </a:rPr>
                <a:t> del </a:t>
              </a:r>
              <a:r>
                <a:rPr lang="es-CL" b="1" dirty="0" err="1">
                  <a:latin typeface="Calibri" panose="020F0502020204030204" pitchFamily="34" charset="0"/>
                </a:rPr>
                <a:t>if</a:t>
              </a:r>
              <a:r>
                <a:rPr dirty="0">
                  <a:latin typeface="Calibri" panose="020F0502020204030204" pitchFamily="34" charset="0"/>
                </a:rPr>
                <a:t>. Si </a:t>
              </a:r>
              <a:r>
                <a:rPr dirty="0" err="1">
                  <a:latin typeface="Calibri" panose="020F0502020204030204" pitchFamily="34" charset="0"/>
                </a:rPr>
                <a:t>es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falsa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dirty="0" err="1">
                  <a:latin typeface="Calibri" panose="020F0502020204030204" pitchFamily="34" charset="0"/>
                </a:rPr>
                <a:t>realiza</a:t>
              </a:r>
              <a:r>
                <a:rPr dirty="0">
                  <a:latin typeface="Calibri" panose="020F0502020204030204" pitchFamily="34" charset="0"/>
                </a:rPr>
                <a:t> el </a:t>
              </a: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b="1" dirty="0" err="1">
                  <a:latin typeface="Calibri" panose="020F0502020204030204" pitchFamily="34" charset="0"/>
                </a:rPr>
                <a:t>else</a:t>
              </a:r>
              <a:r>
                <a:rPr dirty="0">
                  <a:latin typeface="Calibri" panose="020F0502020204030204" pitchFamily="34" charset="0"/>
                </a:rPr>
                <a:t>. </a:t>
              </a:r>
              <a:endParaRPr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077" name="TextBox 29"/>
          <p:cNvSpPr txBox="1"/>
          <p:nvPr/>
        </p:nvSpPr>
        <p:spPr>
          <a:xfrm>
            <a:off x="436570" y="1176337"/>
            <a:ext cx="3955592" cy="738664"/>
          </a:xfrm>
          <a:prstGeom prst="rect">
            <a:avLst/>
          </a:prstGeom>
          <a:solidFill>
            <a:srgbClr val="CAE8F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 b="1">
                <a:latin typeface="Menlo"/>
                <a:ea typeface="Menlo"/>
                <a:cs typeface="Menlo"/>
                <a:sym typeface="Menlo"/>
              </a:defRPr>
            </a:pPr>
            <a:r>
              <a:rPr lang="es-CL" sz="14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</a:t>
            </a:r>
            <a:r>
              <a:rPr lang="es-CL" sz="14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</a:t>
            </a:r>
            <a:r>
              <a:rPr lang="es-CL" sz="1400" b="1" dirty="0">
                <a:solidFill>
                  <a:srgbClr val="00B05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&lt;condición lógica&gt; </a:t>
            </a:r>
            <a:r>
              <a:rPr lang="es-CL" sz="14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</a:t>
            </a:r>
            <a:endParaRPr lang="es-CL" sz="14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  <a:sym typeface="Arial"/>
            </a:endParaRPr>
          </a:p>
          <a:p>
            <a:pPr>
              <a:defRPr sz="1400" b="1">
                <a:latin typeface="Menlo"/>
                <a:ea typeface="Menlo"/>
                <a:cs typeface="Menlo"/>
                <a:sym typeface="Menlo"/>
              </a:defRPr>
            </a:pPr>
            <a:endParaRPr lang="es-CL" sz="14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  <a:sym typeface="Arial"/>
            </a:endParaRPr>
          </a:p>
          <a:p>
            <a:pPr>
              <a:defRPr sz="1400" b="1">
                <a:latin typeface="Menlo"/>
                <a:ea typeface="Menlo"/>
                <a:cs typeface="Menlo"/>
                <a:sym typeface="Menlo"/>
              </a:defRPr>
            </a:pPr>
            <a:r>
              <a:rPr lang="es-CL" sz="14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else</a:t>
            </a:r>
            <a:r>
              <a:rPr lang="es-CL" sz="14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</a:t>
            </a:r>
          </a:p>
        </p:txBody>
      </p:sp>
      <p:sp>
        <p:nvSpPr>
          <p:cNvPr id="3" name="Elipse 2"/>
          <p:cNvSpPr/>
          <p:nvPr/>
        </p:nvSpPr>
        <p:spPr>
          <a:xfrm>
            <a:off x="1111170" y="3209464"/>
            <a:ext cx="2794243" cy="231418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8575" cap="rnd" cmpd="sng">
            <a:solidFill>
              <a:srgbClr val="66006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840375" y="3779664"/>
            <a:ext cx="520860" cy="369330"/>
          </a:xfrm>
          <a:prstGeom prst="rect">
            <a:avLst/>
          </a:prstGeom>
          <a:solidFill>
            <a:srgbClr val="FFC00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830010" y="4132692"/>
            <a:ext cx="520860" cy="369330"/>
          </a:xfrm>
          <a:prstGeom prst="rect">
            <a:avLst/>
          </a:prstGeom>
          <a:solidFill>
            <a:srgbClr val="00B05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1992775" y="4867683"/>
            <a:ext cx="520860" cy="369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5" name="Triángulo isósceles 4"/>
          <p:cNvSpPr/>
          <p:nvPr/>
        </p:nvSpPr>
        <p:spPr>
          <a:xfrm>
            <a:off x="5299875" y="3721457"/>
            <a:ext cx="371239" cy="520135"/>
          </a:xfrm>
          <a:prstGeom prst="triangle">
            <a:avLst/>
          </a:prstGeom>
          <a:solidFill>
            <a:srgbClr val="00B05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6187634" y="4092475"/>
            <a:ext cx="520860" cy="5208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50" name="Triángulo isósceles 49"/>
          <p:cNvSpPr/>
          <p:nvPr/>
        </p:nvSpPr>
        <p:spPr>
          <a:xfrm>
            <a:off x="6296969" y="4692323"/>
            <a:ext cx="741629" cy="733659"/>
          </a:xfrm>
          <a:prstGeom prst="triangle">
            <a:avLst/>
          </a:prstGeom>
          <a:solidFill>
            <a:srgbClr val="FFFF0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7" name="Pentágono regular 6"/>
          <p:cNvSpPr/>
          <p:nvPr/>
        </p:nvSpPr>
        <p:spPr>
          <a:xfrm>
            <a:off x="5299875" y="4577472"/>
            <a:ext cx="571209" cy="480057"/>
          </a:xfrm>
          <a:prstGeom prst="pentagon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2230" y="2368622"/>
            <a:ext cx="39780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Conjunto Universo = Figuras Geométricas</a:t>
            </a:r>
          </a:p>
        </p:txBody>
      </p:sp>
      <p:sp>
        <p:nvSpPr>
          <p:cNvPr id="53" name="Freeform 30"/>
          <p:cNvSpPr/>
          <p:nvPr/>
        </p:nvSpPr>
        <p:spPr>
          <a:xfrm rot="16200000">
            <a:off x="2678802" y="5530063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54" name="Rectangle 31"/>
          <p:cNvGrpSpPr/>
          <p:nvPr/>
        </p:nvGrpSpPr>
        <p:grpSpPr>
          <a:xfrm>
            <a:off x="2973759" y="5889578"/>
            <a:ext cx="2326116" cy="495835"/>
            <a:chOff x="0" y="0"/>
            <a:chExt cx="1081464" cy="612869"/>
          </a:xfrm>
        </p:grpSpPr>
        <p:sp>
          <p:nvSpPr>
            <p:cNvPr id="55" name="Rectángulo"/>
            <p:cNvSpPr/>
            <p:nvPr/>
          </p:nvSpPr>
          <p:spPr>
            <a:xfrm>
              <a:off x="0" y="0"/>
              <a:ext cx="1081464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56" name="¿Qué resultado se muestra por la terminal?"/>
            <p:cNvSpPr txBox="1"/>
            <p:nvPr/>
          </p:nvSpPr>
          <p:spPr>
            <a:xfrm>
              <a:off x="0" y="0"/>
              <a:ext cx="1042225" cy="380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algn="ctr"/>
              <a:r>
                <a:rPr lang="es-CL" dirty="0" err="1">
                  <a:latin typeface="Calibri" panose="020F0502020204030204" pitchFamily="34" charset="0"/>
                </a:rPr>
                <a:t>if</a:t>
              </a:r>
              <a:r>
                <a:rPr lang="es-CL" dirty="0">
                  <a:latin typeface="Calibri" panose="020F0502020204030204" pitchFamily="34" charset="0"/>
                </a:rPr>
                <a:t> </a:t>
              </a:r>
              <a:r>
                <a:rPr lang="es-CL" dirty="0">
                  <a:solidFill>
                    <a:srgbClr val="3366FF"/>
                  </a:solidFill>
                  <a:latin typeface="Calibri" panose="020F0502020204030204" pitchFamily="34" charset="0"/>
                </a:rPr>
                <a:t>la figura es un cuadrado</a:t>
              </a:r>
              <a:endParaRPr dirty="0">
                <a:solidFill>
                  <a:srgbClr val="3366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8" name="Freeform 30"/>
          <p:cNvSpPr/>
          <p:nvPr/>
        </p:nvSpPr>
        <p:spPr>
          <a:xfrm rot="10106897">
            <a:off x="6621063" y="2950062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59" name="Rectangle 31"/>
          <p:cNvGrpSpPr/>
          <p:nvPr/>
        </p:nvGrpSpPr>
        <p:grpSpPr>
          <a:xfrm>
            <a:off x="6944907" y="2841743"/>
            <a:ext cx="644082" cy="422765"/>
            <a:chOff x="1" y="0"/>
            <a:chExt cx="644081" cy="612869"/>
          </a:xfrm>
        </p:grpSpPr>
        <p:sp>
          <p:nvSpPr>
            <p:cNvPr id="60" name="Rectángulo"/>
            <p:cNvSpPr/>
            <p:nvPr/>
          </p:nvSpPr>
          <p:spPr>
            <a:xfrm>
              <a:off x="1" y="0"/>
              <a:ext cx="644081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61" name="¿Qué resultado se muestra por la terminal?"/>
            <p:cNvSpPr txBox="1"/>
            <p:nvPr/>
          </p:nvSpPr>
          <p:spPr>
            <a:xfrm>
              <a:off x="1" y="0"/>
              <a:ext cx="644080" cy="380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algn="ctr"/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A91E3D25-8958-640F-3432-376C688ED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3D5BAC32-248C-3BA3-3E51-4B1092304AE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698012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3" grpId="0" animBg="1"/>
      <p:bldP spid="58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2" name="AutoShape 28"/>
          <p:cNvGrpSpPr/>
          <p:nvPr/>
        </p:nvGrpSpPr>
        <p:grpSpPr>
          <a:xfrm>
            <a:off x="3341882" y="3001996"/>
            <a:ext cx="1260001" cy="828001"/>
            <a:chOff x="0" y="0"/>
            <a:chExt cx="1260000" cy="828000"/>
          </a:xfrm>
        </p:grpSpPr>
        <p:sp>
          <p:nvSpPr>
            <p:cNvPr id="1080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1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85" name="AutoShape 28"/>
          <p:cNvGrpSpPr/>
          <p:nvPr/>
        </p:nvGrpSpPr>
        <p:grpSpPr>
          <a:xfrm>
            <a:off x="271561" y="3045560"/>
            <a:ext cx="1260002" cy="828001"/>
            <a:chOff x="0" y="0"/>
            <a:chExt cx="1260000" cy="828000"/>
          </a:xfrm>
        </p:grpSpPr>
        <p:sp>
          <p:nvSpPr>
            <p:cNvPr id="1083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4" name="Bloque  ELSE"/>
            <p:cNvSpPr txBox="1"/>
            <p:nvPr/>
          </p:nvSpPr>
          <p:spPr>
            <a:xfrm>
              <a:off x="187380" y="63480"/>
              <a:ext cx="885240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108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090" name="Rectangle 5"/>
          <p:cNvGrpSpPr/>
          <p:nvPr/>
        </p:nvGrpSpPr>
        <p:grpSpPr>
          <a:xfrm>
            <a:off x="4892040" y="1221107"/>
            <a:ext cx="4117057" cy="5397377"/>
            <a:chOff x="0" y="-1"/>
            <a:chExt cx="4117055" cy="5397376"/>
          </a:xfrm>
        </p:grpSpPr>
        <p:sp>
          <p:nvSpPr>
            <p:cNvPr id="1088" name="Rectángulo"/>
            <p:cNvSpPr/>
            <p:nvPr/>
          </p:nvSpPr>
          <p:spPr>
            <a:xfrm>
              <a:off x="0" y="-1"/>
              <a:ext cx="4117055" cy="5397376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089" name="area = 10…"/>
            <p:cNvSpPr txBox="1"/>
            <p:nvPr/>
          </p:nvSpPr>
          <p:spPr>
            <a:xfrm>
              <a:off x="0" y="-1"/>
              <a:ext cx="4117055" cy="2677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10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"El area </a:t>
              </a:r>
              <a:r>
                <a:rPr dirty="0" err="1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es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mayor a 10"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(w)</a:t>
              </a:r>
            </a:p>
          </p:txBody>
        </p:sp>
      </p:grpSp>
      <p:grpSp>
        <p:nvGrpSpPr>
          <p:cNvPr id="1093" name="AutoShape 5"/>
          <p:cNvGrpSpPr/>
          <p:nvPr/>
        </p:nvGrpSpPr>
        <p:grpSpPr>
          <a:xfrm>
            <a:off x="1591258" y="2099012"/>
            <a:ext cx="1557804" cy="931647"/>
            <a:chOff x="0" y="0"/>
            <a:chExt cx="1557802" cy="931646"/>
          </a:xfrm>
        </p:grpSpPr>
        <p:sp>
          <p:nvSpPr>
            <p:cNvPr id="1091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2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1111" name="AutoShape 6"/>
          <p:cNvSpPr/>
          <p:nvPr/>
        </p:nvSpPr>
        <p:spPr>
          <a:xfrm>
            <a:off x="900430" y="2564130"/>
            <a:ext cx="690881" cy="481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95" name="Text Box 7"/>
          <p:cNvSpPr txBox="1"/>
          <p:nvPr/>
        </p:nvSpPr>
        <p:spPr>
          <a:xfrm>
            <a:off x="815750" y="2220809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1096" name="Text Box 9"/>
          <p:cNvSpPr txBox="1"/>
          <p:nvPr/>
        </p:nvSpPr>
        <p:spPr>
          <a:xfrm>
            <a:off x="3388159" y="2242706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1099" name="Oval 10"/>
          <p:cNvGrpSpPr/>
          <p:nvPr/>
        </p:nvGrpSpPr>
        <p:grpSpPr>
          <a:xfrm>
            <a:off x="1459538" y="1233010"/>
            <a:ext cx="1818361" cy="688774"/>
            <a:chOff x="0" y="0"/>
            <a:chExt cx="1818359" cy="688773"/>
          </a:xfrm>
        </p:grpSpPr>
        <p:sp>
          <p:nvSpPr>
            <p:cNvPr id="1097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8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1112" name="AutoShape 11"/>
          <p:cNvSpPr/>
          <p:nvPr/>
        </p:nvSpPr>
        <p:spPr>
          <a:xfrm>
            <a:off x="2369220" y="1921650"/>
            <a:ext cx="261" cy="177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3" name="AutoShape 12"/>
          <p:cNvSpPr/>
          <p:nvPr/>
        </p:nvSpPr>
        <p:spPr>
          <a:xfrm>
            <a:off x="3148329" y="2564130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104" name="Oval 13"/>
          <p:cNvGrpSpPr/>
          <p:nvPr/>
        </p:nvGrpSpPr>
        <p:grpSpPr>
          <a:xfrm>
            <a:off x="1642896" y="3965569"/>
            <a:ext cx="1818361" cy="688775"/>
            <a:chOff x="0" y="0"/>
            <a:chExt cx="1818359" cy="688773"/>
          </a:xfrm>
        </p:grpSpPr>
        <p:sp>
          <p:nvSpPr>
            <p:cNvPr id="1102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03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1114" name="AutoShape 14"/>
          <p:cNvSpPr/>
          <p:nvPr/>
        </p:nvSpPr>
        <p:spPr>
          <a:xfrm>
            <a:off x="3460750" y="3829050"/>
            <a:ext cx="510541" cy="480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5" name="AutoShape 6"/>
          <p:cNvSpPr/>
          <p:nvPr/>
        </p:nvSpPr>
        <p:spPr>
          <a:xfrm>
            <a:off x="900430" y="3872230"/>
            <a:ext cx="741681" cy="436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07" name="Rounded Rectangle 19"/>
          <p:cNvSpPr/>
          <p:nvPr/>
        </p:nvSpPr>
        <p:spPr>
          <a:xfrm>
            <a:off x="5077609" y="2146071"/>
            <a:ext cx="3428785" cy="526570"/>
          </a:xfrm>
          <a:prstGeom prst="roundRect">
            <a:avLst>
              <a:gd name="adj" fmla="val 16667"/>
            </a:avLst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1108" name="Rounded Rectangle 20"/>
          <p:cNvSpPr/>
          <p:nvPr/>
        </p:nvSpPr>
        <p:spPr>
          <a:xfrm>
            <a:off x="5077609" y="2997020"/>
            <a:ext cx="3234425" cy="540000"/>
          </a:xfrm>
          <a:prstGeom prst="roundRect">
            <a:avLst>
              <a:gd name="adj" fmla="val 16667"/>
            </a:avLst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1109" name="Rectangle 2"/>
          <p:cNvSpPr txBox="1"/>
          <p:nvPr/>
        </p:nvSpPr>
        <p:spPr>
          <a:xfrm>
            <a:off x="5190922" y="2155488"/>
            <a:ext cx="125130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 err="1">
                <a:latin typeface="Calibri" panose="020F0502020204030204" pitchFamily="34" charset="0"/>
              </a:rPr>
              <a:t>bloque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>
                <a:solidFill>
                  <a:srgbClr val="1296FB"/>
                </a:solidFill>
                <a:latin typeface="Calibri" panose="020F0502020204030204" pitchFamily="34" charset="0"/>
              </a:rPr>
              <a:t>IF</a:t>
            </a:r>
          </a:p>
        </p:txBody>
      </p:sp>
      <p:sp>
        <p:nvSpPr>
          <p:cNvPr id="1110" name="Rectangle 22"/>
          <p:cNvSpPr txBox="1"/>
          <p:nvPr/>
        </p:nvSpPr>
        <p:spPr>
          <a:xfrm>
            <a:off x="5190922" y="2998942"/>
            <a:ext cx="160556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 err="1">
                <a:latin typeface="Calibri" panose="020F0502020204030204" pitchFamily="34" charset="0"/>
              </a:rPr>
              <a:t>bloque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>
                <a:solidFill>
                  <a:srgbClr val="26A3E6"/>
                </a:solidFill>
                <a:latin typeface="Calibri" panose="020F0502020204030204" pitchFamily="34" charset="0"/>
              </a:rPr>
              <a:t>ELSE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4755282-3642-3340-3F5A-A4EE39761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A8B0B1-CA02-A522-4999-4E053D59921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0087414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127" name="Rectangle 5"/>
          <p:cNvGrpSpPr/>
          <p:nvPr/>
        </p:nvGrpSpPr>
        <p:grpSpPr>
          <a:xfrm>
            <a:off x="4892040" y="1221107"/>
            <a:ext cx="4117057" cy="5397377"/>
            <a:chOff x="0" y="-1"/>
            <a:chExt cx="4117055" cy="5397376"/>
          </a:xfrm>
        </p:grpSpPr>
        <p:sp>
          <p:nvSpPr>
            <p:cNvPr id="1125" name="Rectángulo"/>
            <p:cNvSpPr/>
            <p:nvPr/>
          </p:nvSpPr>
          <p:spPr>
            <a:xfrm>
              <a:off x="0" y="-1"/>
              <a:ext cx="4117055" cy="5397376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126" name="area = 10…"/>
            <p:cNvSpPr txBox="1"/>
            <p:nvPr/>
          </p:nvSpPr>
          <p:spPr>
            <a:xfrm>
              <a:off x="0" y="-1"/>
              <a:ext cx="4117055" cy="2677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10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El area es mayor a 10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area = 9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w = 7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(w)</a:t>
              </a:r>
            </a:p>
          </p:txBody>
        </p:sp>
      </p:grpSp>
      <p:sp>
        <p:nvSpPr>
          <p:cNvPr id="1144" name="TextBox 23"/>
          <p:cNvSpPr txBox="1"/>
          <p:nvPr/>
        </p:nvSpPr>
        <p:spPr>
          <a:xfrm>
            <a:off x="5208018" y="4421728"/>
            <a:ext cx="3265611" cy="64633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/>
              <a:t>¿</a:t>
            </a:r>
            <a:r>
              <a:rPr dirty="0" err="1"/>
              <a:t>Qué</a:t>
            </a:r>
            <a:r>
              <a:rPr dirty="0"/>
              <a:t> valor </a:t>
            </a:r>
            <a:r>
              <a:rPr dirty="0" err="1"/>
              <a:t>tiene</a:t>
            </a:r>
            <a:r>
              <a:rPr dirty="0"/>
              <a:t> la variable </a:t>
            </a:r>
            <a:r>
              <a:rPr b="1" dirty="0">
                <a:latin typeface="Menlo"/>
                <a:ea typeface="Menlo"/>
                <a:cs typeface="Menlo"/>
                <a:sym typeface="Menlo"/>
              </a:rPr>
              <a:t>w</a:t>
            </a:r>
            <a:r>
              <a:rPr sz="1400" dirty="0">
                <a:latin typeface="Menlo"/>
                <a:ea typeface="Menlo"/>
                <a:cs typeface="Menlo"/>
                <a:sym typeface="Menlo"/>
              </a:rPr>
              <a:t> </a:t>
            </a:r>
            <a:r>
              <a:rPr dirty="0"/>
              <a:t>al </a:t>
            </a:r>
            <a:r>
              <a:rPr dirty="0" err="1"/>
              <a:t>término</a:t>
            </a:r>
            <a:r>
              <a:rPr dirty="0"/>
              <a:t> del </a:t>
            </a:r>
            <a:r>
              <a:rPr dirty="0" err="1"/>
              <a:t>programa</a:t>
            </a:r>
            <a:r>
              <a:rPr dirty="0"/>
              <a:t>?</a:t>
            </a:r>
          </a:p>
        </p:txBody>
      </p:sp>
      <p:grpSp>
        <p:nvGrpSpPr>
          <p:cNvPr id="30" name="AutoShape 28"/>
          <p:cNvGrpSpPr/>
          <p:nvPr/>
        </p:nvGrpSpPr>
        <p:grpSpPr>
          <a:xfrm>
            <a:off x="3341882" y="3001996"/>
            <a:ext cx="1260001" cy="828001"/>
            <a:chOff x="0" y="0"/>
            <a:chExt cx="1260000" cy="828000"/>
          </a:xfrm>
        </p:grpSpPr>
        <p:sp>
          <p:nvSpPr>
            <p:cNvPr id="31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2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33" name="AutoShape 28"/>
          <p:cNvGrpSpPr/>
          <p:nvPr/>
        </p:nvGrpSpPr>
        <p:grpSpPr>
          <a:xfrm>
            <a:off x="271561" y="3045560"/>
            <a:ext cx="1260002" cy="828001"/>
            <a:chOff x="0" y="0"/>
            <a:chExt cx="1260000" cy="828000"/>
          </a:xfrm>
        </p:grpSpPr>
        <p:sp>
          <p:nvSpPr>
            <p:cNvPr id="34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5" name="Bloque  ELSE"/>
            <p:cNvSpPr txBox="1"/>
            <p:nvPr/>
          </p:nvSpPr>
          <p:spPr>
            <a:xfrm>
              <a:off x="187380" y="63480"/>
              <a:ext cx="885240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36" name="AutoShape 5"/>
          <p:cNvGrpSpPr/>
          <p:nvPr/>
        </p:nvGrpSpPr>
        <p:grpSpPr>
          <a:xfrm>
            <a:off x="1591258" y="2099012"/>
            <a:ext cx="1557804" cy="931647"/>
            <a:chOff x="0" y="0"/>
            <a:chExt cx="1557802" cy="931646"/>
          </a:xfrm>
        </p:grpSpPr>
        <p:sp>
          <p:nvSpPr>
            <p:cNvPr id="37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8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39" name="AutoShape 6"/>
          <p:cNvSpPr/>
          <p:nvPr/>
        </p:nvSpPr>
        <p:spPr>
          <a:xfrm>
            <a:off x="900430" y="2564130"/>
            <a:ext cx="690881" cy="481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0" name="Text Box 7"/>
          <p:cNvSpPr txBox="1"/>
          <p:nvPr/>
        </p:nvSpPr>
        <p:spPr>
          <a:xfrm>
            <a:off x="815750" y="2220809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41" name="Text Box 9"/>
          <p:cNvSpPr txBox="1"/>
          <p:nvPr/>
        </p:nvSpPr>
        <p:spPr>
          <a:xfrm>
            <a:off x="3388159" y="2242706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42" name="Oval 10"/>
          <p:cNvGrpSpPr/>
          <p:nvPr/>
        </p:nvGrpSpPr>
        <p:grpSpPr>
          <a:xfrm>
            <a:off x="1459538" y="1233010"/>
            <a:ext cx="1818361" cy="688774"/>
            <a:chOff x="0" y="0"/>
            <a:chExt cx="1818359" cy="688773"/>
          </a:xfrm>
        </p:grpSpPr>
        <p:sp>
          <p:nvSpPr>
            <p:cNvPr id="43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44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45" name="AutoShape 11"/>
          <p:cNvSpPr/>
          <p:nvPr/>
        </p:nvSpPr>
        <p:spPr>
          <a:xfrm>
            <a:off x="2369220" y="1921650"/>
            <a:ext cx="261" cy="177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6" name="AutoShape 12"/>
          <p:cNvSpPr/>
          <p:nvPr/>
        </p:nvSpPr>
        <p:spPr>
          <a:xfrm>
            <a:off x="3148329" y="2564130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47" name="Oval 13"/>
          <p:cNvGrpSpPr/>
          <p:nvPr/>
        </p:nvGrpSpPr>
        <p:grpSpPr>
          <a:xfrm>
            <a:off x="1642896" y="3965569"/>
            <a:ext cx="1818361" cy="688775"/>
            <a:chOff x="0" y="0"/>
            <a:chExt cx="1818359" cy="688773"/>
          </a:xfrm>
        </p:grpSpPr>
        <p:sp>
          <p:nvSpPr>
            <p:cNvPr id="48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49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50" name="AutoShape 14"/>
          <p:cNvSpPr/>
          <p:nvPr/>
        </p:nvSpPr>
        <p:spPr>
          <a:xfrm>
            <a:off x="3460750" y="3829050"/>
            <a:ext cx="510541" cy="480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51" name="AutoShape 6"/>
          <p:cNvSpPr/>
          <p:nvPr/>
        </p:nvSpPr>
        <p:spPr>
          <a:xfrm>
            <a:off x="900430" y="3872230"/>
            <a:ext cx="741681" cy="436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21D858-4A4B-1056-20BF-0859665BF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8192D3-5DF1-85EE-A543-600954CBE56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15206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3" name="AutoShape 28"/>
          <p:cNvGrpSpPr/>
          <p:nvPr/>
        </p:nvGrpSpPr>
        <p:grpSpPr>
          <a:xfrm>
            <a:off x="3341882" y="3001996"/>
            <a:ext cx="1260001" cy="828001"/>
            <a:chOff x="0" y="0"/>
            <a:chExt cx="1260000" cy="828000"/>
          </a:xfrm>
        </p:grpSpPr>
        <p:sp>
          <p:nvSpPr>
            <p:cNvPr id="1151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52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156" name="AutoShape 28"/>
          <p:cNvGrpSpPr/>
          <p:nvPr/>
        </p:nvGrpSpPr>
        <p:grpSpPr>
          <a:xfrm>
            <a:off x="271561" y="3045560"/>
            <a:ext cx="1260002" cy="828001"/>
            <a:chOff x="0" y="0"/>
            <a:chExt cx="1260000" cy="828000"/>
          </a:xfrm>
        </p:grpSpPr>
        <p:sp>
          <p:nvSpPr>
            <p:cNvPr id="1154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55" name="Bloque  ELSE"/>
            <p:cNvSpPr txBox="1"/>
            <p:nvPr/>
          </p:nvSpPr>
          <p:spPr>
            <a:xfrm>
              <a:off x="187380" y="63480"/>
              <a:ext cx="885240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115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161" name="Rectangle 5"/>
          <p:cNvGrpSpPr/>
          <p:nvPr/>
        </p:nvGrpSpPr>
        <p:grpSpPr>
          <a:xfrm>
            <a:off x="4892040" y="1221107"/>
            <a:ext cx="4117057" cy="5397377"/>
            <a:chOff x="0" y="-1"/>
            <a:chExt cx="4117055" cy="5397376"/>
          </a:xfrm>
        </p:grpSpPr>
        <p:sp>
          <p:nvSpPr>
            <p:cNvPr id="1159" name="Rectángulo"/>
            <p:cNvSpPr/>
            <p:nvPr/>
          </p:nvSpPr>
          <p:spPr>
            <a:xfrm>
              <a:off x="0" y="-1"/>
              <a:ext cx="4117055" cy="5397376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160" name="area = 10…"/>
            <p:cNvSpPr txBox="1"/>
            <p:nvPr/>
          </p:nvSpPr>
          <p:spPr>
            <a:xfrm>
              <a:off x="1" y="-1"/>
              <a:ext cx="3378198" cy="2677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10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El area es mayor a 10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area = 9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w = 7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(w)</a:t>
              </a:r>
            </a:p>
          </p:txBody>
        </p:sp>
      </p:grpSp>
      <p:grpSp>
        <p:nvGrpSpPr>
          <p:cNvPr id="1164" name="AutoShape 5"/>
          <p:cNvGrpSpPr/>
          <p:nvPr/>
        </p:nvGrpSpPr>
        <p:grpSpPr>
          <a:xfrm>
            <a:off x="1591258" y="2099012"/>
            <a:ext cx="1557804" cy="931647"/>
            <a:chOff x="0" y="0"/>
            <a:chExt cx="1557802" cy="931646"/>
          </a:xfrm>
        </p:grpSpPr>
        <p:sp>
          <p:nvSpPr>
            <p:cNvPr id="1162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63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1185" name="AutoShape 6"/>
          <p:cNvSpPr/>
          <p:nvPr/>
        </p:nvSpPr>
        <p:spPr>
          <a:xfrm>
            <a:off x="900430" y="2564130"/>
            <a:ext cx="690881" cy="481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66" name="Text Box 7"/>
          <p:cNvSpPr txBox="1"/>
          <p:nvPr/>
        </p:nvSpPr>
        <p:spPr>
          <a:xfrm>
            <a:off x="815750" y="2220809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1167" name="Text Box 9"/>
          <p:cNvSpPr txBox="1"/>
          <p:nvPr/>
        </p:nvSpPr>
        <p:spPr>
          <a:xfrm>
            <a:off x="3388159" y="2242706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1170" name="Oval 10"/>
          <p:cNvGrpSpPr/>
          <p:nvPr/>
        </p:nvGrpSpPr>
        <p:grpSpPr>
          <a:xfrm>
            <a:off x="1459538" y="1233010"/>
            <a:ext cx="1818361" cy="688774"/>
            <a:chOff x="0" y="0"/>
            <a:chExt cx="1818359" cy="688773"/>
          </a:xfrm>
        </p:grpSpPr>
        <p:sp>
          <p:nvSpPr>
            <p:cNvPr id="1168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69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1186" name="AutoShape 11"/>
          <p:cNvSpPr/>
          <p:nvPr/>
        </p:nvSpPr>
        <p:spPr>
          <a:xfrm>
            <a:off x="2369220" y="1921650"/>
            <a:ext cx="261" cy="177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87" name="AutoShape 12"/>
          <p:cNvSpPr/>
          <p:nvPr/>
        </p:nvSpPr>
        <p:spPr>
          <a:xfrm>
            <a:off x="3148329" y="2564130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175" name="Oval 13"/>
          <p:cNvGrpSpPr/>
          <p:nvPr/>
        </p:nvGrpSpPr>
        <p:grpSpPr>
          <a:xfrm>
            <a:off x="1642896" y="3965569"/>
            <a:ext cx="1818361" cy="688775"/>
            <a:chOff x="0" y="0"/>
            <a:chExt cx="1818359" cy="688773"/>
          </a:xfrm>
        </p:grpSpPr>
        <p:sp>
          <p:nvSpPr>
            <p:cNvPr id="1173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74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1188" name="AutoShape 14"/>
          <p:cNvSpPr/>
          <p:nvPr/>
        </p:nvSpPr>
        <p:spPr>
          <a:xfrm>
            <a:off x="3460750" y="3829050"/>
            <a:ext cx="510541" cy="480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89" name="AutoShape 6"/>
          <p:cNvSpPr/>
          <p:nvPr/>
        </p:nvSpPr>
        <p:spPr>
          <a:xfrm>
            <a:off x="900430" y="3872230"/>
            <a:ext cx="741681" cy="436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78" name="TextBox 23"/>
          <p:cNvSpPr txBox="1"/>
          <p:nvPr/>
        </p:nvSpPr>
        <p:spPr>
          <a:xfrm>
            <a:off x="5208018" y="4421728"/>
            <a:ext cx="3265611" cy="64633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Qué</a:t>
            </a:r>
            <a:r>
              <a:rPr dirty="0">
                <a:latin typeface="Calibri" panose="020F0502020204030204" pitchFamily="34" charset="0"/>
              </a:rPr>
              <a:t> valor </a:t>
            </a:r>
            <a:r>
              <a:rPr dirty="0" err="1">
                <a:latin typeface="Calibri" panose="020F0502020204030204" pitchFamily="34" charset="0"/>
              </a:rPr>
              <a:t>tiene</a:t>
            </a:r>
            <a:r>
              <a:rPr dirty="0">
                <a:latin typeface="Calibri" panose="020F0502020204030204" pitchFamily="34" charset="0"/>
              </a:rPr>
              <a:t> la variable </a:t>
            </a:r>
            <a:r>
              <a:rPr b="1" dirty="0">
                <a:latin typeface="Calibri" panose="020F0502020204030204" pitchFamily="34" charset="0"/>
                <a:ea typeface="Menlo"/>
                <a:cs typeface="Menlo"/>
                <a:sym typeface="Menlo"/>
              </a:rPr>
              <a:t>w</a:t>
            </a:r>
            <a:r>
              <a:rPr sz="1400" dirty="0">
                <a:latin typeface="Calibri" panose="020F0502020204030204" pitchFamily="34" charset="0"/>
                <a:ea typeface="Menlo"/>
                <a:cs typeface="Menlo"/>
                <a:sym typeface="Menlo"/>
              </a:rPr>
              <a:t> </a:t>
            </a:r>
            <a:r>
              <a:rPr dirty="0">
                <a:latin typeface="Calibri" panose="020F0502020204030204" pitchFamily="34" charset="0"/>
              </a:rPr>
              <a:t>al </a:t>
            </a:r>
            <a:r>
              <a:rPr dirty="0" err="1">
                <a:latin typeface="Calibri" panose="020F0502020204030204" pitchFamily="34" charset="0"/>
              </a:rPr>
              <a:t>término</a:t>
            </a:r>
            <a:r>
              <a:rPr dirty="0">
                <a:latin typeface="Calibri" panose="020F0502020204030204" pitchFamily="34" charset="0"/>
              </a:rPr>
              <a:t> del </a:t>
            </a:r>
            <a:r>
              <a:rPr dirty="0" err="1">
                <a:latin typeface="Calibri" panose="020F0502020204030204" pitchFamily="34" charset="0"/>
              </a:rPr>
              <a:t>programa</a:t>
            </a:r>
            <a:r>
              <a:rPr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1179" name="Rounded Rectangle 17"/>
          <p:cNvSpPr/>
          <p:nvPr/>
        </p:nvSpPr>
        <p:spPr>
          <a:xfrm>
            <a:off x="4902988" y="1901566"/>
            <a:ext cx="1350855" cy="205609"/>
          </a:xfrm>
          <a:prstGeom prst="roundRect">
            <a:avLst>
              <a:gd name="adj" fmla="val 50000"/>
            </a:avLst>
          </a:prstGeom>
          <a:ln>
            <a:solidFill>
              <a:srgbClr val="FF0000"/>
            </a:solidFill>
            <a:prstDash val="sysDash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sp>
        <p:nvSpPr>
          <p:cNvPr id="1180" name="Arc 18"/>
          <p:cNvSpPr/>
          <p:nvPr/>
        </p:nvSpPr>
        <p:spPr>
          <a:xfrm flipH="1">
            <a:off x="4778533" y="2102321"/>
            <a:ext cx="166000" cy="6781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388" h="21600" extrusionOk="0">
                <a:moveTo>
                  <a:pt x="0" y="0"/>
                </a:moveTo>
                <a:lnTo>
                  <a:pt x="0" y="0"/>
                </a:lnTo>
                <a:cubicBezTo>
                  <a:pt x="17354" y="4204"/>
                  <a:pt x="21600" y="12493"/>
                  <a:pt x="9484" y="18515"/>
                </a:cubicBezTo>
                <a:cubicBezTo>
                  <a:pt x="7100" y="19700"/>
                  <a:pt x="4174" y="20742"/>
                  <a:pt x="824" y="21600"/>
                </a:cubicBezTo>
              </a:path>
            </a:pathLst>
          </a:custGeom>
          <a:ln>
            <a:solidFill>
              <a:srgbClr val="FF0000"/>
            </a:solidFill>
            <a:prstDash val="dash"/>
            <a:tailEnd type="triangle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sp>
        <p:nvSpPr>
          <p:cNvPr id="1181" name="Rectangle 19"/>
          <p:cNvSpPr txBox="1"/>
          <p:nvPr/>
        </p:nvSpPr>
        <p:spPr>
          <a:xfrm rot="16200000">
            <a:off x="4254755" y="2260444"/>
            <a:ext cx="723722" cy="439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411479">
              <a:defRPr sz="900">
                <a:solidFill>
                  <a:srgbClr val="FF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>
                <a:latin typeface="Calibri" panose="020F0502020204030204" pitchFamily="34" charset="0"/>
              </a:rPr>
              <a:t>al bloque else</a:t>
            </a:r>
          </a:p>
        </p:txBody>
      </p:sp>
      <p:sp>
        <p:nvSpPr>
          <p:cNvPr id="1182" name="Rounded Rectangle 20"/>
          <p:cNvSpPr/>
          <p:nvPr/>
        </p:nvSpPr>
        <p:spPr>
          <a:xfrm>
            <a:off x="4905975" y="2763714"/>
            <a:ext cx="678119" cy="226886"/>
          </a:xfrm>
          <a:prstGeom prst="roundRect">
            <a:avLst>
              <a:gd name="adj" fmla="val 50000"/>
            </a:avLst>
          </a:prstGeom>
          <a:ln>
            <a:solidFill>
              <a:srgbClr val="FF0000"/>
            </a:solidFill>
            <a:prstDash val="sysDash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sp>
        <p:nvSpPr>
          <p:cNvPr id="1183" name="TextBox 21"/>
          <p:cNvSpPr txBox="1"/>
          <p:nvPr/>
        </p:nvSpPr>
        <p:spPr>
          <a:xfrm>
            <a:off x="5193896" y="5360322"/>
            <a:ext cx="3279733" cy="1200329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>
                <a:latin typeface="Calibri" panose="020F0502020204030204" pitchFamily="34" charset="0"/>
              </a:rPr>
              <a:t>la variable w </a:t>
            </a:r>
            <a:r>
              <a:rPr dirty="0" err="1">
                <a:latin typeface="Calibri" panose="020F0502020204030204" pitchFamily="34" charset="0"/>
              </a:rPr>
              <a:t>tiene</a:t>
            </a:r>
            <a:r>
              <a:rPr dirty="0">
                <a:latin typeface="Calibri" panose="020F0502020204030204" pitchFamily="34" charset="0"/>
              </a:rPr>
              <a:t> el valor 7 </a:t>
            </a:r>
            <a:r>
              <a:rPr dirty="0" err="1">
                <a:latin typeface="Calibri" panose="020F0502020204030204" pitchFamily="34" charset="0"/>
              </a:rPr>
              <a:t>ya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que</a:t>
            </a:r>
            <a:r>
              <a:rPr dirty="0">
                <a:latin typeface="Calibri" panose="020F0502020204030204" pitchFamily="34" charset="0"/>
              </a:rPr>
              <a:t> NO </a:t>
            </a:r>
            <a:r>
              <a:rPr dirty="0" err="1">
                <a:latin typeface="Calibri" panose="020F0502020204030204" pitchFamily="34" charset="0"/>
              </a:rPr>
              <a:t>ingresa</a:t>
            </a:r>
            <a:r>
              <a:rPr dirty="0">
                <a:latin typeface="Calibri" panose="020F0502020204030204" pitchFamily="34" charset="0"/>
              </a:rPr>
              <a:t> al </a:t>
            </a:r>
            <a:r>
              <a:rPr dirty="0" err="1">
                <a:latin typeface="Calibri" panose="020F0502020204030204" pitchFamily="34" charset="0"/>
              </a:rPr>
              <a:t>bloque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lang="es-CL" dirty="0" err="1">
                <a:latin typeface="Calibri" panose="020F0502020204030204" pitchFamily="34" charset="0"/>
              </a:rPr>
              <a:t>if</a:t>
            </a:r>
            <a:r>
              <a:rPr dirty="0">
                <a:latin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</a:rPr>
              <a:t>pero</a:t>
            </a:r>
            <a:r>
              <a:rPr dirty="0">
                <a:latin typeface="Calibri" panose="020F0502020204030204" pitchFamily="34" charset="0"/>
              </a:rPr>
              <a:t> SI </a:t>
            </a:r>
            <a:r>
              <a:rPr dirty="0" err="1">
                <a:latin typeface="Calibri" panose="020F0502020204030204" pitchFamily="34" charset="0"/>
              </a:rPr>
              <a:t>ingresa</a:t>
            </a:r>
            <a:r>
              <a:rPr dirty="0">
                <a:latin typeface="Calibri" panose="020F0502020204030204" pitchFamily="34" charset="0"/>
              </a:rPr>
              <a:t> al </a:t>
            </a:r>
            <a:r>
              <a:rPr dirty="0" err="1">
                <a:latin typeface="Calibri" panose="020F0502020204030204" pitchFamily="34" charset="0"/>
              </a:rPr>
              <a:t>bloque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lang="es-CL" dirty="0" err="1">
                <a:latin typeface="Calibri" panose="020F0502020204030204" pitchFamily="34" charset="0"/>
              </a:rPr>
              <a:t>else</a:t>
            </a:r>
            <a:r>
              <a:rPr dirty="0">
                <a:latin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</a:rPr>
              <a:t>modificando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su</a:t>
            </a:r>
            <a:r>
              <a:rPr dirty="0">
                <a:latin typeface="Calibri" panose="020F0502020204030204" pitchFamily="34" charset="0"/>
              </a:rPr>
              <a:t> valor</a:t>
            </a:r>
          </a:p>
        </p:txBody>
      </p:sp>
      <p:cxnSp>
        <p:nvCxnSpPr>
          <p:cNvPr id="1184" name="Straight Arrow Connector 22"/>
          <p:cNvCxnSpPr>
            <a:stCxn id="1178" idx="2"/>
            <a:endCxn id="1183" idx="0"/>
          </p:cNvCxnSpPr>
          <p:nvPr/>
        </p:nvCxnSpPr>
        <p:spPr>
          <a:xfrm flipH="1">
            <a:off x="6833763" y="5068059"/>
            <a:ext cx="7061" cy="292263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</p:cxn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270E3F-61A7-9426-CF56-8B096F930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B580D0-4D8F-9710-942A-E7E5D10F5E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574928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9" grpId="0" animBg="1" advAuto="0"/>
      <p:bldP spid="1180" grpId="0" animBg="1" advAuto="0"/>
      <p:bldP spid="1181" grpId="0" animBg="1" advAuto="0"/>
      <p:bldP spid="1182" grpId="0" animBg="1" advAuto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firmar&#10;&#10;Descripción generada automáticamente">
            <a:extLst>
              <a:ext uri="{FF2B5EF4-FFF2-40B4-BE49-F238E27FC236}">
                <a16:creationId xmlns:a16="http://schemas.microsoft.com/office/drawing/2014/main" id="{33895990-0AAE-B846-B8B0-1ABB40631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0334" y="371157"/>
            <a:ext cx="6065046" cy="602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382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76263" y="1597025"/>
            <a:ext cx="5795963" cy="251460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BFBFBF"/>
                </a:solidFill>
              </a:defRPr>
            </a:pPr>
            <a:r>
              <a:rPr dirty="0"/>
              <a:t>Introducción a Python</a:t>
            </a:r>
          </a:p>
          <a:p>
            <a:pPr>
              <a:defRPr sz="2000"/>
            </a:pPr>
            <a:r>
              <a:rPr dirty="0">
                <a:solidFill>
                  <a:schemeClr val="bg1">
                    <a:lumMod val="75000"/>
                  </a:schemeClr>
                </a:solidFill>
              </a:rPr>
              <a:t>Primeros pasos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Condicionales IF-ELSE</a:t>
            </a:r>
          </a:p>
          <a:p>
            <a:pPr lvl="1">
              <a:defRPr sz="2000"/>
            </a:pPr>
            <a:r>
              <a:rPr lang="es-ES_tradnl" sz="1600" dirty="0"/>
              <a:t>Condicionales IF-ELIF-ELSE</a:t>
            </a:r>
          </a:p>
          <a:p>
            <a:pPr lvl="1">
              <a:defRPr sz="2000"/>
            </a:pPr>
            <a:endParaRPr lang="es-ES_tradnl" sz="1600" dirty="0"/>
          </a:p>
          <a:p>
            <a:pPr lvl="1">
              <a:defRPr sz="2000"/>
            </a:pPr>
            <a:endParaRPr lang="es-ES_tradnl" sz="1600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E3E6CF-1077-F81F-5B74-E892DE805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85E3D3C-788F-1882-0EB3-FB63485BB99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79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514188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84394" y="3192237"/>
            <a:ext cx="7955969" cy="33839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5852122" y="4503998"/>
            <a:ext cx="2559608" cy="2031979"/>
          </a:xfrm>
          <a:custGeom>
            <a:avLst/>
            <a:gdLst>
              <a:gd name="connsiteX0" fmla="*/ 147665 w 2973945"/>
              <a:gd name="connsiteY0" fmla="*/ 554596 h 2514355"/>
              <a:gd name="connsiteX1" fmla="*/ 116435 w 2973945"/>
              <a:gd name="connsiteY1" fmla="*/ 1730997 h 2514355"/>
              <a:gd name="connsiteX2" fmla="*/ 1428111 w 2973945"/>
              <a:gd name="connsiteY2" fmla="*/ 2511794 h 2514355"/>
              <a:gd name="connsiteX3" fmla="*/ 2916760 w 2973945"/>
              <a:gd name="connsiteY3" fmla="*/ 1939209 h 2514355"/>
              <a:gd name="connsiteX4" fmla="*/ 2531585 w 2973945"/>
              <a:gd name="connsiteY4" fmla="*/ 814862 h 2514355"/>
              <a:gd name="connsiteX5" fmla="*/ 1271959 w 2973945"/>
              <a:gd name="connsiteY5" fmla="*/ 13244 h 2514355"/>
              <a:gd name="connsiteX6" fmla="*/ 355868 w 2973945"/>
              <a:gd name="connsiteY6" fmla="*/ 294331 h 2514355"/>
              <a:gd name="connsiteX0" fmla="*/ 147665 w 2973945"/>
              <a:gd name="connsiteY0" fmla="*/ 554596 h 2514355"/>
              <a:gd name="connsiteX1" fmla="*/ 116435 w 2973945"/>
              <a:gd name="connsiteY1" fmla="*/ 1730997 h 2514355"/>
              <a:gd name="connsiteX2" fmla="*/ 1428111 w 2973945"/>
              <a:gd name="connsiteY2" fmla="*/ 2511794 h 2514355"/>
              <a:gd name="connsiteX3" fmla="*/ 2916760 w 2973945"/>
              <a:gd name="connsiteY3" fmla="*/ 1939209 h 2514355"/>
              <a:gd name="connsiteX4" fmla="*/ 2531585 w 2973945"/>
              <a:gd name="connsiteY4" fmla="*/ 814862 h 2514355"/>
              <a:gd name="connsiteX5" fmla="*/ 1271959 w 2973945"/>
              <a:gd name="connsiteY5" fmla="*/ 13244 h 2514355"/>
              <a:gd name="connsiteX6" fmla="*/ 355868 w 2973945"/>
              <a:gd name="connsiteY6" fmla="*/ 294331 h 2514355"/>
              <a:gd name="connsiteX7" fmla="*/ 147665 w 2973945"/>
              <a:gd name="connsiteY7" fmla="*/ 554596 h 2514355"/>
              <a:gd name="connsiteX0" fmla="*/ 71700 w 3074952"/>
              <a:gd name="connsiteY0" fmla="*/ 960610 h 2514355"/>
              <a:gd name="connsiteX1" fmla="*/ 217442 w 3074952"/>
              <a:gd name="connsiteY1" fmla="*/ 1730997 h 2514355"/>
              <a:gd name="connsiteX2" fmla="*/ 1529118 w 3074952"/>
              <a:gd name="connsiteY2" fmla="*/ 2511794 h 2514355"/>
              <a:gd name="connsiteX3" fmla="*/ 3017767 w 3074952"/>
              <a:gd name="connsiteY3" fmla="*/ 1939209 h 2514355"/>
              <a:gd name="connsiteX4" fmla="*/ 2632592 w 3074952"/>
              <a:gd name="connsiteY4" fmla="*/ 814862 h 2514355"/>
              <a:gd name="connsiteX5" fmla="*/ 1372966 w 3074952"/>
              <a:gd name="connsiteY5" fmla="*/ 13244 h 2514355"/>
              <a:gd name="connsiteX6" fmla="*/ 456875 w 3074952"/>
              <a:gd name="connsiteY6" fmla="*/ 294331 h 2514355"/>
              <a:gd name="connsiteX7" fmla="*/ 71700 w 3074952"/>
              <a:gd name="connsiteY7" fmla="*/ 960610 h 2514355"/>
              <a:gd name="connsiteX0" fmla="*/ 71700 w 3074952"/>
              <a:gd name="connsiteY0" fmla="*/ 997325 h 2551070"/>
              <a:gd name="connsiteX1" fmla="*/ 217442 w 3074952"/>
              <a:gd name="connsiteY1" fmla="*/ 1767712 h 2551070"/>
              <a:gd name="connsiteX2" fmla="*/ 1529118 w 3074952"/>
              <a:gd name="connsiteY2" fmla="*/ 2548509 h 2551070"/>
              <a:gd name="connsiteX3" fmla="*/ 3017767 w 3074952"/>
              <a:gd name="connsiteY3" fmla="*/ 1975924 h 2551070"/>
              <a:gd name="connsiteX4" fmla="*/ 2632592 w 3074952"/>
              <a:gd name="connsiteY4" fmla="*/ 851577 h 2551070"/>
              <a:gd name="connsiteX5" fmla="*/ 1372966 w 3074952"/>
              <a:gd name="connsiteY5" fmla="*/ 49959 h 2551070"/>
              <a:gd name="connsiteX6" fmla="*/ 633847 w 3074952"/>
              <a:gd name="connsiteY6" fmla="*/ 81191 h 2551070"/>
              <a:gd name="connsiteX7" fmla="*/ 71700 w 3074952"/>
              <a:gd name="connsiteY7" fmla="*/ 997325 h 2551070"/>
              <a:gd name="connsiteX0" fmla="*/ 71700 w 3074952"/>
              <a:gd name="connsiteY0" fmla="*/ 976122 h 2529867"/>
              <a:gd name="connsiteX1" fmla="*/ 217442 w 3074952"/>
              <a:gd name="connsiteY1" fmla="*/ 1746509 h 2529867"/>
              <a:gd name="connsiteX2" fmla="*/ 1529118 w 3074952"/>
              <a:gd name="connsiteY2" fmla="*/ 2527306 h 2529867"/>
              <a:gd name="connsiteX3" fmla="*/ 3017767 w 3074952"/>
              <a:gd name="connsiteY3" fmla="*/ 1954721 h 2529867"/>
              <a:gd name="connsiteX4" fmla="*/ 2632592 w 3074952"/>
              <a:gd name="connsiteY4" fmla="*/ 830374 h 2529867"/>
              <a:gd name="connsiteX5" fmla="*/ 1372966 w 3074952"/>
              <a:gd name="connsiteY5" fmla="*/ 28756 h 2529867"/>
              <a:gd name="connsiteX6" fmla="*/ 508925 w 3074952"/>
              <a:gd name="connsiteY6" fmla="*/ 164094 h 2529867"/>
              <a:gd name="connsiteX7" fmla="*/ 71700 w 3074952"/>
              <a:gd name="connsiteY7" fmla="*/ 976122 h 2529867"/>
              <a:gd name="connsiteX0" fmla="*/ 71700 w 3074952"/>
              <a:gd name="connsiteY0" fmla="*/ 1025956 h 2579701"/>
              <a:gd name="connsiteX1" fmla="*/ 217442 w 3074952"/>
              <a:gd name="connsiteY1" fmla="*/ 1796343 h 2579701"/>
              <a:gd name="connsiteX2" fmla="*/ 1529118 w 3074952"/>
              <a:gd name="connsiteY2" fmla="*/ 2577140 h 2579701"/>
              <a:gd name="connsiteX3" fmla="*/ 3017767 w 3074952"/>
              <a:gd name="connsiteY3" fmla="*/ 2004555 h 2579701"/>
              <a:gd name="connsiteX4" fmla="*/ 2632592 w 3074952"/>
              <a:gd name="connsiteY4" fmla="*/ 880208 h 2579701"/>
              <a:gd name="connsiteX5" fmla="*/ 1372966 w 3074952"/>
              <a:gd name="connsiteY5" fmla="*/ 78590 h 2579701"/>
              <a:gd name="connsiteX6" fmla="*/ 508925 w 3074952"/>
              <a:gd name="connsiteY6" fmla="*/ 213928 h 2579701"/>
              <a:gd name="connsiteX7" fmla="*/ 71700 w 3074952"/>
              <a:gd name="connsiteY7" fmla="*/ 1025956 h 2579701"/>
              <a:gd name="connsiteX0" fmla="*/ 71700 w 3074952"/>
              <a:gd name="connsiteY0" fmla="*/ 974069 h 2527814"/>
              <a:gd name="connsiteX1" fmla="*/ 217442 w 3074952"/>
              <a:gd name="connsiteY1" fmla="*/ 1744456 h 2527814"/>
              <a:gd name="connsiteX2" fmla="*/ 1529118 w 3074952"/>
              <a:gd name="connsiteY2" fmla="*/ 2525253 h 2527814"/>
              <a:gd name="connsiteX3" fmla="*/ 3017767 w 3074952"/>
              <a:gd name="connsiteY3" fmla="*/ 1952668 h 2527814"/>
              <a:gd name="connsiteX4" fmla="*/ 2632592 w 3074952"/>
              <a:gd name="connsiteY4" fmla="*/ 828321 h 2527814"/>
              <a:gd name="connsiteX5" fmla="*/ 1372966 w 3074952"/>
              <a:gd name="connsiteY5" fmla="*/ 26703 h 2527814"/>
              <a:gd name="connsiteX6" fmla="*/ 384004 w 3074952"/>
              <a:gd name="connsiteY6" fmla="*/ 328611 h 2527814"/>
              <a:gd name="connsiteX7" fmla="*/ 71700 w 3074952"/>
              <a:gd name="connsiteY7" fmla="*/ 974069 h 2527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74952" h="2527814">
                <a:moveTo>
                  <a:pt x="71700" y="974069"/>
                </a:moveTo>
                <a:cubicBezTo>
                  <a:pt x="-50619" y="1399169"/>
                  <a:pt x="-25461" y="1485925"/>
                  <a:pt x="217442" y="1744456"/>
                </a:cubicBezTo>
                <a:cubicBezTo>
                  <a:pt x="460345" y="2002987"/>
                  <a:pt x="1062397" y="2490551"/>
                  <a:pt x="1529118" y="2525253"/>
                </a:cubicBezTo>
                <a:cubicBezTo>
                  <a:pt x="1995839" y="2559955"/>
                  <a:pt x="2833855" y="2235490"/>
                  <a:pt x="3017767" y="1952668"/>
                </a:cubicBezTo>
                <a:cubicBezTo>
                  <a:pt x="3201679" y="1669846"/>
                  <a:pt x="2906725" y="1149315"/>
                  <a:pt x="2632592" y="828321"/>
                </a:cubicBezTo>
                <a:cubicBezTo>
                  <a:pt x="2358459" y="507327"/>
                  <a:pt x="1747731" y="109988"/>
                  <a:pt x="1372966" y="26703"/>
                </a:cubicBezTo>
                <a:cubicBezTo>
                  <a:pt x="998201" y="-56582"/>
                  <a:pt x="529746" y="57935"/>
                  <a:pt x="384004" y="328611"/>
                </a:cubicBezTo>
                <a:lnTo>
                  <a:pt x="71700" y="97406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7377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8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dirty="0"/>
          </a:p>
        </p:txBody>
      </p:sp>
      <p:sp>
        <p:nvSpPr>
          <p:cNvPr id="789" name="TextBox 4"/>
          <p:cNvSpPr txBox="1"/>
          <p:nvPr/>
        </p:nvSpPr>
        <p:spPr>
          <a:xfrm>
            <a:off x="1393512" y="1462718"/>
            <a:ext cx="6426996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</a:rPr>
              <a:t>Hay veces que tenemos que separar nuestro conjunto universo en más de dos grupos: cuadrados, triángulos y el resto</a:t>
            </a:r>
            <a:endParaRPr dirty="0">
              <a:latin typeface="Calibri" panose="020F0502020204030204" pitchFamily="34" charset="0"/>
            </a:endParaRPr>
          </a:p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</a:rPr>
              <a:t>¿Cómo se escribirán este tipo de condiciones en Python</a:t>
            </a:r>
            <a:r>
              <a:rPr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14" name="Elipse 13"/>
          <p:cNvSpPr/>
          <p:nvPr/>
        </p:nvSpPr>
        <p:spPr>
          <a:xfrm>
            <a:off x="1111170" y="3475689"/>
            <a:ext cx="2794243" cy="231418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5400" cap="flat">
            <a:solidFill>
              <a:srgbClr val="66006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840375" y="4045889"/>
            <a:ext cx="520860" cy="369330"/>
          </a:xfrm>
          <a:prstGeom prst="rect">
            <a:avLst/>
          </a:prstGeom>
          <a:solidFill>
            <a:srgbClr val="FFC00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830010" y="4398917"/>
            <a:ext cx="520860" cy="369330"/>
          </a:xfrm>
          <a:prstGeom prst="rect">
            <a:avLst/>
          </a:prstGeom>
          <a:solidFill>
            <a:srgbClr val="00B05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992775" y="5133908"/>
            <a:ext cx="520860" cy="369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4153836" y="3257654"/>
            <a:ext cx="1996851" cy="199685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Triángulo isósceles 18"/>
          <p:cNvSpPr/>
          <p:nvPr/>
        </p:nvSpPr>
        <p:spPr>
          <a:xfrm>
            <a:off x="4473640" y="3591799"/>
            <a:ext cx="371239" cy="520135"/>
          </a:xfrm>
          <a:prstGeom prst="triangle">
            <a:avLst/>
          </a:prstGeom>
          <a:solidFill>
            <a:srgbClr val="00B05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7274663" y="5728271"/>
            <a:ext cx="520860" cy="5208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21" name="Triángulo isósceles 20"/>
          <p:cNvSpPr/>
          <p:nvPr/>
        </p:nvSpPr>
        <p:spPr>
          <a:xfrm>
            <a:off x="5110493" y="4008164"/>
            <a:ext cx="741629" cy="733659"/>
          </a:xfrm>
          <a:prstGeom prst="triangle">
            <a:avLst/>
          </a:prstGeom>
          <a:solidFill>
            <a:srgbClr val="FFFF0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22" name="Pentágono regular 21"/>
          <p:cNvSpPr/>
          <p:nvPr/>
        </p:nvSpPr>
        <p:spPr>
          <a:xfrm>
            <a:off x="6524020" y="5313322"/>
            <a:ext cx="571209" cy="480057"/>
          </a:xfrm>
          <a:prstGeom prst="pentagon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372230" y="2634847"/>
            <a:ext cx="39780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Conjunto Universo = Figuras Geométricas</a:t>
            </a:r>
          </a:p>
        </p:txBody>
      </p:sp>
      <p:sp>
        <p:nvSpPr>
          <p:cNvPr id="24" name="Freeform 30"/>
          <p:cNvSpPr/>
          <p:nvPr/>
        </p:nvSpPr>
        <p:spPr>
          <a:xfrm rot="16200000">
            <a:off x="3166553" y="5769885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25" name="Rectangle 31"/>
          <p:cNvGrpSpPr/>
          <p:nvPr/>
        </p:nvGrpSpPr>
        <p:grpSpPr>
          <a:xfrm>
            <a:off x="3571863" y="6135178"/>
            <a:ext cx="1976738" cy="373567"/>
            <a:chOff x="-1" y="0"/>
            <a:chExt cx="1976736" cy="612869"/>
          </a:xfrm>
        </p:grpSpPr>
        <p:sp>
          <p:nvSpPr>
            <p:cNvPr id="26" name="Rectángulo"/>
            <p:cNvSpPr/>
            <p:nvPr/>
          </p:nvSpPr>
          <p:spPr>
            <a:xfrm>
              <a:off x="0" y="0"/>
              <a:ext cx="1976735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27" name="¿Qué resultado se muestra por la terminal?"/>
            <p:cNvSpPr txBox="1"/>
            <p:nvPr/>
          </p:nvSpPr>
          <p:spPr>
            <a:xfrm>
              <a:off x="-1" y="0"/>
              <a:ext cx="1976735" cy="380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algn="ctr"/>
              <a:r>
                <a:rPr lang="es-CL" dirty="0" err="1">
                  <a:latin typeface="Calibri" panose="020F0502020204030204" pitchFamily="34" charset="0"/>
                </a:rPr>
                <a:t>if</a:t>
              </a:r>
              <a:r>
                <a:rPr lang="es-CL" dirty="0">
                  <a:latin typeface="Calibri" panose="020F0502020204030204" pitchFamily="34" charset="0"/>
                </a:rPr>
                <a:t> </a:t>
              </a:r>
              <a:r>
                <a:rPr lang="es-CL" dirty="0">
                  <a:solidFill>
                    <a:srgbClr val="3366FF"/>
                  </a:solidFill>
                  <a:latin typeface="Calibri" panose="020F0502020204030204" pitchFamily="34" charset="0"/>
                </a:rPr>
                <a:t>la figura es un cuadrado</a:t>
              </a:r>
              <a:endParaRPr dirty="0">
                <a:solidFill>
                  <a:srgbClr val="3366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8" name="Freeform 30"/>
          <p:cNvSpPr/>
          <p:nvPr/>
        </p:nvSpPr>
        <p:spPr>
          <a:xfrm rot="10106897">
            <a:off x="6720392" y="4323769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29" name="Rectangle 31"/>
          <p:cNvGrpSpPr/>
          <p:nvPr/>
        </p:nvGrpSpPr>
        <p:grpSpPr>
          <a:xfrm>
            <a:off x="7071289" y="4219186"/>
            <a:ext cx="1106898" cy="392065"/>
            <a:chOff x="0" y="0"/>
            <a:chExt cx="2105400" cy="612869"/>
          </a:xfrm>
        </p:grpSpPr>
        <p:sp>
          <p:nvSpPr>
            <p:cNvPr id="30" name="Rectángulo"/>
            <p:cNvSpPr/>
            <p:nvPr/>
          </p:nvSpPr>
          <p:spPr>
            <a:xfrm>
              <a:off x="0" y="0"/>
              <a:ext cx="2105400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1" name="¿Qué resultado se muestra por la terminal?"/>
            <p:cNvSpPr txBox="1"/>
            <p:nvPr/>
          </p:nvSpPr>
          <p:spPr>
            <a:xfrm>
              <a:off x="0" y="0"/>
              <a:ext cx="2105400" cy="380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algn="ctr"/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33" name="Freeform 30"/>
          <p:cNvSpPr/>
          <p:nvPr/>
        </p:nvSpPr>
        <p:spPr>
          <a:xfrm rot="11046637">
            <a:off x="5354130" y="3053886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34" name="Rectangle 31"/>
          <p:cNvGrpSpPr/>
          <p:nvPr/>
        </p:nvGrpSpPr>
        <p:grpSpPr>
          <a:xfrm>
            <a:off x="5802121" y="2871693"/>
            <a:ext cx="2105402" cy="385962"/>
            <a:chOff x="0" y="0"/>
            <a:chExt cx="2105400" cy="612869"/>
          </a:xfrm>
        </p:grpSpPr>
        <p:sp>
          <p:nvSpPr>
            <p:cNvPr id="35" name="Rectángulo"/>
            <p:cNvSpPr/>
            <p:nvPr/>
          </p:nvSpPr>
          <p:spPr>
            <a:xfrm>
              <a:off x="0" y="0"/>
              <a:ext cx="2105400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6" name="¿Qué resultado se muestra por la terminal?"/>
            <p:cNvSpPr txBox="1"/>
            <p:nvPr/>
          </p:nvSpPr>
          <p:spPr>
            <a:xfrm>
              <a:off x="0" y="0"/>
              <a:ext cx="2105400" cy="3804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algn="ctr"/>
              <a:r>
                <a:rPr lang="es-CL" dirty="0">
                  <a:latin typeface="Calibri" panose="020F0502020204030204" pitchFamily="34" charset="0"/>
                </a:rPr>
                <a:t>if </a:t>
              </a:r>
              <a:r>
                <a:rPr lang="es-CL" dirty="0">
                  <a:solidFill>
                    <a:srgbClr val="3366FF"/>
                  </a:solidFill>
                  <a:latin typeface="Calibri" panose="020F0502020204030204" pitchFamily="34" charset="0"/>
                </a:rPr>
                <a:t>la figura es un triángulo</a:t>
              </a:r>
              <a:endParaRPr dirty="0">
                <a:solidFill>
                  <a:srgbClr val="3366FF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37" name="Picture 20" descr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32" y="1487712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5E18C8-BA1F-CCA8-9E10-7DEE28F10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EC0D84-61C3-AC2B-63F0-BE1F0E984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23183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 animBg="1"/>
      <p:bldP spid="28" grpId="0" animBg="1"/>
      <p:bldP spid="3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2" name="AutoShape 28"/>
          <p:cNvGrpSpPr/>
          <p:nvPr/>
        </p:nvGrpSpPr>
        <p:grpSpPr>
          <a:xfrm>
            <a:off x="3341882" y="3001996"/>
            <a:ext cx="1260001" cy="828001"/>
            <a:chOff x="0" y="0"/>
            <a:chExt cx="1260000" cy="828000"/>
          </a:xfrm>
        </p:grpSpPr>
        <p:sp>
          <p:nvSpPr>
            <p:cNvPr id="1080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1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85" name="AutoShape 28"/>
          <p:cNvGrpSpPr/>
          <p:nvPr/>
        </p:nvGrpSpPr>
        <p:grpSpPr>
          <a:xfrm>
            <a:off x="271561" y="4584993"/>
            <a:ext cx="1260002" cy="828001"/>
            <a:chOff x="0" y="0"/>
            <a:chExt cx="1260000" cy="828000"/>
          </a:xfrm>
        </p:grpSpPr>
        <p:sp>
          <p:nvSpPr>
            <p:cNvPr id="1083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4" name="Bloque  ELSE"/>
            <p:cNvSpPr txBox="1"/>
            <p:nvPr/>
          </p:nvSpPr>
          <p:spPr>
            <a:xfrm>
              <a:off x="187380" y="63480"/>
              <a:ext cx="885240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108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090" name="Rectangle 5"/>
          <p:cNvGrpSpPr/>
          <p:nvPr/>
        </p:nvGrpSpPr>
        <p:grpSpPr>
          <a:xfrm>
            <a:off x="4892040" y="1221107"/>
            <a:ext cx="4117057" cy="5397377"/>
            <a:chOff x="0" y="-1"/>
            <a:chExt cx="4117055" cy="5397376"/>
          </a:xfrm>
        </p:grpSpPr>
        <p:sp>
          <p:nvSpPr>
            <p:cNvPr id="1088" name="Rectángulo"/>
            <p:cNvSpPr/>
            <p:nvPr/>
          </p:nvSpPr>
          <p:spPr>
            <a:xfrm>
              <a:off x="0" y="-1"/>
              <a:ext cx="4117055" cy="5397376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089" name="area = 10…"/>
            <p:cNvSpPr txBox="1"/>
            <p:nvPr/>
          </p:nvSpPr>
          <p:spPr>
            <a:xfrm>
              <a:off x="0" y="-1"/>
              <a:ext cx="4117055" cy="37548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5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"El area </a:t>
              </a:r>
              <a:r>
                <a:rPr dirty="0" err="1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es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mayor a 10"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  <a:endParaRPr lang="es-CL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s-CL" dirty="0" err="1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&gt; 5:</a:t>
              </a:r>
              <a:endParaRPr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(w)</a:t>
              </a:r>
            </a:p>
          </p:txBody>
        </p:sp>
      </p:grpSp>
      <p:grpSp>
        <p:nvGrpSpPr>
          <p:cNvPr id="1093" name="AutoShape 5"/>
          <p:cNvGrpSpPr/>
          <p:nvPr/>
        </p:nvGrpSpPr>
        <p:grpSpPr>
          <a:xfrm>
            <a:off x="1591258" y="2099012"/>
            <a:ext cx="1557804" cy="931647"/>
            <a:chOff x="0" y="0"/>
            <a:chExt cx="1557802" cy="931646"/>
          </a:xfrm>
        </p:grpSpPr>
        <p:sp>
          <p:nvSpPr>
            <p:cNvPr id="1091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2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1111" name="AutoShape 6"/>
          <p:cNvSpPr/>
          <p:nvPr/>
        </p:nvSpPr>
        <p:spPr>
          <a:xfrm>
            <a:off x="900430" y="2564130"/>
            <a:ext cx="690881" cy="481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95" name="Text Box 7"/>
          <p:cNvSpPr txBox="1"/>
          <p:nvPr/>
        </p:nvSpPr>
        <p:spPr>
          <a:xfrm>
            <a:off x="815750" y="2220809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1096" name="Text Box 9"/>
          <p:cNvSpPr txBox="1"/>
          <p:nvPr/>
        </p:nvSpPr>
        <p:spPr>
          <a:xfrm>
            <a:off x="3388159" y="2242706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1099" name="Oval 10"/>
          <p:cNvGrpSpPr/>
          <p:nvPr/>
        </p:nvGrpSpPr>
        <p:grpSpPr>
          <a:xfrm>
            <a:off x="1459538" y="1233010"/>
            <a:ext cx="1818361" cy="688774"/>
            <a:chOff x="0" y="0"/>
            <a:chExt cx="1818359" cy="688773"/>
          </a:xfrm>
        </p:grpSpPr>
        <p:sp>
          <p:nvSpPr>
            <p:cNvPr id="1097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8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1112" name="AutoShape 11"/>
          <p:cNvSpPr/>
          <p:nvPr/>
        </p:nvSpPr>
        <p:spPr>
          <a:xfrm>
            <a:off x="2369220" y="1921650"/>
            <a:ext cx="261" cy="177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3" name="AutoShape 12"/>
          <p:cNvSpPr/>
          <p:nvPr/>
        </p:nvSpPr>
        <p:spPr>
          <a:xfrm>
            <a:off x="3148329" y="2564130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104" name="Oval 13"/>
          <p:cNvGrpSpPr/>
          <p:nvPr/>
        </p:nvGrpSpPr>
        <p:grpSpPr>
          <a:xfrm>
            <a:off x="1642896" y="5505002"/>
            <a:ext cx="1818361" cy="688775"/>
            <a:chOff x="0" y="0"/>
            <a:chExt cx="1818359" cy="688773"/>
          </a:xfrm>
        </p:grpSpPr>
        <p:sp>
          <p:nvSpPr>
            <p:cNvPr id="1102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03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1114" name="AutoShape 14"/>
          <p:cNvSpPr/>
          <p:nvPr/>
        </p:nvSpPr>
        <p:spPr>
          <a:xfrm flipH="1">
            <a:off x="2581397" y="4768191"/>
            <a:ext cx="45719" cy="766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5" name="AutoShape 6"/>
          <p:cNvSpPr/>
          <p:nvPr/>
        </p:nvSpPr>
        <p:spPr>
          <a:xfrm>
            <a:off x="900430" y="5411663"/>
            <a:ext cx="741681" cy="436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07" name="Rounded Rectangle 19"/>
          <p:cNvSpPr/>
          <p:nvPr/>
        </p:nvSpPr>
        <p:spPr>
          <a:xfrm>
            <a:off x="5099125" y="2146071"/>
            <a:ext cx="3212909" cy="526570"/>
          </a:xfrm>
          <a:prstGeom prst="roundRect">
            <a:avLst>
              <a:gd name="adj" fmla="val 16667"/>
            </a:avLst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1108" name="Rounded Rectangle 20"/>
          <p:cNvSpPr/>
          <p:nvPr/>
        </p:nvSpPr>
        <p:spPr>
          <a:xfrm>
            <a:off x="5607919" y="3216945"/>
            <a:ext cx="2704115" cy="540000"/>
          </a:xfrm>
          <a:prstGeom prst="roundRect">
            <a:avLst>
              <a:gd name="adj" fmla="val 16667"/>
            </a:avLst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1109" name="Rectangle 2"/>
          <p:cNvSpPr txBox="1"/>
          <p:nvPr/>
        </p:nvSpPr>
        <p:spPr>
          <a:xfrm>
            <a:off x="5295446" y="2150373"/>
            <a:ext cx="119840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 err="1">
                <a:latin typeface="Calibri" panose="020F0502020204030204" pitchFamily="34" charset="0"/>
              </a:rPr>
              <a:t>bloque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lang="es-CL" dirty="0" err="1">
                <a:solidFill>
                  <a:srgbClr val="1296FB"/>
                </a:solidFill>
                <a:latin typeface="Calibri" panose="020F0502020204030204" pitchFamily="34" charset="0"/>
              </a:rPr>
              <a:t>if</a:t>
            </a:r>
            <a:endParaRPr dirty="0">
              <a:solidFill>
                <a:srgbClr val="1296FB"/>
              </a:solidFill>
              <a:latin typeface="Calibri" panose="020F0502020204030204" pitchFamily="34" charset="0"/>
            </a:endParaRPr>
          </a:p>
        </p:txBody>
      </p:sp>
      <p:sp>
        <p:nvSpPr>
          <p:cNvPr id="1110" name="Rectangle 22"/>
          <p:cNvSpPr txBox="1"/>
          <p:nvPr/>
        </p:nvSpPr>
        <p:spPr>
          <a:xfrm>
            <a:off x="5684931" y="3239848"/>
            <a:ext cx="176586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 err="1">
                <a:latin typeface="Calibri" panose="020F0502020204030204" pitchFamily="34" charset="0"/>
              </a:rPr>
              <a:t>bloque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lang="es-CL" dirty="0" err="1">
                <a:solidFill>
                  <a:srgbClr val="26A3E6"/>
                </a:solidFill>
                <a:latin typeface="Calibri" panose="020F0502020204030204" pitchFamily="34" charset="0"/>
              </a:rPr>
              <a:t>else</a:t>
            </a:r>
            <a:r>
              <a:rPr lang="es-CL" dirty="0">
                <a:solidFill>
                  <a:srgbClr val="26A3E6"/>
                </a:solidFill>
                <a:latin typeface="Calibri" panose="020F0502020204030204" pitchFamily="34" charset="0"/>
              </a:rPr>
              <a:t> </a:t>
            </a:r>
            <a:r>
              <a:rPr lang="es-CL" dirty="0" err="1">
                <a:solidFill>
                  <a:srgbClr val="26A3E6"/>
                </a:solidFill>
                <a:latin typeface="Calibri" panose="020F0502020204030204" pitchFamily="34" charset="0"/>
              </a:rPr>
              <a:t>if</a:t>
            </a:r>
            <a:endParaRPr dirty="0">
              <a:solidFill>
                <a:srgbClr val="26A3E6"/>
              </a:solidFill>
              <a:latin typeface="Calibri" panose="020F0502020204030204" pitchFamily="34" charset="0"/>
            </a:endParaRPr>
          </a:p>
        </p:txBody>
      </p:sp>
      <p:grpSp>
        <p:nvGrpSpPr>
          <p:cNvPr id="33" name="AutoShape 5"/>
          <p:cNvGrpSpPr/>
          <p:nvPr/>
        </p:nvGrpSpPr>
        <p:grpSpPr>
          <a:xfrm>
            <a:off x="121528" y="3065476"/>
            <a:ext cx="1557804" cy="931647"/>
            <a:chOff x="0" y="0"/>
            <a:chExt cx="1557802" cy="931646"/>
          </a:xfrm>
        </p:grpSpPr>
        <p:sp>
          <p:nvSpPr>
            <p:cNvPr id="34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5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 dirty="0" err="1">
                  <a:latin typeface="Calibri" panose="020F0502020204030204" pitchFamily="34" charset="0"/>
                </a:rPr>
                <a:t>condición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36" name="AutoShape 6"/>
          <p:cNvSpPr/>
          <p:nvPr/>
        </p:nvSpPr>
        <p:spPr>
          <a:xfrm>
            <a:off x="872958" y="3997124"/>
            <a:ext cx="45719" cy="589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37" name="Text Box 7"/>
          <p:cNvSpPr txBox="1"/>
          <p:nvPr/>
        </p:nvSpPr>
        <p:spPr>
          <a:xfrm>
            <a:off x="306138" y="4096297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38" name="AutoShape 28"/>
          <p:cNvGrpSpPr/>
          <p:nvPr/>
        </p:nvGrpSpPr>
        <p:grpSpPr>
          <a:xfrm>
            <a:off x="1865977" y="3936946"/>
            <a:ext cx="1260001" cy="828001"/>
            <a:chOff x="0" y="0"/>
            <a:chExt cx="1260000" cy="828000"/>
          </a:xfrm>
        </p:grpSpPr>
        <p:sp>
          <p:nvSpPr>
            <p:cNvPr id="39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40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41" name="Text Box 9"/>
          <p:cNvSpPr txBox="1"/>
          <p:nvPr/>
        </p:nvSpPr>
        <p:spPr>
          <a:xfrm>
            <a:off x="1919163" y="3171575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42" name="AutoShape 12"/>
          <p:cNvSpPr/>
          <p:nvPr/>
        </p:nvSpPr>
        <p:spPr>
          <a:xfrm>
            <a:off x="1679333" y="3492999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3" name="AutoShape 14"/>
          <p:cNvSpPr/>
          <p:nvPr/>
        </p:nvSpPr>
        <p:spPr>
          <a:xfrm>
            <a:off x="3473792" y="3829998"/>
            <a:ext cx="510541" cy="200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4" name="Rounded Rectangle 20"/>
          <p:cNvSpPr/>
          <p:nvPr/>
        </p:nvSpPr>
        <p:spPr>
          <a:xfrm>
            <a:off x="5648538" y="4074671"/>
            <a:ext cx="2663496" cy="540000"/>
          </a:xfrm>
          <a:prstGeom prst="roundRect">
            <a:avLst>
              <a:gd name="adj" fmla="val 16667"/>
            </a:avLst>
          </a:pr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45" name="Rectangle 22"/>
          <p:cNvSpPr txBox="1"/>
          <p:nvPr/>
        </p:nvSpPr>
        <p:spPr>
          <a:xfrm>
            <a:off x="5684931" y="4102828"/>
            <a:ext cx="15318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 err="1">
                <a:latin typeface="Calibri" panose="020F0502020204030204" pitchFamily="34" charset="0"/>
              </a:rPr>
              <a:t>bloque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lang="es-CL" dirty="0" err="1">
                <a:solidFill>
                  <a:srgbClr val="26A3E6"/>
                </a:solidFill>
                <a:latin typeface="Calibri" panose="020F0502020204030204" pitchFamily="34" charset="0"/>
              </a:rPr>
              <a:t>else</a:t>
            </a:r>
            <a:endParaRPr dirty="0">
              <a:solidFill>
                <a:srgbClr val="26A3E6"/>
              </a:solidFill>
              <a:latin typeface="Calibri" panose="020F050202020403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1E9225EF-A937-B8C5-9415-CF12F130F945}"/>
              </a:ext>
            </a:extLst>
          </p:cNvPr>
          <p:cNvGrpSpPr/>
          <p:nvPr/>
        </p:nvGrpSpPr>
        <p:grpSpPr>
          <a:xfrm>
            <a:off x="5317762" y="1221107"/>
            <a:ext cx="417600" cy="5401850"/>
            <a:chOff x="5317762" y="1142073"/>
            <a:chExt cx="417600" cy="5480884"/>
          </a:xfrm>
        </p:grpSpPr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CF2DDE03-9BB7-EAB8-FF42-6CE185279CFD}"/>
                </a:ext>
              </a:extLst>
            </p:cNvPr>
            <p:cNvCxnSpPr>
              <a:cxnSpLocks/>
            </p:cNvCxnSpPr>
            <p:nvPr/>
          </p:nvCxnSpPr>
          <p:spPr>
            <a:xfrm>
              <a:off x="5317762" y="1142073"/>
              <a:ext cx="0" cy="5480884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4FE14D7E-8704-AA51-0690-91AD5899EBFB}"/>
                </a:ext>
              </a:extLst>
            </p:cNvPr>
            <p:cNvCxnSpPr>
              <a:cxnSpLocks/>
            </p:cNvCxnSpPr>
            <p:nvPr/>
          </p:nvCxnSpPr>
          <p:spPr>
            <a:xfrm>
              <a:off x="5735362" y="1142073"/>
              <a:ext cx="0" cy="5480884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BBACCFF5-5456-A453-209F-467D5F853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050FEF3B-141A-F860-523F-C2F0F036F5F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0446742"/>
      </p:ext>
    </p:extLst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860F2B7C-E90D-7340-9E31-14E9FD377773}"/>
              </a:ext>
            </a:extLst>
          </p:cNvPr>
          <p:cNvGrpSpPr/>
          <p:nvPr/>
        </p:nvGrpSpPr>
        <p:grpSpPr>
          <a:xfrm>
            <a:off x="5317762" y="1221107"/>
            <a:ext cx="417600" cy="5401850"/>
            <a:chOff x="5317762" y="1142073"/>
            <a:chExt cx="417600" cy="5480884"/>
          </a:xfrm>
        </p:grpSpPr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C3C9D37E-2D01-F047-A81B-EBE61E148412}"/>
                </a:ext>
              </a:extLst>
            </p:cNvPr>
            <p:cNvCxnSpPr>
              <a:cxnSpLocks/>
            </p:cNvCxnSpPr>
            <p:nvPr/>
          </p:nvCxnSpPr>
          <p:spPr>
            <a:xfrm>
              <a:off x="5317762" y="1142073"/>
              <a:ext cx="0" cy="5480884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>
              <a:extLst>
                <a:ext uri="{FF2B5EF4-FFF2-40B4-BE49-F238E27FC236}">
                  <a16:creationId xmlns:a16="http://schemas.microsoft.com/office/drawing/2014/main" id="{A6D5F497-CBBD-B945-86BC-E418633161A6}"/>
                </a:ext>
              </a:extLst>
            </p:cNvPr>
            <p:cNvCxnSpPr>
              <a:cxnSpLocks/>
            </p:cNvCxnSpPr>
            <p:nvPr/>
          </p:nvCxnSpPr>
          <p:spPr>
            <a:xfrm>
              <a:off x="5735362" y="1142073"/>
              <a:ext cx="0" cy="5480884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2" name="AutoShape 28"/>
          <p:cNvGrpSpPr/>
          <p:nvPr/>
        </p:nvGrpSpPr>
        <p:grpSpPr>
          <a:xfrm>
            <a:off x="3341882" y="3001996"/>
            <a:ext cx="1260001" cy="828001"/>
            <a:chOff x="0" y="0"/>
            <a:chExt cx="1260000" cy="828000"/>
          </a:xfrm>
        </p:grpSpPr>
        <p:sp>
          <p:nvSpPr>
            <p:cNvPr id="1080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1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85" name="AutoShape 28"/>
          <p:cNvGrpSpPr/>
          <p:nvPr/>
        </p:nvGrpSpPr>
        <p:grpSpPr>
          <a:xfrm>
            <a:off x="271561" y="4584993"/>
            <a:ext cx="1260002" cy="828001"/>
            <a:chOff x="0" y="0"/>
            <a:chExt cx="1260000" cy="828000"/>
          </a:xfrm>
        </p:grpSpPr>
        <p:sp>
          <p:nvSpPr>
            <p:cNvPr id="1083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4" name="Bloque  ELSE"/>
            <p:cNvSpPr txBox="1"/>
            <p:nvPr/>
          </p:nvSpPr>
          <p:spPr>
            <a:xfrm>
              <a:off x="187380" y="63480"/>
              <a:ext cx="885240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108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090" name="Rectangle 5"/>
          <p:cNvGrpSpPr/>
          <p:nvPr/>
        </p:nvGrpSpPr>
        <p:grpSpPr>
          <a:xfrm>
            <a:off x="4892040" y="1221107"/>
            <a:ext cx="4117057" cy="5397377"/>
            <a:chOff x="0" y="-1"/>
            <a:chExt cx="4117055" cy="5397376"/>
          </a:xfrm>
        </p:grpSpPr>
        <p:sp>
          <p:nvSpPr>
            <p:cNvPr id="1088" name="Rectángulo"/>
            <p:cNvSpPr/>
            <p:nvPr/>
          </p:nvSpPr>
          <p:spPr>
            <a:xfrm>
              <a:off x="0" y="-1"/>
              <a:ext cx="4117055" cy="5397376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089" name="area = 10…"/>
            <p:cNvSpPr txBox="1"/>
            <p:nvPr/>
          </p:nvSpPr>
          <p:spPr>
            <a:xfrm>
              <a:off x="0" y="-1"/>
              <a:ext cx="4117055" cy="37548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5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El area es mayor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 10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  <a:endParaRPr lang="es-CL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s-CL" dirty="0" err="1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&gt; 5:</a:t>
              </a:r>
              <a:endParaRPr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    </a:t>
              </a:r>
              <a:r>
                <a:rPr lang="es-CL" dirty="0" err="1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'El </a:t>
              </a:r>
              <a:r>
                <a:rPr lang="es-CL" dirty="0" err="1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es mayor a 5'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    w = 6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    </a:t>
              </a:r>
              <a:r>
                <a:rPr lang="es-CL" dirty="0" err="1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'El </a:t>
              </a:r>
              <a:r>
                <a:rPr lang="es-CL" dirty="0" err="1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es menor a 6'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    w = 1</a:t>
              </a: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(w)</a:t>
              </a:r>
            </a:p>
          </p:txBody>
        </p:sp>
      </p:grpSp>
      <p:grpSp>
        <p:nvGrpSpPr>
          <p:cNvPr id="1093" name="AutoShape 5"/>
          <p:cNvGrpSpPr/>
          <p:nvPr/>
        </p:nvGrpSpPr>
        <p:grpSpPr>
          <a:xfrm>
            <a:off x="1591258" y="2099012"/>
            <a:ext cx="1557804" cy="931647"/>
            <a:chOff x="0" y="0"/>
            <a:chExt cx="1557802" cy="931646"/>
          </a:xfrm>
        </p:grpSpPr>
        <p:sp>
          <p:nvSpPr>
            <p:cNvPr id="1091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2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1111" name="AutoShape 6"/>
          <p:cNvSpPr/>
          <p:nvPr/>
        </p:nvSpPr>
        <p:spPr>
          <a:xfrm>
            <a:off x="900430" y="2564130"/>
            <a:ext cx="690881" cy="481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95" name="Text Box 7"/>
          <p:cNvSpPr txBox="1"/>
          <p:nvPr/>
        </p:nvSpPr>
        <p:spPr>
          <a:xfrm>
            <a:off x="815750" y="2220809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1096" name="Text Box 9"/>
          <p:cNvSpPr txBox="1"/>
          <p:nvPr/>
        </p:nvSpPr>
        <p:spPr>
          <a:xfrm>
            <a:off x="3388159" y="2242706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1099" name="Oval 10"/>
          <p:cNvGrpSpPr/>
          <p:nvPr/>
        </p:nvGrpSpPr>
        <p:grpSpPr>
          <a:xfrm>
            <a:off x="1459538" y="1233010"/>
            <a:ext cx="1818361" cy="688774"/>
            <a:chOff x="0" y="0"/>
            <a:chExt cx="1818359" cy="688773"/>
          </a:xfrm>
        </p:grpSpPr>
        <p:sp>
          <p:nvSpPr>
            <p:cNvPr id="1097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8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1112" name="AutoShape 11"/>
          <p:cNvSpPr/>
          <p:nvPr/>
        </p:nvSpPr>
        <p:spPr>
          <a:xfrm>
            <a:off x="2369220" y="1921650"/>
            <a:ext cx="261" cy="177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3" name="AutoShape 12"/>
          <p:cNvSpPr/>
          <p:nvPr/>
        </p:nvSpPr>
        <p:spPr>
          <a:xfrm>
            <a:off x="3148329" y="2564130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104" name="Oval 13"/>
          <p:cNvGrpSpPr/>
          <p:nvPr/>
        </p:nvGrpSpPr>
        <p:grpSpPr>
          <a:xfrm>
            <a:off x="1642896" y="5505002"/>
            <a:ext cx="1818361" cy="688775"/>
            <a:chOff x="0" y="0"/>
            <a:chExt cx="1818359" cy="688773"/>
          </a:xfrm>
        </p:grpSpPr>
        <p:sp>
          <p:nvSpPr>
            <p:cNvPr id="1102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03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1114" name="AutoShape 14"/>
          <p:cNvSpPr/>
          <p:nvPr/>
        </p:nvSpPr>
        <p:spPr>
          <a:xfrm flipH="1">
            <a:off x="2581397" y="4768191"/>
            <a:ext cx="45719" cy="766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5" name="AutoShape 6"/>
          <p:cNvSpPr/>
          <p:nvPr/>
        </p:nvSpPr>
        <p:spPr>
          <a:xfrm>
            <a:off x="900430" y="5411663"/>
            <a:ext cx="741681" cy="436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33" name="AutoShape 5"/>
          <p:cNvGrpSpPr/>
          <p:nvPr/>
        </p:nvGrpSpPr>
        <p:grpSpPr>
          <a:xfrm>
            <a:off x="121528" y="3065476"/>
            <a:ext cx="1557804" cy="931647"/>
            <a:chOff x="0" y="0"/>
            <a:chExt cx="1557802" cy="931646"/>
          </a:xfrm>
        </p:grpSpPr>
        <p:sp>
          <p:nvSpPr>
            <p:cNvPr id="34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5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 dirty="0" err="1">
                  <a:latin typeface="Calibri" panose="020F0502020204030204" pitchFamily="34" charset="0"/>
                </a:rPr>
                <a:t>condición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36" name="AutoShape 6"/>
          <p:cNvSpPr/>
          <p:nvPr/>
        </p:nvSpPr>
        <p:spPr>
          <a:xfrm>
            <a:off x="872958" y="3997124"/>
            <a:ext cx="45719" cy="589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37" name="Text Box 7"/>
          <p:cNvSpPr txBox="1"/>
          <p:nvPr/>
        </p:nvSpPr>
        <p:spPr>
          <a:xfrm>
            <a:off x="306138" y="4096297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38" name="AutoShape 28"/>
          <p:cNvGrpSpPr/>
          <p:nvPr/>
        </p:nvGrpSpPr>
        <p:grpSpPr>
          <a:xfrm>
            <a:off x="1865977" y="3936946"/>
            <a:ext cx="1260001" cy="828001"/>
            <a:chOff x="0" y="0"/>
            <a:chExt cx="1260000" cy="828000"/>
          </a:xfrm>
        </p:grpSpPr>
        <p:sp>
          <p:nvSpPr>
            <p:cNvPr id="39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40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41" name="Text Box 9"/>
          <p:cNvSpPr txBox="1"/>
          <p:nvPr/>
        </p:nvSpPr>
        <p:spPr>
          <a:xfrm>
            <a:off x="1919163" y="3171575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42" name="AutoShape 12"/>
          <p:cNvSpPr/>
          <p:nvPr/>
        </p:nvSpPr>
        <p:spPr>
          <a:xfrm>
            <a:off x="1679333" y="3492999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3" name="AutoShape 14"/>
          <p:cNvSpPr/>
          <p:nvPr/>
        </p:nvSpPr>
        <p:spPr>
          <a:xfrm>
            <a:off x="3473792" y="3829998"/>
            <a:ext cx="510541" cy="200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5317762" y="5525377"/>
            <a:ext cx="3265611" cy="646331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>
                <a:latin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</a:rPr>
              <a:t>Qué</a:t>
            </a:r>
            <a:r>
              <a:rPr dirty="0">
                <a:latin typeface="Calibri" panose="020F0502020204030204" pitchFamily="34" charset="0"/>
              </a:rPr>
              <a:t> valor </a:t>
            </a:r>
            <a:r>
              <a:rPr dirty="0" err="1">
                <a:latin typeface="Calibri" panose="020F0502020204030204" pitchFamily="34" charset="0"/>
              </a:rPr>
              <a:t>tiene</a:t>
            </a:r>
            <a:r>
              <a:rPr dirty="0">
                <a:latin typeface="Calibri" panose="020F0502020204030204" pitchFamily="34" charset="0"/>
              </a:rPr>
              <a:t> la variable </a:t>
            </a:r>
            <a:r>
              <a:rPr b="1" dirty="0">
                <a:latin typeface="Calibri" panose="020F0502020204030204" pitchFamily="34" charset="0"/>
                <a:ea typeface="Menlo"/>
                <a:cs typeface="Menlo"/>
                <a:sym typeface="Menlo"/>
              </a:rPr>
              <a:t>w</a:t>
            </a:r>
            <a:r>
              <a:rPr sz="1400" dirty="0">
                <a:latin typeface="Calibri" panose="020F0502020204030204" pitchFamily="34" charset="0"/>
                <a:ea typeface="Menlo"/>
                <a:cs typeface="Menlo"/>
                <a:sym typeface="Menlo"/>
              </a:rPr>
              <a:t> </a:t>
            </a:r>
            <a:r>
              <a:rPr dirty="0">
                <a:latin typeface="Calibri" panose="020F0502020204030204" pitchFamily="34" charset="0"/>
              </a:rPr>
              <a:t>al </a:t>
            </a:r>
            <a:r>
              <a:rPr dirty="0" err="1">
                <a:latin typeface="Calibri" panose="020F0502020204030204" pitchFamily="34" charset="0"/>
              </a:rPr>
              <a:t>término</a:t>
            </a:r>
            <a:r>
              <a:rPr dirty="0">
                <a:latin typeface="Calibri" panose="020F0502020204030204" pitchFamily="34" charset="0"/>
              </a:rPr>
              <a:t> del </a:t>
            </a:r>
            <a:r>
              <a:rPr dirty="0" err="1">
                <a:latin typeface="Calibri" panose="020F0502020204030204" pitchFamily="34" charset="0"/>
              </a:rPr>
              <a:t>programa</a:t>
            </a:r>
            <a:r>
              <a:rPr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49" name="Freeform 30"/>
          <p:cNvSpPr/>
          <p:nvPr/>
        </p:nvSpPr>
        <p:spPr>
          <a:xfrm rot="16200000">
            <a:off x="5716494" y="4574799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50" name="Rectangle 31"/>
          <p:cNvGrpSpPr/>
          <p:nvPr/>
        </p:nvGrpSpPr>
        <p:grpSpPr>
          <a:xfrm>
            <a:off x="6121805" y="4940092"/>
            <a:ext cx="2105402" cy="523218"/>
            <a:chOff x="0" y="0"/>
            <a:chExt cx="2105400" cy="646715"/>
          </a:xfrm>
        </p:grpSpPr>
        <p:sp>
          <p:nvSpPr>
            <p:cNvPr id="51" name="Rectángulo"/>
            <p:cNvSpPr/>
            <p:nvPr/>
          </p:nvSpPr>
          <p:spPr>
            <a:xfrm>
              <a:off x="0" y="0"/>
              <a:ext cx="2105400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52" name="¿Qué resultado se muestra por la terminal?"/>
            <p:cNvSpPr txBox="1"/>
            <p:nvPr/>
          </p:nvSpPr>
          <p:spPr>
            <a:xfrm>
              <a:off x="0" y="0"/>
              <a:ext cx="2105400" cy="6467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algn="ctr"/>
              <a:r>
                <a:rPr lang="es-CL" dirty="0">
                  <a:latin typeface="Calibri" panose="020F0502020204030204" pitchFamily="34" charset="0"/>
                </a:rPr>
                <a:t>¿se fijaron que hay que </a:t>
              </a:r>
              <a:r>
                <a:rPr lang="es-CL" dirty="0" err="1">
                  <a:latin typeface="Calibri" panose="020F0502020204030204" pitchFamily="34" charset="0"/>
                </a:rPr>
                <a:t>indentar</a:t>
              </a:r>
              <a:r>
                <a:rPr lang="es-CL" dirty="0">
                  <a:latin typeface="Calibri" panose="020F0502020204030204" pitchFamily="34" charset="0"/>
                </a:rPr>
                <a:t> más?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8A98CD-1358-8C96-439F-A99349AB7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4E6D87-16FE-922A-7955-D9A2480B3D1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42058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2" name="AutoShape 28"/>
          <p:cNvGrpSpPr/>
          <p:nvPr/>
        </p:nvGrpSpPr>
        <p:grpSpPr>
          <a:xfrm>
            <a:off x="3341882" y="3001996"/>
            <a:ext cx="1260001" cy="828001"/>
            <a:chOff x="0" y="0"/>
            <a:chExt cx="1260000" cy="828000"/>
          </a:xfrm>
        </p:grpSpPr>
        <p:sp>
          <p:nvSpPr>
            <p:cNvPr id="1080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1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85" name="AutoShape 28"/>
          <p:cNvGrpSpPr/>
          <p:nvPr/>
        </p:nvGrpSpPr>
        <p:grpSpPr>
          <a:xfrm>
            <a:off x="271561" y="4584993"/>
            <a:ext cx="1260002" cy="828001"/>
            <a:chOff x="0" y="0"/>
            <a:chExt cx="1260000" cy="828000"/>
          </a:xfrm>
        </p:grpSpPr>
        <p:sp>
          <p:nvSpPr>
            <p:cNvPr id="1083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4" name="Bloque  ELSE"/>
            <p:cNvSpPr txBox="1"/>
            <p:nvPr/>
          </p:nvSpPr>
          <p:spPr>
            <a:xfrm>
              <a:off x="187380" y="63480"/>
              <a:ext cx="885240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108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090" name="Rectangle 5"/>
          <p:cNvGrpSpPr/>
          <p:nvPr/>
        </p:nvGrpSpPr>
        <p:grpSpPr>
          <a:xfrm>
            <a:off x="4892040" y="1221107"/>
            <a:ext cx="4117057" cy="5397377"/>
            <a:chOff x="0" y="-1"/>
            <a:chExt cx="4117055" cy="5397376"/>
          </a:xfrm>
        </p:grpSpPr>
        <p:sp>
          <p:nvSpPr>
            <p:cNvPr id="1088" name="Rectángulo"/>
            <p:cNvSpPr/>
            <p:nvPr/>
          </p:nvSpPr>
          <p:spPr>
            <a:xfrm>
              <a:off x="0" y="-1"/>
              <a:ext cx="4117055" cy="5397376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089" name="area = 10…"/>
            <p:cNvSpPr txBox="1"/>
            <p:nvPr/>
          </p:nvSpPr>
          <p:spPr>
            <a:xfrm>
              <a:off x="0" y="-1"/>
              <a:ext cx="4117055" cy="3539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5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El 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á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rea es mayor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 10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el</a:t>
              </a: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s-CL" dirty="0" err="1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&gt; 5:</a:t>
              </a:r>
              <a:endParaRPr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lang="es-CL" dirty="0" err="1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'El área es mayor a 5'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w = 6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lang="es-CL" dirty="0" err="1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'El área es menor a 6'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w = 1</a:t>
              </a: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(w)</a:t>
              </a:r>
            </a:p>
          </p:txBody>
        </p:sp>
      </p:grpSp>
      <p:grpSp>
        <p:nvGrpSpPr>
          <p:cNvPr id="1093" name="AutoShape 5"/>
          <p:cNvGrpSpPr/>
          <p:nvPr/>
        </p:nvGrpSpPr>
        <p:grpSpPr>
          <a:xfrm>
            <a:off x="1591258" y="2099012"/>
            <a:ext cx="1557804" cy="931647"/>
            <a:chOff x="0" y="0"/>
            <a:chExt cx="1557802" cy="931646"/>
          </a:xfrm>
        </p:grpSpPr>
        <p:sp>
          <p:nvSpPr>
            <p:cNvPr id="1091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2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>
                  <a:latin typeface="Calibri" panose="020F0502020204030204" pitchFamily="34" charset="0"/>
                </a:rPr>
                <a:t>condición</a:t>
              </a:r>
            </a:p>
          </p:txBody>
        </p:sp>
      </p:grpSp>
      <p:sp>
        <p:nvSpPr>
          <p:cNvPr id="1111" name="AutoShape 6"/>
          <p:cNvSpPr/>
          <p:nvPr/>
        </p:nvSpPr>
        <p:spPr>
          <a:xfrm>
            <a:off x="900430" y="2564130"/>
            <a:ext cx="690881" cy="481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95" name="Text Box 7"/>
          <p:cNvSpPr txBox="1"/>
          <p:nvPr/>
        </p:nvSpPr>
        <p:spPr>
          <a:xfrm>
            <a:off x="815750" y="2220809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1096" name="Text Box 9"/>
          <p:cNvSpPr txBox="1"/>
          <p:nvPr/>
        </p:nvSpPr>
        <p:spPr>
          <a:xfrm>
            <a:off x="3388159" y="2242706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1099" name="Oval 10"/>
          <p:cNvGrpSpPr/>
          <p:nvPr/>
        </p:nvGrpSpPr>
        <p:grpSpPr>
          <a:xfrm>
            <a:off x="1459538" y="1233010"/>
            <a:ext cx="1818361" cy="688774"/>
            <a:chOff x="0" y="0"/>
            <a:chExt cx="1818359" cy="688773"/>
          </a:xfrm>
        </p:grpSpPr>
        <p:sp>
          <p:nvSpPr>
            <p:cNvPr id="1097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8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1112" name="AutoShape 11"/>
          <p:cNvSpPr/>
          <p:nvPr/>
        </p:nvSpPr>
        <p:spPr>
          <a:xfrm>
            <a:off x="2369220" y="1921650"/>
            <a:ext cx="261" cy="177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3" name="AutoShape 12"/>
          <p:cNvSpPr/>
          <p:nvPr/>
        </p:nvSpPr>
        <p:spPr>
          <a:xfrm>
            <a:off x="3148329" y="2564130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104" name="Oval 13"/>
          <p:cNvGrpSpPr/>
          <p:nvPr/>
        </p:nvGrpSpPr>
        <p:grpSpPr>
          <a:xfrm>
            <a:off x="1642896" y="5505002"/>
            <a:ext cx="1818361" cy="688775"/>
            <a:chOff x="0" y="0"/>
            <a:chExt cx="1818359" cy="688773"/>
          </a:xfrm>
        </p:grpSpPr>
        <p:sp>
          <p:nvSpPr>
            <p:cNvPr id="1102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03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1114" name="AutoShape 14"/>
          <p:cNvSpPr/>
          <p:nvPr/>
        </p:nvSpPr>
        <p:spPr>
          <a:xfrm flipH="1">
            <a:off x="2581397" y="4768191"/>
            <a:ext cx="45719" cy="766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5" name="AutoShape 6"/>
          <p:cNvSpPr/>
          <p:nvPr/>
        </p:nvSpPr>
        <p:spPr>
          <a:xfrm>
            <a:off x="900430" y="5411663"/>
            <a:ext cx="741681" cy="436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33" name="AutoShape 5"/>
          <p:cNvGrpSpPr/>
          <p:nvPr/>
        </p:nvGrpSpPr>
        <p:grpSpPr>
          <a:xfrm>
            <a:off x="121528" y="3065476"/>
            <a:ext cx="1557804" cy="931647"/>
            <a:chOff x="0" y="0"/>
            <a:chExt cx="1557802" cy="931646"/>
          </a:xfrm>
        </p:grpSpPr>
        <p:sp>
          <p:nvSpPr>
            <p:cNvPr id="34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5" name="condición"/>
            <p:cNvSpPr txBox="1"/>
            <p:nvPr/>
          </p:nvSpPr>
          <p:spPr>
            <a:xfrm>
              <a:off x="228071" y="267703"/>
              <a:ext cx="11016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 dirty="0" err="1">
                  <a:latin typeface="Calibri" panose="020F0502020204030204" pitchFamily="34" charset="0"/>
                </a:rPr>
                <a:t>condición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36" name="AutoShape 6"/>
          <p:cNvSpPr/>
          <p:nvPr/>
        </p:nvSpPr>
        <p:spPr>
          <a:xfrm>
            <a:off x="872958" y="3997124"/>
            <a:ext cx="45719" cy="589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37" name="Text Box 7"/>
          <p:cNvSpPr txBox="1"/>
          <p:nvPr/>
        </p:nvSpPr>
        <p:spPr>
          <a:xfrm>
            <a:off x="306138" y="4096297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38" name="AutoShape 28"/>
          <p:cNvGrpSpPr/>
          <p:nvPr/>
        </p:nvGrpSpPr>
        <p:grpSpPr>
          <a:xfrm>
            <a:off x="1865977" y="3936946"/>
            <a:ext cx="1260001" cy="828001"/>
            <a:chOff x="0" y="0"/>
            <a:chExt cx="1260000" cy="828000"/>
          </a:xfrm>
        </p:grpSpPr>
        <p:sp>
          <p:nvSpPr>
            <p:cNvPr id="39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40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elif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41" name="Text Box 9"/>
          <p:cNvSpPr txBox="1"/>
          <p:nvPr/>
        </p:nvSpPr>
        <p:spPr>
          <a:xfrm>
            <a:off x="1919163" y="3171575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42" name="AutoShape 12"/>
          <p:cNvSpPr/>
          <p:nvPr/>
        </p:nvSpPr>
        <p:spPr>
          <a:xfrm>
            <a:off x="1679333" y="3492999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3" name="AutoShape 14"/>
          <p:cNvSpPr/>
          <p:nvPr/>
        </p:nvSpPr>
        <p:spPr>
          <a:xfrm>
            <a:off x="3473792" y="3829998"/>
            <a:ext cx="510541" cy="200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4" name="Freeform 30"/>
          <p:cNvSpPr/>
          <p:nvPr/>
        </p:nvSpPr>
        <p:spPr>
          <a:xfrm rot="12134898">
            <a:off x="6321534" y="1689277"/>
            <a:ext cx="616995" cy="1222818"/>
          </a:xfrm>
          <a:custGeom>
            <a:avLst/>
            <a:gdLst>
              <a:gd name="connsiteX0" fmla="*/ 0 w 46396"/>
              <a:gd name="connsiteY0" fmla="*/ 19416 h 26456"/>
              <a:gd name="connsiteX1" fmla="*/ 46396 w 46396"/>
              <a:gd name="connsiteY1" fmla="*/ 0 h 26456"/>
              <a:gd name="connsiteX2" fmla="*/ 7770 w 46396"/>
              <a:gd name="connsiteY2" fmla="*/ 26456 h 26456"/>
              <a:gd name="connsiteX3" fmla="*/ 0 w 46396"/>
              <a:gd name="connsiteY3" fmla="*/ 19416 h 26456"/>
              <a:gd name="connsiteX0" fmla="*/ 0 w 46396"/>
              <a:gd name="connsiteY0" fmla="*/ 19416 h 24172"/>
              <a:gd name="connsiteX1" fmla="*/ 46396 w 46396"/>
              <a:gd name="connsiteY1" fmla="*/ 0 h 24172"/>
              <a:gd name="connsiteX2" fmla="*/ 6076 w 46396"/>
              <a:gd name="connsiteY2" fmla="*/ 24172 h 24172"/>
              <a:gd name="connsiteX3" fmla="*/ 0 w 46396"/>
              <a:gd name="connsiteY3" fmla="*/ 19416 h 24172"/>
              <a:gd name="connsiteX0" fmla="*/ 0 w 22952"/>
              <a:gd name="connsiteY0" fmla="*/ 15360 h 20116"/>
              <a:gd name="connsiteX1" fmla="*/ 22952 w 22952"/>
              <a:gd name="connsiteY1" fmla="*/ 0 h 20116"/>
              <a:gd name="connsiteX2" fmla="*/ 6076 w 22952"/>
              <a:gd name="connsiteY2" fmla="*/ 20116 h 20116"/>
              <a:gd name="connsiteX3" fmla="*/ 0 w 22952"/>
              <a:gd name="connsiteY3" fmla="*/ 15360 h 2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" h="20116" extrusionOk="0">
                <a:moveTo>
                  <a:pt x="0" y="15360"/>
                </a:moveTo>
                <a:lnTo>
                  <a:pt x="22952" y="0"/>
                </a:lnTo>
                <a:lnTo>
                  <a:pt x="6076" y="20116"/>
                </a:lnTo>
                <a:lnTo>
                  <a:pt x="0" y="153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>
              <a:latin typeface="Calibri" panose="020F0502020204030204" pitchFamily="34" charset="0"/>
            </a:endParaRPr>
          </a:p>
        </p:txBody>
      </p:sp>
      <p:grpSp>
        <p:nvGrpSpPr>
          <p:cNvPr id="45" name="Rectangle 31"/>
          <p:cNvGrpSpPr/>
          <p:nvPr/>
        </p:nvGrpSpPr>
        <p:grpSpPr>
          <a:xfrm>
            <a:off x="6874323" y="700295"/>
            <a:ext cx="1933334" cy="1434888"/>
            <a:chOff x="143718" y="-312752"/>
            <a:chExt cx="2105400" cy="619186"/>
          </a:xfrm>
        </p:grpSpPr>
        <p:sp>
          <p:nvSpPr>
            <p:cNvPr id="47" name="Rectángulo"/>
            <p:cNvSpPr/>
            <p:nvPr/>
          </p:nvSpPr>
          <p:spPr>
            <a:xfrm>
              <a:off x="143718" y="-306435"/>
              <a:ext cx="2105400" cy="612869"/>
            </a:xfrm>
            <a:prstGeom prst="rect">
              <a:avLst/>
            </a:prstGeom>
            <a:solidFill>
              <a:srgbClr val="E0F2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48" name="¿Qué resultado se muestra por la terminal?"/>
            <p:cNvSpPr txBox="1"/>
            <p:nvPr/>
          </p:nvSpPr>
          <p:spPr>
            <a:xfrm>
              <a:off x="143718" y="-312752"/>
              <a:ext cx="2013961" cy="59765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 algn="ctr"/>
              <a:r>
                <a:rPr lang="es-CL" dirty="0">
                  <a:latin typeface="Calibri" panose="020F0502020204030204" pitchFamily="34" charset="0"/>
                </a:rPr>
                <a:t>En Python podemos compactar las condiciones anidadas haciendo uso de </a:t>
              </a:r>
              <a:r>
                <a:rPr lang="es-CL" dirty="0" err="1">
                  <a:latin typeface="Menlo Regular"/>
                  <a:cs typeface="Menlo Regular"/>
                </a:rPr>
                <a:t>elif</a:t>
              </a:r>
              <a:r>
                <a:rPr lang="es-CL" dirty="0">
                  <a:latin typeface="Calibri" panose="020F0502020204030204" pitchFamily="34" charset="0"/>
                </a:rPr>
                <a:t> </a:t>
              </a:r>
              <a:r>
                <a:rPr lang="es-CL" dirty="0">
                  <a:solidFill>
                    <a:srgbClr val="3366FF"/>
                  </a:solidFill>
                  <a:latin typeface="Calibri" panose="020F0502020204030204" pitchFamily="34" charset="0"/>
                </a:rPr>
                <a:t>SIEMPRE</a:t>
              </a:r>
              <a:r>
                <a:rPr lang="es-CL" dirty="0">
                  <a:latin typeface="Calibri" panose="020F0502020204030204" pitchFamily="34" charset="0"/>
                </a:rPr>
                <a:t> y </a:t>
              </a:r>
              <a:r>
                <a:rPr lang="es-CL" dirty="0">
                  <a:solidFill>
                    <a:srgbClr val="3366FF"/>
                  </a:solidFill>
                  <a:latin typeface="Calibri" panose="020F0502020204030204" pitchFamily="34" charset="0"/>
                </a:rPr>
                <a:t>CUANDO</a:t>
              </a:r>
              <a:r>
                <a:rPr lang="es-CL" dirty="0">
                  <a:latin typeface="Calibri" panose="020F0502020204030204" pitchFamily="34" charset="0"/>
                </a:rPr>
                <a:t> sean excluyentes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32C20D0-8257-51FC-EA66-72296EAB2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2750CDA-C0B8-9E8A-0795-C3A5D73F313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85611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2" name="AutoShape 28"/>
          <p:cNvGrpSpPr/>
          <p:nvPr/>
        </p:nvGrpSpPr>
        <p:grpSpPr>
          <a:xfrm>
            <a:off x="3341882" y="3001996"/>
            <a:ext cx="1260001" cy="828001"/>
            <a:chOff x="0" y="0"/>
            <a:chExt cx="1260000" cy="828000"/>
          </a:xfrm>
        </p:grpSpPr>
        <p:sp>
          <p:nvSpPr>
            <p:cNvPr id="1080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1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 dirty="0" err="1">
                  <a:latin typeface="Calibri" panose="020F0502020204030204" pitchFamily="34" charset="0"/>
                </a:rPr>
                <a:t>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85" name="AutoShape 28"/>
          <p:cNvGrpSpPr/>
          <p:nvPr/>
        </p:nvGrpSpPr>
        <p:grpSpPr>
          <a:xfrm>
            <a:off x="271561" y="4584993"/>
            <a:ext cx="1260002" cy="828001"/>
            <a:chOff x="0" y="0"/>
            <a:chExt cx="1260000" cy="828000"/>
          </a:xfrm>
        </p:grpSpPr>
        <p:sp>
          <p:nvSpPr>
            <p:cNvPr id="1083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84" name="Bloque  ELSE"/>
            <p:cNvSpPr txBox="1"/>
            <p:nvPr/>
          </p:nvSpPr>
          <p:spPr>
            <a:xfrm>
              <a:off x="187380" y="63480"/>
              <a:ext cx="885240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r>
                <a:rPr dirty="0">
                  <a:latin typeface="Calibri" panose="020F0502020204030204" pitchFamily="34" charset="0"/>
                </a:rPr>
                <a:t> 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lang="es-CL" dirty="0" err="1">
                  <a:latin typeface="Calibri" panose="020F0502020204030204" pitchFamily="34" charset="0"/>
                </a:rPr>
                <a:t>else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108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090" name="Rectangle 5"/>
          <p:cNvGrpSpPr/>
          <p:nvPr/>
        </p:nvGrpSpPr>
        <p:grpSpPr>
          <a:xfrm>
            <a:off x="4892040" y="1221107"/>
            <a:ext cx="4117057" cy="5397377"/>
            <a:chOff x="0" y="-1"/>
            <a:chExt cx="4117055" cy="5397376"/>
          </a:xfrm>
        </p:grpSpPr>
        <p:sp>
          <p:nvSpPr>
            <p:cNvPr id="1088" name="Rectángulo"/>
            <p:cNvSpPr/>
            <p:nvPr/>
          </p:nvSpPr>
          <p:spPr>
            <a:xfrm>
              <a:off x="0" y="-1"/>
              <a:ext cx="4117055" cy="5397376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089" name="area = 10…"/>
            <p:cNvSpPr txBox="1"/>
            <p:nvPr/>
          </p:nvSpPr>
          <p:spPr>
            <a:xfrm>
              <a:off x="0" y="-1"/>
              <a:ext cx="4117055" cy="35394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5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El 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á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rea es mayor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 10</a:t>
              </a:r>
              <a:r>
                <a:rPr lang="es-ES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el</a:t>
              </a: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s-CL" dirty="0" err="1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== 12:</a:t>
              </a:r>
              <a:endParaRPr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lang="es-CL" dirty="0" err="1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'El área es 12'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w = 6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lang="es-CL" dirty="0" err="1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'área es menor o igual a 10'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w = 1</a:t>
              </a: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(w)</a:t>
              </a:r>
            </a:p>
          </p:txBody>
        </p:sp>
      </p:grpSp>
      <p:grpSp>
        <p:nvGrpSpPr>
          <p:cNvPr id="1093" name="AutoShape 5"/>
          <p:cNvGrpSpPr/>
          <p:nvPr/>
        </p:nvGrpSpPr>
        <p:grpSpPr>
          <a:xfrm>
            <a:off x="1591258" y="2099011"/>
            <a:ext cx="1557805" cy="931649"/>
            <a:chOff x="0" y="-1"/>
            <a:chExt cx="1557803" cy="931648"/>
          </a:xfrm>
        </p:grpSpPr>
        <p:sp>
          <p:nvSpPr>
            <p:cNvPr id="1091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2" name="condición"/>
            <p:cNvSpPr txBox="1"/>
            <p:nvPr/>
          </p:nvSpPr>
          <p:spPr>
            <a:xfrm>
              <a:off x="265739" y="265770"/>
              <a:ext cx="1026330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 lang="en-US" dirty="0">
                  <a:latin typeface="Calibri" panose="020F0502020204030204" pitchFamily="34" charset="0"/>
                </a:rPr>
                <a:t>A</a:t>
              </a:r>
              <a:r>
                <a:rPr lang="es-ES_tradnl" dirty="0">
                  <a:latin typeface="Calibri" panose="020F0502020204030204" pitchFamily="34" charset="0"/>
                </a:rPr>
                <a:t>rea &gt;10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1111" name="AutoShape 6"/>
          <p:cNvSpPr/>
          <p:nvPr/>
        </p:nvSpPr>
        <p:spPr>
          <a:xfrm>
            <a:off x="900430" y="2564130"/>
            <a:ext cx="690881" cy="481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095" name="Text Box 7"/>
          <p:cNvSpPr txBox="1"/>
          <p:nvPr/>
        </p:nvSpPr>
        <p:spPr>
          <a:xfrm>
            <a:off x="815750" y="2220809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1096" name="Text Box 9"/>
          <p:cNvSpPr txBox="1"/>
          <p:nvPr/>
        </p:nvSpPr>
        <p:spPr>
          <a:xfrm>
            <a:off x="3388159" y="2242706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1099" name="Oval 10"/>
          <p:cNvGrpSpPr/>
          <p:nvPr/>
        </p:nvGrpSpPr>
        <p:grpSpPr>
          <a:xfrm>
            <a:off x="1459538" y="1233010"/>
            <a:ext cx="1818361" cy="688774"/>
            <a:chOff x="0" y="0"/>
            <a:chExt cx="1818359" cy="688773"/>
          </a:xfrm>
        </p:grpSpPr>
        <p:sp>
          <p:nvSpPr>
            <p:cNvPr id="1097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098" name="Inicio"/>
            <p:cNvSpPr txBox="1"/>
            <p:nvPr/>
          </p:nvSpPr>
          <p:spPr>
            <a:xfrm>
              <a:off x="579421" y="146266"/>
              <a:ext cx="65951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Inicio</a:t>
              </a:r>
            </a:p>
          </p:txBody>
        </p:sp>
      </p:grpSp>
      <p:sp>
        <p:nvSpPr>
          <p:cNvPr id="1112" name="AutoShape 11"/>
          <p:cNvSpPr/>
          <p:nvPr/>
        </p:nvSpPr>
        <p:spPr>
          <a:xfrm>
            <a:off x="2369220" y="1921650"/>
            <a:ext cx="261" cy="177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3" name="AutoShape 12"/>
          <p:cNvSpPr/>
          <p:nvPr/>
        </p:nvSpPr>
        <p:spPr>
          <a:xfrm>
            <a:off x="3148329" y="2564130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104" name="Oval 13"/>
          <p:cNvGrpSpPr/>
          <p:nvPr/>
        </p:nvGrpSpPr>
        <p:grpSpPr>
          <a:xfrm>
            <a:off x="1642896" y="5505002"/>
            <a:ext cx="1818361" cy="688775"/>
            <a:chOff x="0" y="0"/>
            <a:chExt cx="1818359" cy="688773"/>
          </a:xfrm>
        </p:grpSpPr>
        <p:sp>
          <p:nvSpPr>
            <p:cNvPr id="1102" name="Óvalo"/>
            <p:cNvSpPr/>
            <p:nvPr/>
          </p:nvSpPr>
          <p:spPr>
            <a:xfrm>
              <a:off x="0" y="0"/>
              <a:ext cx="1818360" cy="688774"/>
            </a:xfrm>
            <a:prstGeom prst="ellipse">
              <a:avLst/>
            </a:prstGeom>
            <a:solidFill>
              <a:srgbClr val="30B9F8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1103" name="Fin"/>
            <p:cNvSpPr txBox="1"/>
            <p:nvPr/>
          </p:nvSpPr>
          <p:spPr>
            <a:xfrm>
              <a:off x="702886" y="146266"/>
              <a:ext cx="41258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Fin</a:t>
              </a:r>
            </a:p>
          </p:txBody>
        </p:sp>
      </p:grpSp>
      <p:sp>
        <p:nvSpPr>
          <p:cNvPr id="1114" name="AutoShape 14"/>
          <p:cNvSpPr/>
          <p:nvPr/>
        </p:nvSpPr>
        <p:spPr>
          <a:xfrm flipH="1">
            <a:off x="2581397" y="4768191"/>
            <a:ext cx="45719" cy="766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115" name="AutoShape 6"/>
          <p:cNvSpPr/>
          <p:nvPr/>
        </p:nvSpPr>
        <p:spPr>
          <a:xfrm>
            <a:off x="900430" y="5411663"/>
            <a:ext cx="741681" cy="436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33" name="AutoShape 5"/>
          <p:cNvGrpSpPr/>
          <p:nvPr/>
        </p:nvGrpSpPr>
        <p:grpSpPr>
          <a:xfrm>
            <a:off x="121528" y="3065475"/>
            <a:ext cx="1557805" cy="931649"/>
            <a:chOff x="0" y="-1"/>
            <a:chExt cx="1557803" cy="931648"/>
          </a:xfrm>
        </p:grpSpPr>
        <p:sp>
          <p:nvSpPr>
            <p:cNvPr id="34" name="Figura"/>
            <p:cNvSpPr/>
            <p:nvPr/>
          </p:nvSpPr>
          <p:spPr>
            <a:xfrm>
              <a:off x="0" y="-1"/>
              <a:ext cx="1557803" cy="93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>
              <a:outerShdw blurRad="63500" rotWithShape="0">
                <a:srgbClr val="62BCE9">
                  <a:alpha val="5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35" name="condición"/>
            <p:cNvSpPr txBox="1"/>
            <p:nvPr/>
          </p:nvSpPr>
          <p:spPr>
            <a:xfrm>
              <a:off x="201870" y="265770"/>
              <a:ext cx="1154069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rPr lang="en-US" dirty="0">
                  <a:latin typeface="Calibri" panose="020F0502020204030204" pitchFamily="34" charset="0"/>
                </a:rPr>
                <a:t>A</a:t>
              </a:r>
              <a:r>
                <a:rPr lang="es-ES_tradnl" dirty="0">
                  <a:latin typeface="Calibri" panose="020F0502020204030204" pitchFamily="34" charset="0"/>
                </a:rPr>
                <a:t>rea ==12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36" name="AutoShape 6"/>
          <p:cNvSpPr/>
          <p:nvPr/>
        </p:nvSpPr>
        <p:spPr>
          <a:xfrm>
            <a:off x="872958" y="3997124"/>
            <a:ext cx="45719" cy="589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37" name="Text Box 7"/>
          <p:cNvSpPr txBox="1"/>
          <p:nvPr/>
        </p:nvSpPr>
        <p:spPr>
          <a:xfrm>
            <a:off x="306138" y="4096297"/>
            <a:ext cx="56682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False</a:t>
            </a:r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38" name="AutoShape 28"/>
          <p:cNvGrpSpPr/>
          <p:nvPr/>
        </p:nvGrpSpPr>
        <p:grpSpPr>
          <a:xfrm>
            <a:off x="1865977" y="3936946"/>
            <a:ext cx="1260001" cy="828001"/>
            <a:chOff x="0" y="0"/>
            <a:chExt cx="1260000" cy="828000"/>
          </a:xfrm>
        </p:grpSpPr>
        <p:sp>
          <p:nvSpPr>
            <p:cNvPr id="39" name="Rectángulo"/>
            <p:cNvSpPr/>
            <p:nvPr/>
          </p:nvSpPr>
          <p:spPr>
            <a:xfrm>
              <a:off x="-1" y="-1"/>
              <a:ext cx="1260002" cy="828002"/>
            </a:xfrm>
            <a:prstGeom prst="rect">
              <a:avLst/>
            </a:prstGeom>
            <a:solidFill>
              <a:srgbClr val="1296F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  <p:sp>
          <p:nvSpPr>
            <p:cNvPr id="40" name="Bloque  IF"/>
            <p:cNvSpPr txBox="1"/>
            <p:nvPr/>
          </p:nvSpPr>
          <p:spPr>
            <a:xfrm>
              <a:off x="216091" y="63480"/>
              <a:ext cx="827818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rPr dirty="0" err="1">
                  <a:latin typeface="Calibri" panose="020F0502020204030204" pitchFamily="34" charset="0"/>
                </a:rPr>
                <a:t>Bloque</a:t>
              </a:r>
              <a:br>
                <a:rPr dirty="0">
                  <a:latin typeface="Calibri" panose="020F0502020204030204" pitchFamily="34" charset="0"/>
                </a:rPr>
              </a:br>
              <a:r>
                <a:rPr dirty="0">
                  <a:latin typeface="Calibri" panose="020F0502020204030204" pitchFamily="34" charset="0"/>
                </a:rPr>
                <a:t> </a:t>
              </a:r>
              <a:r>
                <a:rPr lang="es-CL">
                  <a:latin typeface="Calibri" panose="020F0502020204030204" pitchFamily="34" charset="0"/>
                </a:rPr>
                <a:t>elif</a:t>
              </a:r>
              <a:endParaRPr dirty="0">
                <a:latin typeface="Calibri" panose="020F0502020204030204" pitchFamily="34" charset="0"/>
              </a:endParaRPr>
            </a:p>
          </p:txBody>
        </p:sp>
      </p:grpSp>
      <p:sp>
        <p:nvSpPr>
          <p:cNvPr id="41" name="Text Box 9"/>
          <p:cNvSpPr txBox="1"/>
          <p:nvPr/>
        </p:nvSpPr>
        <p:spPr>
          <a:xfrm>
            <a:off x="1919163" y="3171575"/>
            <a:ext cx="52193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True</a:t>
            </a:r>
            <a:endParaRPr dirty="0">
              <a:latin typeface="Calibri" panose="020F0502020204030204" pitchFamily="34" charset="0"/>
            </a:endParaRPr>
          </a:p>
        </p:txBody>
      </p:sp>
      <p:sp>
        <p:nvSpPr>
          <p:cNvPr id="42" name="AutoShape 12"/>
          <p:cNvSpPr/>
          <p:nvPr/>
        </p:nvSpPr>
        <p:spPr>
          <a:xfrm>
            <a:off x="1679333" y="3492999"/>
            <a:ext cx="822961" cy="43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3" name="AutoShape 14"/>
          <p:cNvSpPr/>
          <p:nvPr/>
        </p:nvSpPr>
        <p:spPr>
          <a:xfrm>
            <a:off x="3473792" y="3829998"/>
            <a:ext cx="510541" cy="200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>
            <a:solidFill>
              <a:srgbClr val="000000"/>
            </a:solidFill>
            <a:miter/>
            <a:tailEnd type="triangle"/>
          </a:ln>
        </p:spPr>
        <p:txBody>
          <a:bodyPr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E92222B-0FA7-1FE5-FD35-3F3B953F9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CE7DAD8-D67F-9B96-9D2F-56A75831499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173487"/>
      </p:ext>
    </p:extLst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CL" dirty="0"/>
              <a:t>Condicionales</a:t>
            </a:r>
            <a:endParaRPr sz="1600" dirty="0"/>
          </a:p>
        </p:txBody>
      </p:sp>
      <p:grpSp>
        <p:nvGrpSpPr>
          <p:cNvPr id="1090" name="Rectangle 5"/>
          <p:cNvGrpSpPr/>
          <p:nvPr/>
        </p:nvGrpSpPr>
        <p:grpSpPr>
          <a:xfrm>
            <a:off x="332741" y="2113558"/>
            <a:ext cx="3956234" cy="3987526"/>
            <a:chOff x="0" y="-1"/>
            <a:chExt cx="4117055" cy="5397376"/>
          </a:xfrm>
        </p:grpSpPr>
        <p:sp>
          <p:nvSpPr>
            <p:cNvPr id="1088" name="Rectángulo"/>
            <p:cNvSpPr/>
            <p:nvPr/>
          </p:nvSpPr>
          <p:spPr>
            <a:xfrm>
              <a:off x="0" y="-1"/>
              <a:ext cx="4117055" cy="5397376"/>
            </a:xfrm>
            <a:prstGeom prst="rect">
              <a:avLst/>
            </a:prstGeom>
            <a:noFill/>
            <a:ln w="9525" cap="flat">
              <a:solidFill>
                <a:srgbClr val="26A3E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089" name="area = 10…"/>
            <p:cNvSpPr txBox="1"/>
            <p:nvPr/>
          </p:nvSpPr>
          <p:spPr>
            <a:xfrm>
              <a:off x="0" y="-1"/>
              <a:ext cx="4117055" cy="47908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area = 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5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   = 8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area &gt; 10: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"El area es mayor 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 </a:t>
              </a:r>
              <a:r>
                <a:rPr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 10"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lang="es-ES" dirty="0">
                  <a:latin typeface="Consolas" panose="020B0609020204030204" pitchFamily="49" charset="0"/>
                  <a:cs typeface="Consolas" panose="020B0609020204030204" pitchFamily="49" charset="0"/>
                </a:rPr>
                <a:t>  </a:t>
              </a: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w = 11</a:t>
              </a: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el</a:t>
              </a: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if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s-CL" dirty="0" err="1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206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== 12:</a:t>
              </a:r>
              <a:endParaRPr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s-CL" dirty="0" err="1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"El </a:t>
              </a:r>
              <a:r>
                <a:rPr lang="es-CL" dirty="0" err="1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area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es 12"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w = 6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else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lang="es-CL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s-CL" dirty="0">
                  <a:solidFill>
                    <a:srgbClr val="008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"area es menor o igual a 10"</a:t>
              </a: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)</a:t>
              </a:r>
              <a:endParaRPr lang="es-CL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s-CL" dirty="0">
                  <a:latin typeface="Consolas" panose="020B0609020204030204" pitchFamily="49" charset="0"/>
                  <a:cs typeface="Consolas" panose="020B0609020204030204" pitchFamily="49" charset="0"/>
                </a:rPr>
                <a:t>    w = 1</a:t>
              </a: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endParaRPr lang="es-CL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 sz="1400">
                  <a:solidFill>
                    <a:srgbClr val="0000FF"/>
                  </a:solidFill>
                  <a:latin typeface="Menlo"/>
                  <a:ea typeface="Menlo"/>
                  <a:cs typeface="Menlo"/>
                  <a:sym typeface="Menlo"/>
                </a:defRPr>
              </a:pPr>
              <a:r>
                <a:rPr dirty="0">
                  <a:latin typeface="Consolas" panose="020B0609020204030204" pitchFamily="49" charset="0"/>
                  <a:cs typeface="Consolas" panose="020B0609020204030204" pitchFamily="49" charset="0"/>
                </a:rPr>
                <a:t>print</a:t>
              </a:r>
              <a:r>
                <a:rPr dirty="0">
                  <a:solidFill>
                    <a:srgbClr val="0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(w)</a:t>
              </a:r>
            </a:p>
          </p:txBody>
        </p:sp>
      </p:grpSp>
      <p:sp>
        <p:nvSpPr>
          <p:cNvPr id="48" name="¿Qué resultado se muestra por la terminal?"/>
          <p:cNvSpPr txBox="1"/>
          <p:nvPr/>
        </p:nvSpPr>
        <p:spPr>
          <a:xfrm>
            <a:off x="4393076" y="2126589"/>
            <a:ext cx="4486766" cy="3754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lang="mr-IN" dirty="0">
                <a:latin typeface="Consolas" panose="020B0609020204030204" pitchFamily="49" charset="0"/>
                <a:cs typeface="Consolas" panose="020B0609020204030204" pitchFamily="49" charset="0"/>
              </a:rPr>
              <a:t>area = 5</a:t>
            </a:r>
            <a:endParaRPr lang="mr-IN" dirty="0">
              <a:solidFill>
                <a:srgbClr val="FFFF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 sz="1400">
                <a:latin typeface="Menlo"/>
                <a:ea typeface="Menlo"/>
                <a:cs typeface="Menlo"/>
                <a:sym typeface="Menlo"/>
              </a:defRPr>
            </a:pPr>
            <a:r>
              <a:rPr lang="mr-IN" dirty="0">
                <a:latin typeface="Consolas" panose="020B0609020204030204" pitchFamily="49" charset="0"/>
                <a:cs typeface="Consolas" panose="020B0609020204030204" pitchFamily="49" charset="0"/>
              </a:rPr>
              <a:t>w    = 8</a:t>
            </a:r>
            <a:endParaRPr lang="es-CL" dirty="0">
              <a:latin typeface="Calibri" panose="020F0502020204030204" pitchFamily="34" charset="0"/>
            </a:endParaRPr>
          </a:p>
          <a:p>
            <a:pPr algn="ctr"/>
            <a:endParaRPr lang="es-CL" dirty="0">
              <a:latin typeface="Calibri" panose="020F0502020204030204" pitchFamily="34" charset="0"/>
            </a:endParaRPr>
          </a:p>
          <a:p>
            <a:r>
              <a:rPr lang="es-CL" dirty="0" err="1">
                <a:solidFill>
                  <a:srgbClr val="0000FF"/>
                </a:solidFill>
                <a:latin typeface="Consolas"/>
                <a:cs typeface="Consolas"/>
              </a:rPr>
              <a:t>if</a:t>
            </a:r>
            <a:r>
              <a:rPr lang="es-CL" dirty="0">
                <a:solidFill>
                  <a:srgbClr val="0000FF"/>
                </a:solidFill>
                <a:latin typeface="Consolas"/>
                <a:cs typeface="Consolas"/>
              </a:rPr>
              <a:t> </a:t>
            </a:r>
            <a:r>
              <a:rPr lang="es-CL" dirty="0" err="1">
                <a:latin typeface="Consolas"/>
                <a:cs typeface="Consolas"/>
              </a:rPr>
              <a:t>area</a:t>
            </a:r>
            <a:r>
              <a:rPr lang="es-CL" dirty="0">
                <a:latin typeface="Consolas"/>
                <a:cs typeface="Consolas"/>
              </a:rPr>
              <a:t> &gt; 10:</a:t>
            </a:r>
            <a:br>
              <a:rPr lang="es-CL" dirty="0">
                <a:latin typeface="Consolas"/>
                <a:cs typeface="Consolas"/>
              </a:rPr>
            </a:br>
            <a:r>
              <a:rPr lang="es-CL" dirty="0">
                <a:latin typeface="Consolas"/>
                <a:cs typeface="Consolas"/>
              </a:rPr>
              <a:t>   </a:t>
            </a:r>
            <a:r>
              <a:rPr lang="es-CL" dirty="0" err="1">
                <a:solidFill>
                  <a:srgbClr val="0000FF"/>
                </a:solidFill>
                <a:latin typeface="Consolas"/>
                <a:cs typeface="Consolas"/>
              </a:rPr>
              <a:t>if</a:t>
            </a:r>
            <a:r>
              <a:rPr lang="es-CL" dirty="0">
                <a:solidFill>
                  <a:srgbClr val="0000FF"/>
                </a:solidFill>
                <a:latin typeface="Consolas"/>
                <a:cs typeface="Consolas"/>
              </a:rPr>
              <a:t> </a:t>
            </a:r>
            <a:r>
              <a:rPr lang="es-CL" dirty="0" err="1">
                <a:latin typeface="Consolas"/>
                <a:cs typeface="Consolas"/>
              </a:rPr>
              <a:t>area</a:t>
            </a:r>
            <a:r>
              <a:rPr lang="es-CL" dirty="0">
                <a:latin typeface="Consolas"/>
                <a:cs typeface="Consolas"/>
              </a:rPr>
              <a:t> == 12:</a:t>
            </a:r>
            <a:br>
              <a:rPr lang="es-CL" dirty="0">
                <a:latin typeface="Consolas"/>
                <a:cs typeface="Consolas"/>
              </a:rPr>
            </a:br>
            <a:r>
              <a:rPr lang="es-CL" dirty="0">
                <a:latin typeface="Consolas"/>
                <a:cs typeface="Consolas"/>
              </a:rPr>
              <a:t>       </a:t>
            </a:r>
            <a:r>
              <a:rPr lang="es-CL" dirty="0">
                <a:solidFill>
                  <a:srgbClr val="0000FF"/>
                </a:solidFill>
                <a:latin typeface="Consolas"/>
                <a:cs typeface="Consolas"/>
              </a:rPr>
              <a:t>print</a:t>
            </a:r>
            <a:r>
              <a:rPr lang="es-CL" dirty="0">
                <a:latin typeface="Consolas"/>
                <a:cs typeface="Consolas"/>
              </a:rPr>
              <a:t>(</a:t>
            </a:r>
            <a:r>
              <a:rPr lang="es-CL" dirty="0">
                <a:solidFill>
                  <a:srgbClr val="008000"/>
                </a:solidFill>
                <a:latin typeface="Consolas"/>
                <a:cs typeface="Consolas"/>
              </a:rPr>
              <a:t>"El area es 12"</a:t>
            </a:r>
            <a:r>
              <a:rPr lang="es-CL" dirty="0">
                <a:latin typeface="Consolas"/>
                <a:cs typeface="Consolas"/>
              </a:rPr>
              <a:t>)</a:t>
            </a:r>
            <a:br>
              <a:rPr lang="es-CL" dirty="0">
                <a:latin typeface="Consolas"/>
                <a:cs typeface="Consolas"/>
              </a:rPr>
            </a:br>
            <a:r>
              <a:rPr lang="es-CL" dirty="0">
                <a:latin typeface="Consolas"/>
                <a:cs typeface="Consolas"/>
              </a:rPr>
              <a:t>       w = 6</a:t>
            </a:r>
            <a:br>
              <a:rPr lang="es-CL" dirty="0">
                <a:latin typeface="Consolas"/>
                <a:cs typeface="Consolas"/>
              </a:rPr>
            </a:br>
            <a:r>
              <a:rPr lang="es-CL" dirty="0">
                <a:latin typeface="Consolas"/>
                <a:cs typeface="Consolas"/>
              </a:rPr>
              <a:t>   </a:t>
            </a:r>
            <a:r>
              <a:rPr lang="es-CL" dirty="0">
                <a:solidFill>
                  <a:srgbClr val="0000FF"/>
                </a:solidFill>
                <a:latin typeface="Consolas"/>
                <a:cs typeface="Consolas"/>
              </a:rPr>
              <a:t>else</a:t>
            </a:r>
            <a:r>
              <a:rPr lang="es-CL" dirty="0">
                <a:latin typeface="Consolas"/>
                <a:cs typeface="Consolas"/>
              </a:rPr>
              <a:t>:</a:t>
            </a:r>
            <a:br>
              <a:rPr lang="es-CL" dirty="0">
                <a:latin typeface="Consolas"/>
                <a:cs typeface="Consolas"/>
              </a:rPr>
            </a:br>
            <a:r>
              <a:rPr lang="es-CL" dirty="0">
                <a:latin typeface="Consolas"/>
                <a:cs typeface="Consolas"/>
              </a:rPr>
              <a:t>       </a:t>
            </a:r>
            <a:r>
              <a:rPr lang="es-CL" dirty="0">
                <a:solidFill>
                  <a:srgbClr val="0000FF"/>
                </a:solidFill>
                <a:latin typeface="Consolas"/>
                <a:cs typeface="Consolas"/>
              </a:rPr>
              <a:t>print</a:t>
            </a:r>
            <a:r>
              <a:rPr lang="es-CL" dirty="0">
                <a:latin typeface="Consolas"/>
                <a:cs typeface="Consolas"/>
              </a:rPr>
              <a:t>(</a:t>
            </a:r>
            <a:r>
              <a:rPr lang="es-CL" dirty="0">
                <a:solidFill>
                  <a:srgbClr val="008000"/>
                </a:solidFill>
                <a:latin typeface="Consolas"/>
                <a:cs typeface="Consolas"/>
              </a:rPr>
              <a:t>"El area es mayor a 10"</a:t>
            </a:r>
            <a:r>
              <a:rPr lang="es-CL" dirty="0">
                <a:latin typeface="Consolas"/>
                <a:cs typeface="Consolas"/>
              </a:rPr>
              <a:t>)</a:t>
            </a:r>
            <a:br>
              <a:rPr lang="es-CL" dirty="0">
                <a:latin typeface="Consolas"/>
                <a:cs typeface="Consolas"/>
              </a:rPr>
            </a:br>
            <a:r>
              <a:rPr lang="es-CL" dirty="0">
                <a:latin typeface="Consolas"/>
                <a:cs typeface="Consolas"/>
              </a:rPr>
              <a:t>       w = 11</a:t>
            </a:r>
            <a:br>
              <a:rPr lang="es-CL" dirty="0">
                <a:latin typeface="Consolas"/>
                <a:cs typeface="Consolas"/>
              </a:rPr>
            </a:br>
            <a:endParaRPr lang="es-CL" dirty="0">
              <a:latin typeface="Consolas"/>
              <a:cs typeface="Consolas"/>
            </a:endParaRPr>
          </a:p>
          <a:p>
            <a:r>
              <a:rPr lang="es-CL" dirty="0">
                <a:solidFill>
                  <a:srgbClr val="0000FF"/>
                </a:solidFill>
                <a:latin typeface="Consolas"/>
                <a:cs typeface="Consolas"/>
              </a:rPr>
              <a:t>else</a:t>
            </a:r>
            <a:r>
              <a:rPr lang="es-CL" dirty="0">
                <a:latin typeface="Consolas"/>
                <a:cs typeface="Consolas"/>
              </a:rPr>
              <a:t>:</a:t>
            </a:r>
            <a:br>
              <a:rPr lang="es-CL" dirty="0">
                <a:latin typeface="Consolas"/>
                <a:cs typeface="Consolas"/>
              </a:rPr>
            </a:br>
            <a:r>
              <a:rPr lang="es-CL" dirty="0">
                <a:latin typeface="Consolas"/>
                <a:cs typeface="Consolas"/>
              </a:rPr>
              <a:t>       </a:t>
            </a:r>
            <a:r>
              <a:rPr lang="es-CL" dirty="0">
                <a:solidFill>
                  <a:srgbClr val="0000FF"/>
                </a:solidFill>
                <a:latin typeface="Consolas"/>
                <a:cs typeface="Consolas"/>
              </a:rPr>
              <a:t>print</a:t>
            </a:r>
            <a:r>
              <a:rPr lang="es-CL" dirty="0">
                <a:latin typeface="Consolas"/>
                <a:cs typeface="Consolas"/>
              </a:rPr>
              <a:t>(</a:t>
            </a:r>
            <a:r>
              <a:rPr lang="es-CL" dirty="0">
                <a:solidFill>
                  <a:srgbClr val="008000"/>
                </a:solidFill>
                <a:latin typeface="Consolas"/>
                <a:cs typeface="Consolas"/>
              </a:rPr>
              <a:t>"area es menor o igual a 10"</a:t>
            </a:r>
            <a:r>
              <a:rPr lang="es-CL" dirty="0">
                <a:latin typeface="Consolas"/>
                <a:cs typeface="Consolas"/>
              </a:rPr>
              <a:t>) </a:t>
            </a:r>
            <a:br>
              <a:rPr lang="es-CL" dirty="0">
                <a:latin typeface="Consolas"/>
                <a:cs typeface="Consolas"/>
              </a:rPr>
            </a:br>
            <a:r>
              <a:rPr lang="es-CL" dirty="0">
                <a:latin typeface="Consolas"/>
                <a:cs typeface="Consolas"/>
              </a:rPr>
              <a:t>       w = 1</a:t>
            </a:r>
          </a:p>
          <a:p>
            <a:endParaRPr lang="es-CL" dirty="0">
              <a:latin typeface="Consolas"/>
              <a:cs typeface="Consolas"/>
            </a:endParaRPr>
          </a:p>
          <a:p>
            <a:r>
              <a:rPr lang="mr-IN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mr-I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mr-IN" dirty="0" err="1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mr-IN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dirty="0">
              <a:latin typeface="Consolas"/>
              <a:cs typeface="Consolas"/>
            </a:endParaRPr>
          </a:p>
        </p:txBody>
      </p:sp>
      <p:sp>
        <p:nvSpPr>
          <p:cNvPr id="46" name="Rectángulo"/>
          <p:cNvSpPr/>
          <p:nvPr/>
        </p:nvSpPr>
        <p:spPr>
          <a:xfrm>
            <a:off x="4393076" y="2113558"/>
            <a:ext cx="4283388" cy="3997481"/>
          </a:xfrm>
          <a:prstGeom prst="rect">
            <a:avLst/>
          </a:prstGeom>
          <a:noFill/>
          <a:ln w="9525" cap="flat">
            <a:solidFill>
              <a:srgbClr val="26A3E6"/>
            </a:solidFill>
            <a:prstDash val="solid"/>
            <a:round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7244" y="1374894"/>
            <a:ext cx="3061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>
                <a:latin typeface="Calibri" panose="020F0502020204030204" pitchFamily="34" charset="0"/>
              </a:rPr>
              <a:t>Esto no funciona..debe usarse:</a:t>
            </a:r>
          </a:p>
        </p:txBody>
      </p:sp>
      <p:sp>
        <p:nvSpPr>
          <p:cNvPr id="4" name="Bent Arrow 3"/>
          <p:cNvSpPr/>
          <p:nvPr/>
        </p:nvSpPr>
        <p:spPr>
          <a:xfrm rot="5400000">
            <a:off x="4310548" y="1451980"/>
            <a:ext cx="640008" cy="683154"/>
          </a:xfrm>
          <a:prstGeom prst="bentArrow">
            <a:avLst>
              <a:gd name="adj1" fmla="val 25000"/>
              <a:gd name="adj2" fmla="val 25000"/>
              <a:gd name="adj3" fmla="val 35310"/>
              <a:gd name="adj4" fmla="val 43750"/>
            </a:avLst>
          </a:prstGeom>
          <a:solidFill>
            <a:schemeClr val="accent2">
              <a:lumMod val="75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32741" y="2113558"/>
            <a:ext cx="3956234" cy="3987526"/>
            <a:chOff x="332741" y="2113558"/>
            <a:chExt cx="3956234" cy="3987526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332741" y="2113558"/>
              <a:ext cx="3956234" cy="3987526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32741" y="2113558"/>
              <a:ext cx="3956234" cy="3987526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018A9E-02EB-7C17-20B5-238E6953B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ADF351E-0E32-7A24-025D-FEE90EDB9D6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384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2" grpId="0"/>
      <p:bldP spid="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E38B3D7-E4A5-3743-650B-2343F5AB7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54" y="180100"/>
            <a:ext cx="3568201" cy="63464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E9D60C6-31BA-6ADB-1D98-9278F8033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423" y="180100"/>
            <a:ext cx="3568200" cy="63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839788" y="1597025"/>
            <a:ext cx="5532438" cy="2514600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BFBFBF"/>
                </a:solidFill>
              </a:defRPr>
            </a:pPr>
            <a:r>
              <a:rPr dirty="0"/>
              <a:t>Introducción a Python</a:t>
            </a:r>
          </a:p>
          <a:p>
            <a:pPr>
              <a:defRPr sz="2000"/>
            </a:pPr>
            <a:r>
              <a:rPr dirty="0">
                <a:solidFill>
                  <a:schemeClr val="bg1">
                    <a:lumMod val="75000"/>
                  </a:schemeClr>
                </a:solidFill>
              </a:rPr>
              <a:t>Primeros pasos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Condicionales IF-ELSE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Condicionales IF-ELIF-ELSE</a:t>
            </a:r>
          </a:p>
          <a:p>
            <a:pPr lvl="1">
              <a:defRPr sz="2000"/>
            </a:pPr>
            <a:r>
              <a:rPr lang="es-ES_tradnl" sz="1600" dirty="0"/>
              <a:t>Ejercicios</a:t>
            </a:r>
          </a:p>
          <a:p>
            <a:pPr lvl="1">
              <a:defRPr sz="2000"/>
            </a:pPr>
            <a:endParaRPr lang="es-ES_tradnl" sz="1600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84EB21-56B3-5F5D-ABF2-89ACFFF72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4E1272-BF4D-34A5-8E47-F50144007BF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4587289"/>
      </p:ext>
    </p:extLst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Ejercicio 1</a:t>
            </a:r>
          </a:p>
        </p:txBody>
      </p:sp>
      <p:sp>
        <p:nvSpPr>
          <p:cNvPr id="736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1524000" y="2035175"/>
            <a:ext cx="5994400" cy="13112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 typeface="Wingdings"/>
              <a:buNone/>
            </a:lvl1pPr>
          </a:lstStyle>
          <a:p>
            <a:r>
              <a:rPr sz="1800" dirty="0" err="1">
                <a:latin typeface="Calibri" panose="020F0502020204030204" pitchFamily="34" charset="0"/>
              </a:rPr>
              <a:t>Realice</a:t>
            </a:r>
            <a:r>
              <a:rPr sz="1800" dirty="0">
                <a:latin typeface="Calibri" panose="020F0502020204030204" pitchFamily="34" charset="0"/>
              </a:rPr>
              <a:t> un </a:t>
            </a:r>
            <a:r>
              <a:rPr sz="1800" dirty="0" err="1">
                <a:latin typeface="Calibri" panose="020F0502020204030204" pitchFamily="34" charset="0"/>
              </a:rPr>
              <a:t>programa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sz="1800" dirty="0" err="1">
                <a:latin typeface="Calibri" panose="020F0502020204030204" pitchFamily="34" charset="0"/>
              </a:rPr>
              <a:t>que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lang="es-CL" sz="1800" dirty="0">
                <a:latin typeface="Calibri" panose="020F0502020204030204" pitchFamily="34" charset="0"/>
              </a:rPr>
              <a:t>le pregunte al usuario si le gustan los dulces y muestre el mensaje “A mi también” si escribe algunas de las siguientes respuestas:  { Sí, Si, si, sí }</a:t>
            </a:r>
            <a:endParaRPr sz="1800" dirty="0">
              <a:latin typeface="Calibri" panose="020F0502020204030204" pitchFamily="34" charset="0"/>
            </a:endParaRPr>
          </a:p>
        </p:txBody>
      </p:sp>
      <p:sp>
        <p:nvSpPr>
          <p:cNvPr id="741" name="TextBox 7"/>
          <p:cNvSpPr txBox="1"/>
          <p:nvPr/>
        </p:nvSpPr>
        <p:spPr>
          <a:xfrm>
            <a:off x="1538602" y="4284133"/>
            <a:ext cx="4029306" cy="100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lnSpc>
                <a:spcPct val="110000"/>
              </a:lnSpc>
              <a:buSzPct val="100000"/>
              <a:buFontTx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ndara"/>
                <a:cs typeface="Candara"/>
              </a:rPr>
              <a:t>¿Cómo solicito los datos al usuario?</a:t>
            </a:r>
            <a:endParaRPr lang="es-CL" i="1" dirty="0">
              <a:latin typeface="Candara"/>
              <a:cs typeface="Candara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ndara"/>
                <a:cs typeface="Candara"/>
              </a:rPr>
              <a:t>¿</a:t>
            </a:r>
            <a:r>
              <a:rPr dirty="0" err="1">
                <a:latin typeface="Candara"/>
                <a:cs typeface="Candara"/>
              </a:rPr>
              <a:t>Cómo</a:t>
            </a:r>
            <a:r>
              <a:rPr dirty="0">
                <a:latin typeface="Candara"/>
                <a:cs typeface="Candara"/>
              </a:rPr>
              <a:t> </a:t>
            </a:r>
            <a:r>
              <a:rPr lang="es-CL" dirty="0">
                <a:latin typeface="Candara"/>
                <a:cs typeface="Candara"/>
              </a:rPr>
              <a:t>creo una condición compuesta</a:t>
            </a:r>
            <a:r>
              <a:rPr dirty="0">
                <a:latin typeface="Candara"/>
                <a:cs typeface="Candara"/>
              </a:rPr>
              <a:t>?</a:t>
            </a:r>
            <a:endParaRPr dirty="0">
              <a:latin typeface="Candara"/>
              <a:ea typeface="+mj-ea"/>
              <a:cs typeface="Candara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ndara"/>
                <a:cs typeface="Candara"/>
              </a:rPr>
              <a:t>¿</a:t>
            </a:r>
            <a:r>
              <a:rPr dirty="0" err="1">
                <a:latin typeface="Candara"/>
                <a:cs typeface="Candara"/>
              </a:rPr>
              <a:t>Cómo</a:t>
            </a:r>
            <a:r>
              <a:rPr dirty="0">
                <a:latin typeface="Candara"/>
                <a:cs typeface="Candara"/>
              </a:rPr>
              <a:t> se </a:t>
            </a:r>
            <a:r>
              <a:rPr dirty="0" err="1">
                <a:latin typeface="Candara"/>
                <a:cs typeface="Candara"/>
              </a:rPr>
              <a:t>muestra</a:t>
            </a:r>
            <a:r>
              <a:rPr dirty="0">
                <a:latin typeface="Candara"/>
                <a:cs typeface="Candara"/>
              </a:rPr>
              <a:t> el </a:t>
            </a:r>
            <a:r>
              <a:rPr dirty="0" err="1">
                <a:latin typeface="Candara"/>
                <a:cs typeface="Candara"/>
              </a:rPr>
              <a:t>resultado</a:t>
            </a:r>
            <a:r>
              <a:rPr dirty="0">
                <a:latin typeface="Candara"/>
                <a:cs typeface="Candara"/>
              </a:rPr>
              <a:t>?</a:t>
            </a:r>
            <a:endParaRPr dirty="0">
              <a:latin typeface="Candara"/>
              <a:ea typeface="+mj-ea"/>
              <a:cs typeface="Candara"/>
              <a:sym typeface="Arial"/>
            </a:endParaRPr>
          </a:p>
        </p:txBody>
      </p:sp>
      <p:pic>
        <p:nvPicPr>
          <p:cNvPr id="74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46" name="TextBox 12"/>
          <p:cNvSpPr txBox="1"/>
          <p:nvPr/>
        </p:nvSpPr>
        <p:spPr>
          <a:xfrm>
            <a:off x="1566334" y="3996264"/>
            <a:ext cx="1176868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Preguntas</a:t>
            </a:r>
          </a:p>
        </p:txBody>
      </p:sp>
      <p:sp>
        <p:nvSpPr>
          <p:cNvPr id="747" name="Right Arrow 13"/>
          <p:cNvSpPr/>
          <p:nvPr/>
        </p:nvSpPr>
        <p:spPr>
          <a:xfrm rot="5400000">
            <a:off x="1598677" y="4065837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51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58" y="3816865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752" name="Straight Connector 21"/>
          <p:cNvSpPr/>
          <p:nvPr/>
        </p:nvSpPr>
        <p:spPr>
          <a:xfrm>
            <a:off x="1524000" y="3240095"/>
            <a:ext cx="652040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24000" y="1526024"/>
            <a:ext cx="188224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</a:t>
            </a:r>
            <a:r>
              <a:rPr lang="es-ES"/>
              <a:t>1</a:t>
            </a:r>
            <a:r>
              <a:t>5 </a:t>
            </a:r>
            <a:r>
              <a:rPr dirty="0"/>
              <a:t>minutos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E5B04-BAAE-3B75-7831-B05B0BC384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89703B8-A7CF-44D2-313D-0D320BE301A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0599920"/>
      </p:ext>
    </p:extLst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Ejercicio 1</a:t>
            </a:r>
          </a:p>
        </p:txBody>
      </p:sp>
      <p:sp>
        <p:nvSpPr>
          <p:cNvPr id="736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1524000" y="2035175"/>
            <a:ext cx="5994400" cy="13112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 typeface="Wingdings"/>
              <a:buNone/>
            </a:lvl1pPr>
          </a:lstStyle>
          <a:p>
            <a:r>
              <a:rPr sz="1800" dirty="0" err="1">
                <a:latin typeface="Calibri" panose="020F0502020204030204" pitchFamily="34" charset="0"/>
              </a:rPr>
              <a:t>Realice</a:t>
            </a:r>
            <a:r>
              <a:rPr sz="1800" dirty="0">
                <a:latin typeface="Calibri" panose="020F0502020204030204" pitchFamily="34" charset="0"/>
              </a:rPr>
              <a:t> un </a:t>
            </a:r>
            <a:r>
              <a:rPr sz="1800" dirty="0" err="1">
                <a:latin typeface="Calibri" panose="020F0502020204030204" pitchFamily="34" charset="0"/>
              </a:rPr>
              <a:t>programa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sz="1800" dirty="0" err="1">
                <a:latin typeface="Calibri" panose="020F0502020204030204" pitchFamily="34" charset="0"/>
              </a:rPr>
              <a:t>que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lang="es-CL" sz="1800" dirty="0">
                <a:latin typeface="Calibri" panose="020F0502020204030204" pitchFamily="34" charset="0"/>
              </a:rPr>
              <a:t>le pregunte al usuario si le gustan los dulces y muestre el mensaje “A mi también” si escribe algunas de las siguientes respuestas:  { Sí, Si, si, sí }</a:t>
            </a:r>
            <a:endParaRPr sz="1800" dirty="0">
              <a:latin typeface="Calibri" panose="020F0502020204030204" pitchFamily="34" charset="0"/>
            </a:endParaRPr>
          </a:p>
        </p:txBody>
      </p:sp>
      <p:pic>
        <p:nvPicPr>
          <p:cNvPr id="74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47" name="Right Arrow 13"/>
          <p:cNvSpPr/>
          <p:nvPr/>
        </p:nvSpPr>
        <p:spPr>
          <a:xfrm rot="5400000">
            <a:off x="1598677" y="4065837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2" name="Straight Connector 21"/>
          <p:cNvSpPr/>
          <p:nvPr/>
        </p:nvSpPr>
        <p:spPr>
          <a:xfrm>
            <a:off x="1524000" y="3240095"/>
            <a:ext cx="6738257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24000" y="1526024"/>
            <a:ext cx="188224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</a:t>
            </a:r>
            <a:r>
              <a:rPr lang="es-ES"/>
              <a:t>1</a:t>
            </a:r>
            <a:r>
              <a:t>5 </a:t>
            </a:r>
            <a:r>
              <a:rPr dirty="0"/>
              <a:t>minutos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9213E3A-79AC-F24F-B6DA-58C1C38ADBFA}"/>
              </a:ext>
            </a:extLst>
          </p:cNvPr>
          <p:cNvSpPr/>
          <p:nvPr/>
        </p:nvSpPr>
        <p:spPr>
          <a:xfrm>
            <a:off x="1480456" y="3704239"/>
            <a:ext cx="6760029" cy="116955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'Le gustan los dulces'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rsp=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input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()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rsp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== 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'Si'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or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rsp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==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'Sí'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or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rsp == 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'si'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or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rsp == 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'sí'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'A mi </a:t>
            </a:r>
            <a:r>
              <a:rPr lang="es-CL" sz="1400" dirty="0" err="1">
                <a:solidFill>
                  <a:srgbClr val="FF00FF"/>
                </a:solidFill>
                <a:latin typeface="Menlo" panose="020B0609030804020204" pitchFamily="49" charset="0"/>
              </a:rPr>
              <a:t>tambien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  <a:endParaRPr lang="es-CL" sz="14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CBB35B-DEC9-E648-8D86-4FC2FDC81CB1}"/>
              </a:ext>
            </a:extLst>
          </p:cNvPr>
          <p:cNvSpPr txBox="1"/>
          <p:nvPr/>
        </p:nvSpPr>
        <p:spPr>
          <a:xfrm>
            <a:off x="1451902" y="3467080"/>
            <a:ext cx="14702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100" b="1" i="1" dirty="0">
                <a:solidFill>
                  <a:srgbClr val="FF0000"/>
                </a:solidFill>
                <a:latin typeface="Candara" panose="020E0502030303020204" pitchFamily="34" charset="0"/>
              </a:rPr>
              <a:t>Solución propuesta #1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1691952-E85E-9E43-B5FB-38F258884AD3}"/>
              </a:ext>
            </a:extLst>
          </p:cNvPr>
          <p:cNvSpPr/>
          <p:nvPr/>
        </p:nvSpPr>
        <p:spPr>
          <a:xfrm>
            <a:off x="1480456" y="5384271"/>
            <a:ext cx="6760029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input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'Te gustan los dulces'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in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</a:t>
            </a:r>
            <a:r>
              <a:rPr lang="es-CL" sz="1400" dirty="0" err="1">
                <a:solidFill>
                  <a:srgbClr val="FF00FF"/>
                </a:solidFill>
                <a:latin typeface="Menlo" panose="020B0609030804020204" pitchFamily="49" charset="0"/>
              </a:rPr>
              <a:t>Sí'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,</a:t>
            </a:r>
            <a:r>
              <a:rPr lang="es-CL" sz="1400" dirty="0" err="1">
                <a:solidFill>
                  <a:srgbClr val="FF00FF"/>
                </a:solidFill>
                <a:latin typeface="Menlo" panose="020B0609030804020204" pitchFamily="49" charset="0"/>
              </a:rPr>
              <a:t>'Si'</a:t>
            </a:r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,</a:t>
            </a:r>
            <a:r>
              <a:rPr lang="es-CL" sz="1400" dirty="0" err="1">
                <a:solidFill>
                  <a:srgbClr val="FF00FF"/>
                </a:solidFill>
                <a:latin typeface="Menlo" panose="020B0609030804020204" pitchFamily="49" charset="0"/>
              </a:rPr>
              <a:t>'si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, 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'sí'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):</a:t>
            </a:r>
          </a:p>
          <a:p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A31515"/>
                </a:solidFill>
                <a:latin typeface="Menlo" panose="020B0609030804020204" pitchFamily="49" charset="0"/>
              </a:rPr>
              <a:t>"A mi </a:t>
            </a:r>
            <a:r>
              <a:rPr lang="es-CL" sz="1400" dirty="0" err="1">
                <a:solidFill>
                  <a:srgbClr val="A31515"/>
                </a:solidFill>
                <a:latin typeface="Menlo" panose="020B0609030804020204" pitchFamily="49" charset="0"/>
              </a:rPr>
              <a:t>tambien</a:t>
            </a:r>
            <a:r>
              <a:rPr lang="es-CL" sz="1400" dirty="0">
                <a:solidFill>
                  <a:srgbClr val="A31515"/>
                </a:solidFill>
                <a:latin typeface="Menlo" panose="020B0609030804020204" pitchFamily="49" charset="0"/>
              </a:rPr>
              <a:t>"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  <a:endParaRPr lang="es-CL" sz="14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CC76FA4-C44A-2D4C-825D-AE339578F84D}"/>
              </a:ext>
            </a:extLst>
          </p:cNvPr>
          <p:cNvSpPr txBox="1"/>
          <p:nvPr/>
        </p:nvSpPr>
        <p:spPr>
          <a:xfrm>
            <a:off x="1451902" y="5147112"/>
            <a:ext cx="14830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100" b="1" i="1" dirty="0">
                <a:solidFill>
                  <a:srgbClr val="FF0000"/>
                </a:solidFill>
                <a:latin typeface="Candara" panose="020E0502030303020204" pitchFamily="34" charset="0"/>
              </a:rPr>
              <a:t>Solución propuesta #2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107F8A-9539-3C74-4C58-E10735316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E4D50D-7780-C0B1-D466-92F9EB57CB2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89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718892"/>
      </p:ext>
    </p:extLst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Ejercicio</a:t>
            </a:r>
            <a:r>
              <a:rPr dirty="0"/>
              <a:t> </a:t>
            </a:r>
            <a:r>
              <a:rPr lang="es-CL"/>
              <a:t>2</a:t>
            </a:r>
            <a:endParaRPr dirty="0"/>
          </a:p>
        </p:txBody>
      </p:sp>
      <p:sp>
        <p:nvSpPr>
          <p:cNvPr id="736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1524000" y="2035175"/>
            <a:ext cx="5994400" cy="131127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 typeface="Wingdings"/>
              <a:buNone/>
            </a:lvl1pPr>
          </a:lstStyle>
          <a:p>
            <a:r>
              <a:rPr sz="1800" dirty="0" err="1">
                <a:latin typeface="Calibri" panose="020F0502020204030204" pitchFamily="34" charset="0"/>
              </a:rPr>
              <a:t>Realice</a:t>
            </a:r>
            <a:r>
              <a:rPr sz="1800" dirty="0">
                <a:latin typeface="Calibri" panose="020F0502020204030204" pitchFamily="34" charset="0"/>
              </a:rPr>
              <a:t> un </a:t>
            </a:r>
            <a:r>
              <a:rPr sz="1800" dirty="0" err="1">
                <a:latin typeface="Calibri" panose="020F0502020204030204" pitchFamily="34" charset="0"/>
              </a:rPr>
              <a:t>programa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sz="1800" dirty="0" err="1">
                <a:latin typeface="Calibri" panose="020F0502020204030204" pitchFamily="34" charset="0"/>
              </a:rPr>
              <a:t>que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lang="es-CL" sz="1800" dirty="0">
                <a:latin typeface="Calibri" panose="020F0502020204030204" pitchFamily="34" charset="0"/>
              </a:rPr>
              <a:t>pregunte un número al usuario y luego imprima en pantalla si el número es par o impar</a:t>
            </a:r>
            <a:endParaRPr sz="1800" dirty="0">
              <a:latin typeface="Calibri" panose="020F0502020204030204" pitchFamily="34" charset="0"/>
            </a:endParaRPr>
          </a:p>
        </p:txBody>
      </p:sp>
      <p:sp>
        <p:nvSpPr>
          <p:cNvPr id="741" name="TextBox 7"/>
          <p:cNvSpPr txBox="1"/>
          <p:nvPr/>
        </p:nvSpPr>
        <p:spPr>
          <a:xfrm>
            <a:off x="1538602" y="4284133"/>
            <a:ext cx="3710309" cy="100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lnSpc>
                <a:spcPct val="110000"/>
              </a:lnSpc>
              <a:buSzPct val="100000"/>
              <a:buFontTx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ndara"/>
                <a:cs typeface="Candara"/>
              </a:rPr>
              <a:t>¿Cómo solicito los datos al usuario?</a:t>
            </a:r>
            <a:endParaRPr lang="es-CL" i="1" dirty="0">
              <a:latin typeface="Candara"/>
              <a:cs typeface="Candara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ndara"/>
                <a:cs typeface="Candara"/>
              </a:rPr>
              <a:t>¿</a:t>
            </a:r>
            <a:r>
              <a:rPr dirty="0" err="1">
                <a:latin typeface="Candara"/>
                <a:cs typeface="Candara"/>
              </a:rPr>
              <a:t>Cómo</a:t>
            </a:r>
            <a:r>
              <a:rPr dirty="0">
                <a:latin typeface="Candara"/>
                <a:cs typeface="Candara"/>
              </a:rPr>
              <a:t> s</a:t>
            </a:r>
            <a:r>
              <a:rPr lang="es-CL" dirty="0">
                <a:latin typeface="Candara"/>
                <a:cs typeface="Candara"/>
              </a:rPr>
              <a:t>é que un número es par</a:t>
            </a:r>
            <a:r>
              <a:rPr dirty="0">
                <a:latin typeface="Candara"/>
                <a:cs typeface="Candara"/>
              </a:rPr>
              <a:t>?</a:t>
            </a:r>
            <a:endParaRPr dirty="0">
              <a:latin typeface="Candara"/>
              <a:ea typeface="+mj-ea"/>
              <a:cs typeface="Candara"/>
              <a:sym typeface="Arial"/>
            </a:endParaRPr>
          </a:p>
          <a:p>
            <a:pPr marL="285750" indent="-285750">
              <a:lnSpc>
                <a:spcPct val="110000"/>
              </a:lnSpc>
              <a:buSzPct val="100000"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>
                <a:latin typeface="Candara"/>
                <a:cs typeface="Candara"/>
              </a:rPr>
              <a:t>¿</a:t>
            </a:r>
            <a:r>
              <a:rPr dirty="0" err="1">
                <a:latin typeface="Candara"/>
                <a:cs typeface="Candara"/>
              </a:rPr>
              <a:t>Cómo</a:t>
            </a:r>
            <a:r>
              <a:rPr dirty="0">
                <a:latin typeface="Candara"/>
                <a:cs typeface="Candara"/>
              </a:rPr>
              <a:t> se </a:t>
            </a:r>
            <a:r>
              <a:rPr dirty="0" err="1">
                <a:latin typeface="Candara"/>
                <a:cs typeface="Candara"/>
              </a:rPr>
              <a:t>muestra</a:t>
            </a:r>
            <a:r>
              <a:rPr dirty="0">
                <a:latin typeface="Candara"/>
                <a:cs typeface="Candara"/>
              </a:rPr>
              <a:t> el </a:t>
            </a:r>
            <a:r>
              <a:rPr dirty="0" err="1">
                <a:latin typeface="Candara"/>
                <a:cs typeface="Candara"/>
              </a:rPr>
              <a:t>resultado</a:t>
            </a:r>
            <a:r>
              <a:rPr dirty="0">
                <a:latin typeface="Candara"/>
                <a:cs typeface="Candara"/>
              </a:rPr>
              <a:t>?</a:t>
            </a:r>
            <a:endParaRPr dirty="0">
              <a:latin typeface="Candara"/>
              <a:ea typeface="+mj-ea"/>
              <a:cs typeface="Candara"/>
              <a:sym typeface="Arial"/>
            </a:endParaRPr>
          </a:p>
        </p:txBody>
      </p:sp>
      <p:pic>
        <p:nvPicPr>
          <p:cNvPr id="74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TextBox 11"/>
          <p:cNvSpPr txBox="1"/>
          <p:nvPr/>
        </p:nvSpPr>
        <p:spPr>
          <a:xfrm>
            <a:off x="1524000" y="1526024"/>
            <a:ext cx="1753901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5 minutos</a:t>
            </a:r>
          </a:p>
        </p:txBody>
      </p:sp>
      <p:sp>
        <p:nvSpPr>
          <p:cNvPr id="746" name="TextBox 12"/>
          <p:cNvSpPr txBox="1"/>
          <p:nvPr/>
        </p:nvSpPr>
        <p:spPr>
          <a:xfrm>
            <a:off x="1566334" y="3996264"/>
            <a:ext cx="1176868" cy="256541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Preguntas</a:t>
            </a:r>
          </a:p>
        </p:txBody>
      </p:sp>
      <p:sp>
        <p:nvSpPr>
          <p:cNvPr id="747" name="Right Arrow 13"/>
          <p:cNvSpPr/>
          <p:nvPr/>
        </p:nvSpPr>
        <p:spPr>
          <a:xfrm rot="5400000">
            <a:off x="1598677" y="4065837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51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58" y="3816865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752" name="Straight Connector 21"/>
          <p:cNvSpPr/>
          <p:nvPr/>
        </p:nvSpPr>
        <p:spPr>
          <a:xfrm>
            <a:off x="1524000" y="3240095"/>
            <a:ext cx="652040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00FD50E-3A1B-0805-B160-863BBA1E3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9B5261F-0584-766D-1D3A-13D2A81EDED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90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4998916"/>
      </p:ext>
    </p:extLst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Ejercicio</a:t>
            </a:r>
            <a:r>
              <a:rPr dirty="0"/>
              <a:t> </a:t>
            </a:r>
            <a:r>
              <a:rPr lang="es-CL"/>
              <a:t>2</a:t>
            </a:r>
            <a:endParaRPr dirty="0"/>
          </a:p>
        </p:txBody>
      </p:sp>
      <p:sp>
        <p:nvSpPr>
          <p:cNvPr id="736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1524000" y="2035175"/>
            <a:ext cx="5994400" cy="131127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 typeface="Wingdings"/>
              <a:buNone/>
            </a:lvl1pPr>
          </a:lstStyle>
          <a:p>
            <a:r>
              <a:rPr sz="1800" dirty="0" err="1">
                <a:latin typeface="Calibri" panose="020F0502020204030204" pitchFamily="34" charset="0"/>
              </a:rPr>
              <a:t>Realice</a:t>
            </a:r>
            <a:r>
              <a:rPr sz="1800" dirty="0">
                <a:latin typeface="Calibri" panose="020F0502020204030204" pitchFamily="34" charset="0"/>
              </a:rPr>
              <a:t> un </a:t>
            </a:r>
            <a:r>
              <a:rPr sz="1800" dirty="0" err="1">
                <a:latin typeface="Calibri" panose="020F0502020204030204" pitchFamily="34" charset="0"/>
              </a:rPr>
              <a:t>programa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sz="1800" dirty="0" err="1">
                <a:latin typeface="Calibri" panose="020F0502020204030204" pitchFamily="34" charset="0"/>
              </a:rPr>
              <a:t>que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lang="es-CL" sz="1800" dirty="0">
                <a:latin typeface="Calibri" panose="020F0502020204030204" pitchFamily="34" charset="0"/>
              </a:rPr>
              <a:t>pregunte un número al usuario y luego imprima en pantalla si el número es par o impar</a:t>
            </a:r>
            <a:endParaRPr sz="1800" dirty="0">
              <a:latin typeface="Calibri" panose="020F0502020204030204" pitchFamily="34" charset="0"/>
            </a:endParaRPr>
          </a:p>
        </p:txBody>
      </p:sp>
      <p:pic>
        <p:nvPicPr>
          <p:cNvPr id="74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TextBox 11"/>
          <p:cNvSpPr txBox="1"/>
          <p:nvPr/>
        </p:nvSpPr>
        <p:spPr>
          <a:xfrm>
            <a:off x="1524000" y="1526024"/>
            <a:ext cx="1753901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5 minutos</a:t>
            </a:r>
          </a:p>
        </p:txBody>
      </p:sp>
      <p:sp>
        <p:nvSpPr>
          <p:cNvPr id="752" name="Straight Connector 21"/>
          <p:cNvSpPr/>
          <p:nvPr/>
        </p:nvSpPr>
        <p:spPr>
          <a:xfrm>
            <a:off x="1524000" y="3240095"/>
            <a:ext cx="652040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BF829E5-C22E-6945-BBFE-AFD4C62FED8C}"/>
              </a:ext>
            </a:extLst>
          </p:cNvPr>
          <p:cNvSpPr/>
          <p:nvPr/>
        </p:nvSpPr>
        <p:spPr>
          <a:xfrm>
            <a:off x="1477107" y="3726322"/>
            <a:ext cx="6447692" cy="160043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'Ingresa un número'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 err="1">
                <a:solidFill>
                  <a:srgbClr val="000000"/>
                </a:solidFill>
                <a:latin typeface="Menlo" panose="020B0609030804020204" pitchFamily="49" charset="0"/>
              </a:rPr>
              <a:t>num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=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input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())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num%</a:t>
            </a:r>
            <a:r>
              <a:rPr lang="es-CL" sz="1400" dirty="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==</a:t>
            </a:r>
            <a:r>
              <a:rPr lang="es-CL" sz="14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'El numero es par'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else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'El numero es impar'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  <a:endParaRPr lang="es-CL" sz="14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8EDB7B9-984A-804F-9A97-D80EA785E627}"/>
              </a:ext>
            </a:extLst>
          </p:cNvPr>
          <p:cNvSpPr txBox="1"/>
          <p:nvPr/>
        </p:nvSpPr>
        <p:spPr>
          <a:xfrm>
            <a:off x="1451902" y="3467080"/>
            <a:ext cx="13179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100" b="1" i="1" dirty="0">
                <a:solidFill>
                  <a:srgbClr val="FF0000"/>
                </a:solidFill>
                <a:latin typeface="Candara" panose="020E0502030303020204" pitchFamily="34" charset="0"/>
              </a:rPr>
              <a:t>Solución propuesta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BDC930-59B3-81B2-B162-7573A5D1D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E05342-DBA3-14CD-AEA2-07A1D73DA03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91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0212085"/>
      </p:ext>
    </p:extLst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Ejercicio</a:t>
            </a:r>
            <a:r>
              <a:rPr dirty="0"/>
              <a:t> </a:t>
            </a:r>
            <a:r>
              <a:rPr lang="es-CL" dirty="0"/>
              <a:t>3</a:t>
            </a:r>
            <a:endParaRPr dirty="0"/>
          </a:p>
        </p:txBody>
      </p:sp>
      <p:sp>
        <p:nvSpPr>
          <p:cNvPr id="736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1524000" y="2035175"/>
            <a:ext cx="6973888" cy="1439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 typeface="Wingdings"/>
              <a:buNone/>
            </a:lvl1pPr>
          </a:lstStyle>
          <a:p>
            <a:r>
              <a:rPr lang="es-CL" sz="1800" dirty="0">
                <a:latin typeface="Calibri" panose="020F0502020204030204" pitchFamily="34" charset="0"/>
              </a:rPr>
              <a:t>Twitter tiene un límite de 28 caracteres. </a:t>
            </a:r>
            <a:r>
              <a:rPr sz="1800" dirty="0" err="1">
                <a:latin typeface="Calibri" panose="020F0502020204030204" pitchFamily="34" charset="0"/>
              </a:rPr>
              <a:t>Realice</a:t>
            </a:r>
            <a:r>
              <a:rPr sz="1800" dirty="0">
                <a:latin typeface="Calibri" panose="020F0502020204030204" pitchFamily="34" charset="0"/>
              </a:rPr>
              <a:t> un </a:t>
            </a:r>
            <a:r>
              <a:rPr sz="1800" dirty="0" err="1">
                <a:latin typeface="Calibri" panose="020F0502020204030204" pitchFamily="34" charset="0"/>
              </a:rPr>
              <a:t>programa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sz="1800" dirty="0" err="1">
                <a:latin typeface="Calibri" panose="020F0502020204030204" pitchFamily="34" charset="0"/>
              </a:rPr>
              <a:t>que</a:t>
            </a:r>
            <a:r>
              <a:rPr sz="1800" dirty="0">
                <a:latin typeface="Calibri" panose="020F0502020204030204" pitchFamily="34" charset="0"/>
              </a:rPr>
              <a:t> </a:t>
            </a:r>
            <a:r>
              <a:rPr lang="es-CL" sz="1800" dirty="0">
                <a:latin typeface="Calibri" panose="020F0502020204030204" pitchFamily="34" charset="0"/>
              </a:rPr>
              <a:t>permita al usuario ingresar un texto e imprimir por pantalla “Escribe algo” </a:t>
            </a:r>
            <a:r>
              <a:rPr lang="es-CL" sz="1800" u="sng" dirty="0">
                <a:latin typeface="Calibri" panose="020F0502020204030204" pitchFamily="34" charset="0"/>
              </a:rPr>
              <a:t>si el usuario no escribió un texto</a:t>
            </a:r>
            <a:r>
              <a:rPr lang="es-CL" sz="1800" dirty="0">
                <a:latin typeface="Calibri" panose="020F0502020204030204" pitchFamily="34" charset="0"/>
              </a:rPr>
              <a:t>, “OK” </a:t>
            </a:r>
            <a:r>
              <a:rPr lang="es-CL" sz="1800" u="sng" dirty="0">
                <a:latin typeface="Calibri" panose="020F0502020204030204" pitchFamily="34" charset="0"/>
              </a:rPr>
              <a:t>si el texto tiene 28 caracteres o menos</a:t>
            </a:r>
            <a:r>
              <a:rPr lang="es-CL" sz="1800" dirty="0">
                <a:latin typeface="Calibri" panose="020F0502020204030204" pitchFamily="34" charset="0"/>
              </a:rPr>
              <a:t>, o “Texto muy largo” </a:t>
            </a:r>
            <a:r>
              <a:rPr lang="es-CL" sz="1800" u="sng" dirty="0">
                <a:latin typeface="Calibri" panose="020F0502020204030204" pitchFamily="34" charset="0"/>
              </a:rPr>
              <a:t>en caso contrario</a:t>
            </a:r>
            <a:endParaRPr sz="1800" u="sng" dirty="0">
              <a:latin typeface="Calibri" panose="020F0502020204030204" pitchFamily="34" charset="0"/>
            </a:endParaRPr>
          </a:p>
        </p:txBody>
      </p:sp>
      <p:sp>
        <p:nvSpPr>
          <p:cNvPr id="741" name="TextBox 7"/>
          <p:cNvSpPr txBox="1"/>
          <p:nvPr/>
        </p:nvSpPr>
        <p:spPr>
          <a:xfrm>
            <a:off x="1538602" y="4284133"/>
            <a:ext cx="5321327" cy="192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lnSpc>
                <a:spcPct val="110000"/>
              </a:lnSpc>
              <a:buSzPct val="100000"/>
              <a:buFontTx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</a:rPr>
              <a:t>Usa la función </a:t>
            </a:r>
            <a:r>
              <a:rPr lang="es-CL" dirty="0" err="1">
                <a:latin typeface="Calibri" panose="020F0502020204030204" pitchFamily="34" charset="0"/>
              </a:rPr>
              <a:t>len</a:t>
            </a:r>
            <a:r>
              <a:rPr lang="es-CL" dirty="0">
                <a:latin typeface="Calibri" panose="020F0502020204030204" pitchFamily="34" charset="0"/>
              </a:rPr>
              <a:t>() para obtener el largo de un texto</a:t>
            </a:r>
          </a:p>
          <a:p>
            <a:pPr marL="285750" indent="-285750">
              <a:lnSpc>
                <a:spcPct val="110000"/>
              </a:lnSpc>
              <a:buSzPct val="100000"/>
              <a:buFontTx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endParaRPr lang="es-CL" dirty="0">
              <a:latin typeface="Calibri" panose="020F0502020204030204" pitchFamily="34" charset="0"/>
            </a:endParaRPr>
          </a:p>
          <a:p>
            <a:pPr marL="285750" indent="-285750">
              <a:lnSpc>
                <a:spcPct val="110000"/>
              </a:lnSpc>
              <a:buSzPct val="100000"/>
              <a:buFontTx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endParaRPr lang="es-CL" dirty="0">
              <a:latin typeface="Calibri" panose="020F0502020204030204" pitchFamily="34" charset="0"/>
            </a:endParaRPr>
          </a:p>
          <a:p>
            <a:pPr marL="285750" indent="-285750">
              <a:lnSpc>
                <a:spcPct val="110000"/>
              </a:lnSpc>
              <a:buSzPct val="100000"/>
              <a:buFontTx/>
              <a:buChar char="▪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endParaRPr lang="es-CL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  <a:buSzPct val="100000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endParaRPr lang="es-CL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  <a:buSzPct val="100000"/>
              <a:defRPr i="1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CL" dirty="0">
                <a:latin typeface="Calibri" panose="020F0502020204030204" pitchFamily="34" charset="0"/>
              </a:rPr>
              <a:t>Imprimirá en pantalla ‘El largo de hola es 4’</a:t>
            </a:r>
          </a:p>
        </p:txBody>
      </p:sp>
      <p:pic>
        <p:nvPicPr>
          <p:cNvPr id="74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46" name="TextBox 12"/>
          <p:cNvSpPr txBox="1"/>
          <p:nvPr/>
        </p:nvSpPr>
        <p:spPr>
          <a:xfrm>
            <a:off x="1566334" y="3996264"/>
            <a:ext cx="1176868" cy="261610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lang="es-CL" dirty="0" err="1"/>
              <a:t>Hint</a:t>
            </a:r>
            <a:endParaRPr dirty="0"/>
          </a:p>
        </p:txBody>
      </p:sp>
      <p:sp>
        <p:nvSpPr>
          <p:cNvPr id="747" name="Right Arrow 13"/>
          <p:cNvSpPr/>
          <p:nvPr/>
        </p:nvSpPr>
        <p:spPr>
          <a:xfrm rot="5400000">
            <a:off x="1598677" y="4065837"/>
            <a:ext cx="148651" cy="150955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51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58" y="3816865"/>
            <a:ext cx="576001" cy="576001"/>
          </a:xfrm>
          <a:prstGeom prst="rect">
            <a:avLst/>
          </a:prstGeom>
          <a:ln w="12700">
            <a:miter lim="400000"/>
          </a:ln>
        </p:spPr>
      </p:pic>
      <p:sp>
        <p:nvSpPr>
          <p:cNvPr id="752" name="Straight Connector 21"/>
          <p:cNvSpPr/>
          <p:nvPr/>
        </p:nvSpPr>
        <p:spPr>
          <a:xfrm>
            <a:off x="1524000" y="3461174"/>
            <a:ext cx="652040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" name="CuadroTexto 1"/>
          <p:cNvSpPr txBox="1"/>
          <p:nvPr/>
        </p:nvSpPr>
        <p:spPr>
          <a:xfrm>
            <a:off x="1748480" y="4739151"/>
            <a:ext cx="5284458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kumimoji="0" lang="es-CL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saludo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lang="es-CL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s-CL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'hola'</a:t>
            </a:r>
            <a:endParaRPr kumimoji="0" lang="es-CL" sz="1800" b="0" i="0" u="none" strike="noStrike" cap="none" spc="0" normalizeH="0" baseline="0" dirty="0">
              <a:ln>
                <a:noFill/>
              </a:ln>
              <a:solidFill>
                <a:srgbClr val="E800EB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largo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= </a:t>
            </a:r>
            <a:r>
              <a:rPr kumimoji="0" lang="es-CL" sz="1800" b="0" i="0" u="none" strike="noStrike" cap="none" spc="0" normalizeH="0" dirty="0" err="1">
                <a:ln>
                  <a:noFill/>
                </a:ln>
                <a:solidFill>
                  <a:srgbClr val="0733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len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(saludo)</a:t>
            </a:r>
            <a:b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</a:br>
            <a:r>
              <a:rPr kumimoji="0" lang="es-CL" sz="1800" b="0" i="0" u="none" strike="noStrike" cap="none" spc="0" normalizeH="0" dirty="0" err="1">
                <a:ln>
                  <a:noFill/>
                </a:ln>
                <a:solidFill>
                  <a:srgbClr val="0733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print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E800EB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'El largo de'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saludo, 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E800EB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'es'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 largo)</a:t>
            </a:r>
            <a:endParaRPr kumimoji="0" lang="es-C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1524000" y="1526024"/>
            <a:ext cx="191453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</a:t>
            </a:r>
            <a:r>
              <a:rPr lang="es-ES_tradnl" dirty="0"/>
              <a:t>1</a:t>
            </a:r>
            <a:r>
              <a:rPr dirty="0"/>
              <a:t>5 minutos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63CBC8-5667-B2AF-A6F0-7E9B017E3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2DCA02-E2BA-0E88-D1F1-83081FE7B6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92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6541763"/>
      </p:ext>
    </p:extLst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Ejercicio</a:t>
            </a:r>
            <a:r>
              <a:rPr dirty="0"/>
              <a:t> </a:t>
            </a:r>
            <a:r>
              <a:rPr lang="es-CL" dirty="0"/>
              <a:t>3</a:t>
            </a:r>
            <a:endParaRPr dirty="0"/>
          </a:p>
        </p:txBody>
      </p:sp>
      <p:sp>
        <p:nvSpPr>
          <p:cNvPr id="736" name="Content Placeholder 2"/>
          <p:cNvSpPr txBox="1">
            <a:spLocks noGrp="1"/>
          </p:cNvSpPr>
          <p:nvPr>
            <p:ph type="body" sz="quarter" idx="4294967295"/>
          </p:nvPr>
        </p:nvSpPr>
        <p:spPr>
          <a:xfrm>
            <a:off x="1524000" y="2035175"/>
            <a:ext cx="6973888" cy="1439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 typeface="Wingdings"/>
              <a:buNone/>
            </a:lvl1pPr>
          </a:lstStyle>
          <a:p>
            <a:r>
              <a:rPr lang="es-CL" sz="1800" dirty="0">
                <a:latin typeface="Calibri" panose="020F0502020204030204" pitchFamily="34" charset="0"/>
              </a:rPr>
              <a:t>Twitter tiene un límite de 28 caracteres. Realice un programa que permita al usuario ingresar un texto e imprimir por pantalla “Escribe algo” </a:t>
            </a:r>
            <a:r>
              <a:rPr lang="es-CL" sz="1800" u="sng" dirty="0">
                <a:latin typeface="Calibri" panose="020F0502020204030204" pitchFamily="34" charset="0"/>
              </a:rPr>
              <a:t>si el usuario no escribió un texto</a:t>
            </a:r>
            <a:r>
              <a:rPr lang="es-CL" sz="1800" dirty="0">
                <a:latin typeface="Calibri" panose="020F0502020204030204" pitchFamily="34" charset="0"/>
              </a:rPr>
              <a:t>, “OK” </a:t>
            </a:r>
            <a:r>
              <a:rPr lang="es-CL" sz="1800" u="sng" dirty="0">
                <a:latin typeface="Calibri" panose="020F0502020204030204" pitchFamily="34" charset="0"/>
              </a:rPr>
              <a:t>si el texto tiene 28 caracteres o menos</a:t>
            </a:r>
            <a:r>
              <a:rPr lang="es-CL" sz="1800" dirty="0">
                <a:latin typeface="Calibri" panose="020F0502020204030204" pitchFamily="34" charset="0"/>
              </a:rPr>
              <a:t>, o “Texto muy largo” </a:t>
            </a:r>
            <a:r>
              <a:rPr lang="es-CL" sz="1800" u="sng" dirty="0">
                <a:latin typeface="Calibri" panose="020F0502020204030204" pitchFamily="34" charset="0"/>
              </a:rPr>
              <a:t>en caso contrario</a:t>
            </a:r>
          </a:p>
        </p:txBody>
      </p:sp>
      <p:pic>
        <p:nvPicPr>
          <p:cNvPr id="74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52" name="Straight Connector 21"/>
          <p:cNvSpPr/>
          <p:nvPr/>
        </p:nvSpPr>
        <p:spPr>
          <a:xfrm>
            <a:off x="1524000" y="3402559"/>
            <a:ext cx="652040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" name="TextBox 11"/>
          <p:cNvSpPr txBox="1"/>
          <p:nvPr/>
        </p:nvSpPr>
        <p:spPr>
          <a:xfrm>
            <a:off x="1524000" y="1526024"/>
            <a:ext cx="191453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</a:t>
            </a:r>
            <a:r>
              <a:rPr lang="es-ES_tradnl" dirty="0"/>
              <a:t>1</a:t>
            </a:r>
            <a:r>
              <a:rPr dirty="0"/>
              <a:t>5 minutos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667E6F-333D-5547-AA1E-DDEAA9771798}"/>
              </a:ext>
            </a:extLst>
          </p:cNvPr>
          <p:cNvSpPr/>
          <p:nvPr/>
        </p:nvSpPr>
        <p:spPr>
          <a:xfrm>
            <a:off x="1477106" y="3936501"/>
            <a:ext cx="6740769" cy="224676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'Escribe un mensaje'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texto =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input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()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largo =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len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(texto)</a:t>
            </a:r>
          </a:p>
          <a:p>
            <a:b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</a:br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if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largo == </a:t>
            </a:r>
            <a:r>
              <a:rPr lang="es-CL" sz="14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'Escribe algo'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 err="1">
                <a:solidFill>
                  <a:srgbClr val="0000FF"/>
                </a:solidFill>
                <a:latin typeface="Menlo" panose="020B0609030804020204" pitchFamily="49" charset="0"/>
              </a:rPr>
              <a:t>elif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largo&gt;0 </a:t>
            </a:r>
            <a:r>
              <a:rPr lang="es-CL" sz="1400" dirty="0">
                <a:solidFill>
                  <a:srgbClr val="0733FF"/>
                </a:solidFill>
                <a:latin typeface="Menlo" panose="020B0609030804020204" pitchFamily="49" charset="0"/>
              </a:rPr>
              <a:t>and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largo&lt;</a:t>
            </a:r>
            <a:r>
              <a:rPr lang="es-CL" sz="1400" dirty="0">
                <a:solidFill>
                  <a:srgbClr val="098658"/>
                </a:solidFill>
                <a:latin typeface="Menlo" panose="020B0609030804020204" pitchFamily="49" charset="0"/>
              </a:rPr>
              <a:t>28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'OK'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s-CL" sz="1400" dirty="0">
                <a:solidFill>
                  <a:srgbClr val="0000FF"/>
                </a:solidFill>
                <a:latin typeface="Menlo" panose="020B0609030804020204" pitchFamily="49" charset="0"/>
              </a:rPr>
              <a:t>else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   </a:t>
            </a:r>
            <a:r>
              <a:rPr lang="es-CL" sz="1400" dirty="0" err="1">
                <a:solidFill>
                  <a:srgbClr val="0733FF"/>
                </a:solidFill>
                <a:latin typeface="Menlo" panose="020B0609030804020204" pitchFamily="49" charset="0"/>
              </a:rPr>
              <a:t>print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(</a:t>
            </a:r>
            <a:r>
              <a:rPr lang="es-CL" sz="1400" dirty="0">
                <a:solidFill>
                  <a:srgbClr val="FF00FF"/>
                </a:solidFill>
                <a:latin typeface="Menlo" panose="020B0609030804020204" pitchFamily="49" charset="0"/>
              </a:rPr>
              <a:t>'Texto muy largo'</a:t>
            </a:r>
            <a:r>
              <a:rPr lang="es-CL" sz="1400" dirty="0">
                <a:solidFill>
                  <a:srgbClr val="000000"/>
                </a:solidFill>
                <a:latin typeface="Menlo" panose="020B0609030804020204" pitchFamily="49" charset="0"/>
              </a:rPr>
              <a:t>)</a:t>
            </a:r>
            <a:endParaRPr lang="es-CL" sz="1400" b="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4F85BB-1D54-A44C-9FDD-0397D8D4C32B}"/>
              </a:ext>
            </a:extLst>
          </p:cNvPr>
          <p:cNvSpPr txBox="1"/>
          <p:nvPr/>
        </p:nvSpPr>
        <p:spPr>
          <a:xfrm>
            <a:off x="1451902" y="3674863"/>
            <a:ext cx="13179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100" b="1" i="1" dirty="0">
                <a:solidFill>
                  <a:srgbClr val="FF0000"/>
                </a:solidFill>
                <a:latin typeface="Candara" panose="020E0502030303020204" pitchFamily="34" charset="0"/>
              </a:rPr>
              <a:t>Solución propuesta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C6B29C-4134-73A7-9DD1-B48DE5813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2026 © INTRODUCCIÓN A PYTHON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8D64FF-F693-47E5-0154-EC6FA084778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CL" smtClean="0"/>
              <a:t>93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49662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iseño predeterminado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Diseño predetermin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14856</TotalTime>
  <Words>5739</Words>
  <Application>Microsoft Macintosh PowerPoint</Application>
  <PresentationFormat>Presentación en pantalla (4:3)</PresentationFormat>
  <Paragraphs>1708</Paragraphs>
  <Slides>93</Slides>
  <Notes>2</Notes>
  <HiddenSlides>2</HiddenSlides>
  <MMClips>0</MMClips>
  <ScaleCrop>false</ScaleCrop>
  <HeadingPairs>
    <vt:vector size="8" baseType="variant">
      <vt:variant>
        <vt:lpstr>Fuentes usadas</vt:lpstr>
      </vt:variant>
      <vt:variant>
        <vt:i4>22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93</vt:i4>
      </vt:variant>
    </vt:vector>
  </HeadingPairs>
  <TitlesOfParts>
    <vt:vector size="117" baseType="lpstr">
      <vt:lpstr>ＭＳ Ｐゴシック</vt:lpstr>
      <vt:lpstr>Abel Regular</vt:lpstr>
      <vt:lpstr>American Typewriter</vt:lpstr>
      <vt:lpstr>Arial</vt:lpstr>
      <vt:lpstr>Calibri</vt:lpstr>
      <vt:lpstr>Candara</vt:lpstr>
      <vt:lpstr>Century Gothic</vt:lpstr>
      <vt:lpstr>Chalkboard</vt:lpstr>
      <vt:lpstr>Consolas</vt:lpstr>
      <vt:lpstr>Gill Sans</vt:lpstr>
      <vt:lpstr>Gill Sans Light</vt:lpstr>
      <vt:lpstr>Gill Sans SemiBold</vt:lpstr>
      <vt:lpstr>Lucida Grande</vt:lpstr>
      <vt:lpstr>Menlo</vt:lpstr>
      <vt:lpstr>Menlo Bold</vt:lpstr>
      <vt:lpstr>Menlo Regular</vt:lpstr>
      <vt:lpstr>Myriad Pro</vt:lpstr>
      <vt:lpstr>Tekton Pro Bold</vt:lpstr>
      <vt:lpstr>Times</vt:lpstr>
      <vt:lpstr>Trajan Pro Bold</vt:lpstr>
      <vt:lpstr>Wingdings</vt:lpstr>
      <vt:lpstr>Wingdings 3</vt:lpstr>
      <vt:lpstr>Diseño predeterminado</vt:lpstr>
      <vt:lpstr>Equation</vt:lpstr>
      <vt:lpstr>Presentación de PowerPoint</vt:lpstr>
      <vt:lpstr>Temario</vt:lpstr>
      <vt:lpstr>Cronología</vt:lpstr>
      <vt:lpstr>Popularidad</vt:lpstr>
      <vt:lpstr>¿ Lenguajes ?</vt:lpstr>
      <vt:lpstr>Instalación</vt:lpstr>
      <vt:lpstr>Instalación</vt:lpstr>
      <vt:lpstr>Instalación</vt:lpstr>
      <vt:lpstr>Instalación</vt:lpstr>
      <vt:lpstr>Spyder</vt:lpstr>
      <vt:lpstr>Temario</vt:lpstr>
      <vt:lpstr>Lección 01</vt:lpstr>
      <vt:lpstr>Lección 01</vt:lpstr>
      <vt:lpstr>Lección 01</vt:lpstr>
      <vt:lpstr>Lección 01</vt:lpstr>
      <vt:lpstr>Lección 01</vt:lpstr>
      <vt:lpstr>Temario</vt:lpstr>
      <vt:lpstr>Lección 2 Variables y asignación</vt:lpstr>
      <vt:lpstr>Lección 2 Variables y asignación</vt:lpstr>
      <vt:lpstr>Lección 2 Variables y asignación</vt:lpstr>
      <vt:lpstr>Lección 2 Variables y asignación</vt:lpstr>
      <vt:lpstr>Temario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 operaciones aritméticas</vt:lpstr>
      <vt:lpstr>Lección 3</vt:lpstr>
      <vt:lpstr>Lección 3</vt:lpstr>
      <vt:lpstr>Lección 3</vt:lpstr>
      <vt:lpstr>Lección 3</vt:lpstr>
      <vt:lpstr>¡Prueba tú!</vt:lpstr>
      <vt:lpstr>Temario</vt:lpstr>
      <vt:lpstr>Lección 4</vt:lpstr>
      <vt:lpstr>Lección 4</vt:lpstr>
      <vt:lpstr>Lección 4</vt:lpstr>
      <vt:lpstr>Lección 4</vt:lpstr>
      <vt:lpstr>Temario</vt:lpstr>
      <vt:lpstr>Ejercicio 1</vt:lpstr>
      <vt:lpstr>Ejercicio 1</vt:lpstr>
      <vt:lpstr>Temario</vt:lpstr>
      <vt:lpstr>Condicionales operadores relacionales</vt:lpstr>
      <vt:lpstr>Condicionales operadores relacionales</vt:lpstr>
      <vt:lpstr>Condicionales operadores relacionales</vt:lpstr>
      <vt:lpstr>Condicionales operadores relacionales</vt:lpstr>
      <vt:lpstr>Condicionales operadores relacionales</vt:lpstr>
      <vt:lpstr>Condicionales operadores lógicos</vt:lpstr>
      <vt:lpstr>Condicionales operadores lógicos</vt:lpstr>
      <vt:lpstr>Condicionales operadores lógicos</vt:lpstr>
      <vt:lpstr>Condicionales operadores lógicos</vt:lpstr>
      <vt:lpstr>Condicionales operadores lógicos</vt:lpstr>
      <vt:lpstr>Condicionales operadores lógicos</vt:lpstr>
      <vt:lpstr>Temario</vt:lpstr>
      <vt:lpstr>Condicionales</vt:lpstr>
      <vt:lpstr>Condicionales</vt:lpstr>
      <vt:lpstr>Condicionales</vt:lpstr>
      <vt:lpstr>Condicionales</vt:lpstr>
      <vt:lpstr>Condicionales</vt:lpstr>
      <vt:lpstr>Condicionales</vt:lpstr>
      <vt:lpstr>Condicionales</vt:lpstr>
      <vt:lpstr>Condicionales</vt:lpstr>
      <vt:lpstr>Condicionales</vt:lpstr>
      <vt:lpstr>Condicionales</vt:lpstr>
      <vt:lpstr>Condicionales</vt:lpstr>
      <vt:lpstr>Condicionales</vt:lpstr>
      <vt:lpstr>Condicionales</vt:lpstr>
      <vt:lpstr>Condicionales</vt:lpstr>
      <vt:lpstr>Presentación de PowerPoint</vt:lpstr>
      <vt:lpstr>Temario</vt:lpstr>
      <vt:lpstr>Condicionales</vt:lpstr>
      <vt:lpstr>Condicionales</vt:lpstr>
      <vt:lpstr>Condicionales</vt:lpstr>
      <vt:lpstr>Condicionales</vt:lpstr>
      <vt:lpstr>Condicionales</vt:lpstr>
      <vt:lpstr>Condicionales</vt:lpstr>
      <vt:lpstr>Presentación de PowerPoint</vt:lpstr>
      <vt:lpstr>Temario</vt:lpstr>
      <vt:lpstr>Ejercicio 1</vt:lpstr>
      <vt:lpstr>Ejercicio 1</vt:lpstr>
      <vt:lpstr>Ejercicio 2</vt:lpstr>
      <vt:lpstr>Ejercicio 2</vt:lpstr>
      <vt:lpstr>Ejercicio 3</vt:lpstr>
      <vt:lpstr>Ejercicio 3</vt:lpstr>
    </vt:vector>
  </TitlesOfParts>
  <Manager/>
  <Company>Universidad Diego Portales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00_Motivacion</dc:title>
  <dc:subject>CIT1000. Programacion. </dc:subject>
  <dc:creator>Miguel Carrasco</dc:creator>
  <cp:keywords/>
  <dc:description/>
  <cp:lastModifiedBy>Miguel Angel Carrasco Zambrano</cp:lastModifiedBy>
  <cp:revision>535</cp:revision>
  <cp:lastPrinted>2019-12-06T12:46:27Z</cp:lastPrinted>
  <dcterms:created xsi:type="dcterms:W3CDTF">2009-04-22T19:24:48Z</dcterms:created>
  <dcterms:modified xsi:type="dcterms:W3CDTF">2026-01-26T23:59:48Z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