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85" r:id="rId3"/>
    <p:sldId id="366" r:id="rId4"/>
    <p:sldId id="416" r:id="rId5"/>
    <p:sldId id="417" r:id="rId6"/>
    <p:sldId id="368" r:id="rId7"/>
    <p:sldId id="369" r:id="rId8"/>
    <p:sldId id="370" r:id="rId9"/>
    <p:sldId id="418" r:id="rId10"/>
    <p:sldId id="371" r:id="rId11"/>
    <p:sldId id="383" r:id="rId12"/>
    <p:sldId id="386" r:id="rId13"/>
    <p:sldId id="388" r:id="rId14"/>
    <p:sldId id="410" r:id="rId15"/>
    <p:sldId id="411" r:id="rId16"/>
    <p:sldId id="387" r:id="rId17"/>
    <p:sldId id="413" r:id="rId18"/>
    <p:sldId id="389" r:id="rId19"/>
    <p:sldId id="391" r:id="rId20"/>
    <p:sldId id="390" r:id="rId21"/>
    <p:sldId id="394" r:id="rId22"/>
    <p:sldId id="395" r:id="rId23"/>
    <p:sldId id="403" r:id="rId24"/>
    <p:sldId id="412" r:id="rId2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6393" indent="-1350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3903" indent="-2711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0295" indent="-4061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7803" indent="-5423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1606860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1928233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2249604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2570976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58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521" userDrawn="1">
          <p15:clr>
            <a:srgbClr val="A4A3A4"/>
          </p15:clr>
        </p15:guide>
        <p15:guide id="4" pos="12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33FF"/>
    <a:srgbClr val="E800EB"/>
    <a:srgbClr val="99CCFF"/>
    <a:srgbClr val="E0E855"/>
    <a:srgbClr val="E4F3FC"/>
    <a:srgbClr val="66FF33"/>
    <a:srgbClr val="B10221"/>
    <a:srgbClr val="DDAE16"/>
    <a:srgbClr val="6699FF"/>
    <a:srgbClr val="E87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84" autoAdjust="0"/>
    <p:restoredTop sz="98375" autoAdjust="0"/>
  </p:normalViewPr>
  <p:slideViewPr>
    <p:cSldViewPr snapToGrid="0">
      <p:cViewPr varScale="1">
        <p:scale>
          <a:sx n="123" d="100"/>
          <a:sy n="123" d="100"/>
        </p:scale>
        <p:origin x="1432" y="184"/>
      </p:cViewPr>
      <p:guideLst>
        <p:guide orient="horz" pos="958"/>
        <p:guide pos="340"/>
        <p:guide pos="521"/>
        <p:guide pos="1270"/>
      </p:guideLst>
    </p:cSldViewPr>
  </p:slideViewPr>
  <p:outlineViewPr>
    <p:cViewPr>
      <p:scale>
        <a:sx n="33" d="100"/>
        <a:sy n="33" d="100"/>
      </p:scale>
      <p:origin x="0" y="13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1E5F98-0705-4140-B636-C6F98BB1DFF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4362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971F90-1C2E-7F46-83D8-24BA51EA71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67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63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39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2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8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5156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87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18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49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7AE44F-4643-164F-916C-6818501E2CB9}" type="slidenum">
              <a:rPr lang="es-ES" sz="1200"/>
              <a:pPr eaLnBrk="1" hangingPunct="1"/>
              <a:t>1</a:t>
            </a:fld>
            <a:endParaRPr lang="es-E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s-ES_tradnl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1011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411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5521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5141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0849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3473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2113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5486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703" y="6248747"/>
            <a:ext cx="2133340" cy="45638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3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1"/>
          <p:cNvSpPr/>
          <p:nvPr/>
        </p:nvSpPr>
        <p:spPr>
          <a:xfrm>
            <a:off x="8590109" y="6687639"/>
            <a:ext cx="74796" cy="143945"/>
          </a:xfrm>
          <a:prstGeom prst="rect">
            <a:avLst/>
          </a:prstGeom>
          <a:solidFill>
            <a:srgbClr val="0271E9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4" name="Rectangle 13"/>
          <p:cNvSpPr/>
          <p:nvPr/>
        </p:nvSpPr>
        <p:spPr>
          <a:xfrm>
            <a:off x="8705097" y="6687639"/>
            <a:ext cx="73680" cy="143945"/>
          </a:xfrm>
          <a:prstGeom prst="rect">
            <a:avLst/>
          </a:prstGeom>
          <a:solidFill>
            <a:srgbClr val="B1022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9" name="Right Triangle 10"/>
          <p:cNvSpPr/>
          <p:nvPr/>
        </p:nvSpPr>
        <p:spPr>
          <a:xfrm rot="16200000">
            <a:off x="2145927" y="4365104"/>
            <a:ext cx="648073" cy="648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Rectangle 12"/>
          <p:cNvSpPr/>
          <p:nvPr/>
        </p:nvSpPr>
        <p:spPr>
          <a:xfrm>
            <a:off x="2145926" y="5006030"/>
            <a:ext cx="739709" cy="1851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7" name="Texto del título">
            <a:extLst>
              <a:ext uri="{FF2B5EF4-FFF2-40B4-BE49-F238E27FC236}">
                <a16:creationId xmlns:a16="http://schemas.microsoft.com/office/drawing/2014/main" id="{456D38EA-0836-E702-316E-FA4C9B040E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7938"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dirty="0"/>
              <a:t>Texto del 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086562-E754-454A-5BF0-411588DD8F64}"/>
              </a:ext>
            </a:extLst>
          </p:cNvPr>
          <p:cNvSpPr/>
          <p:nvPr userDrawn="1"/>
        </p:nvSpPr>
        <p:spPr>
          <a:xfrm>
            <a:off x="6870532" y="136182"/>
            <a:ext cx="2198670" cy="695670"/>
          </a:xfrm>
          <a:prstGeom prst="rect">
            <a:avLst/>
          </a:prstGeom>
          <a:gradFill flip="none" rotWithShape="1">
            <a:gsLst>
              <a:gs pos="27000">
                <a:srgbClr val="A0C4E4"/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BBAA2FEB-616F-C64B-0890-1DB710D48291}"/>
              </a:ext>
            </a:extLst>
          </p:cNvPr>
          <p:cNvSpPr/>
          <p:nvPr userDrawn="1"/>
        </p:nvSpPr>
        <p:spPr>
          <a:xfrm rot="16200000" flipH="1" flipV="1">
            <a:off x="6325681" y="287004"/>
            <a:ext cx="831850" cy="257851"/>
          </a:xfrm>
          <a:prstGeom prst="parallelogram">
            <a:avLst>
              <a:gd name="adj" fmla="val 52527"/>
            </a:avLst>
          </a:prstGeom>
          <a:solidFill>
            <a:srgbClr val="A5CBEB">
              <a:alpha val="8902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r">
              <a:spcBef>
                <a:spcPct val="0"/>
              </a:spcBef>
            </a:pPr>
            <a:endParaRPr lang="en-US" sz="2800" i="1">
              <a:solidFill>
                <a:schemeClr val="bg1"/>
              </a:solidFill>
              <a:latin typeface="Gill Sans"/>
              <a:ea typeface="+mj-ea"/>
              <a:cs typeface="Gill Sans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007A7F8-8CE0-D6EA-EC68-E84AB32C1F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70533" y="98963"/>
            <a:ext cx="2198670" cy="73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7208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2304" y="852715"/>
            <a:ext cx="8228595" cy="54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9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" y="0"/>
            <a:ext cx="6030507" cy="77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233913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Clic para editar título</a:t>
            </a:r>
          </a:p>
        </p:txBody>
      </p:sp>
      <p:sp>
        <p:nvSpPr>
          <p:cNvPr id="13" name="Isosceles Triangle 12"/>
          <p:cNvSpPr/>
          <p:nvPr userDrawn="1"/>
        </p:nvSpPr>
        <p:spPr>
          <a:xfrm>
            <a:off x="8172778" y="1"/>
            <a:ext cx="965640" cy="698521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5" tIns="45703" rIns="91405" bIns="45703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06011" y="6617765"/>
            <a:ext cx="7021534" cy="240235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21185" y="6684797"/>
            <a:ext cx="677622" cy="143944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 algn="r">
              <a:defRPr sz="700" b="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CA5A4F1A-30FF-7149-AC1F-D8E8FF43B5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6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bel Regular"/>
          <a:ea typeface="ＭＳ Ｐゴシック" charset="-128"/>
          <a:cs typeface="Abel Regular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5pPr>
      <a:lvl6pPr marL="45703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6pPr>
      <a:lvl7pPr marL="91406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7pPr>
      <a:lvl8pPr marL="1371093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8pPr>
      <a:lvl9pPr marL="1828125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9pPr>
    </p:titleStyle>
    <p:bodyStyle>
      <a:lvl1pPr marL="342574" indent="-342574" algn="l" rtl="0" eaLnBrk="0" fontAlgn="base" hangingPunct="0">
        <a:spcBef>
          <a:spcPct val="20000"/>
        </a:spcBef>
        <a:spcAft>
          <a:spcPct val="0"/>
        </a:spcAft>
        <a:buClr>
          <a:srgbClr val="0072C8"/>
        </a:buClr>
        <a:buSzPct val="70000"/>
        <a:buFont typeface="Wingdings 3" charset="0"/>
        <a:buChar char="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00366" indent="-342858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0000"/>
        <a:buFont typeface="Wingdings" charset="2"/>
        <a:buChar char="§"/>
        <a:defRPr sz="1800">
          <a:solidFill>
            <a:schemeClr val="tx1"/>
          </a:solidFill>
          <a:latin typeface="+mn-lt"/>
          <a:ea typeface="ＭＳ Ｐゴシック" charset="-128"/>
        </a:defRPr>
      </a:lvl2pPr>
      <a:lvl3pPr marL="1141541" indent="-227639" algn="l" rtl="0" eaLnBrk="0" fontAlgn="base" hangingPunct="0">
        <a:spcBef>
          <a:spcPct val="20000"/>
        </a:spcBef>
        <a:spcAft>
          <a:spcPct val="0"/>
        </a:spcAft>
        <a:buClr>
          <a:srgbClr val="66FF33"/>
        </a:buClr>
        <a:buFont typeface="Wingdings" charset="0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3pPr>
      <a:lvl4pPr marL="1599049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ＭＳ Ｐゴシック" charset="-128"/>
        </a:defRPr>
      </a:lvl4pPr>
      <a:lvl5pPr marL="2056558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5pPr>
      <a:lvl6pPr marL="2513671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6pPr>
      <a:lvl7pPr marL="2970703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7pPr>
      <a:lvl8pPr marL="3427734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8pPr>
      <a:lvl9pPr marL="3884765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s-ES_tradnl"/>
      </a:defPPr>
      <a:lvl1pPr marL="0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5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6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7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8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9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6156F0-5CEF-05E2-629B-65C5BAFAB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278" y="2733827"/>
            <a:ext cx="4546882" cy="12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4E1974DC-6DE2-1B88-2289-CFDC835B6400}"/>
              </a:ext>
            </a:extLst>
          </p:cNvPr>
          <p:cNvSpPr/>
          <p:nvPr/>
        </p:nvSpPr>
        <p:spPr>
          <a:xfrm rot="10800000" flipV="1">
            <a:off x="5604530" y="0"/>
            <a:ext cx="3534870" cy="4597912"/>
          </a:xfrm>
          <a:prstGeom prst="rect">
            <a:avLst/>
          </a:prstGeom>
          <a:gradFill flip="none" rotWithShape="1">
            <a:gsLst>
              <a:gs pos="30000">
                <a:srgbClr val="FFFFFF">
                  <a:alpha val="27000"/>
                </a:srgbClr>
              </a:gs>
              <a:gs pos="72000">
                <a:schemeClr val="bg1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DB1C728-9067-9942-3310-0B07F4EEF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530" y="3166632"/>
            <a:ext cx="3809955" cy="1269985"/>
          </a:xfrm>
          <a:prstGeom prst="rect">
            <a:avLst/>
          </a:prstGeom>
        </p:spPr>
      </p:pic>
      <p:sp>
        <p:nvSpPr>
          <p:cNvPr id="19" name="Snip Single Corner Rectangle 2">
            <a:extLst>
              <a:ext uri="{FF2B5EF4-FFF2-40B4-BE49-F238E27FC236}">
                <a16:creationId xmlns:a16="http://schemas.microsoft.com/office/drawing/2014/main" id="{17493DC6-FB7C-0B96-2751-A8C645C83BF5}"/>
              </a:ext>
            </a:extLst>
          </p:cNvPr>
          <p:cNvSpPr/>
          <p:nvPr/>
        </p:nvSpPr>
        <p:spPr>
          <a:xfrm rot="10800000">
            <a:off x="2240892" y="4473846"/>
            <a:ext cx="6903107" cy="1295400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18">
            <a:extLst>
              <a:ext uri="{FF2B5EF4-FFF2-40B4-BE49-F238E27FC236}">
                <a16:creationId xmlns:a16="http://schemas.microsoft.com/office/drawing/2014/main" id="{3A63F3B9-962E-2585-4104-28A13CFBD56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5391103"/>
            <a:ext cx="5759235" cy="37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5" tIns="45703" rIns="91405" bIns="45703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s-MX" sz="1600" dirty="0">
                <a:latin typeface="+mn-lt"/>
                <a:ea typeface="ヒラギノ角ゴ ProN W3" charset="0"/>
                <a:cs typeface="Myriad Pro"/>
              </a:rPr>
              <a:t>2026</a:t>
            </a:r>
            <a:endParaRPr lang="es-ES" sz="1600" dirty="0">
              <a:latin typeface="+mn-lt"/>
              <a:ea typeface="ヒラギノ角ゴ ProN W3" charset="0"/>
              <a:cs typeface="Myriad Pro"/>
            </a:endParaRPr>
          </a:p>
        </p:txBody>
      </p:sp>
      <p:sp>
        <p:nvSpPr>
          <p:cNvPr id="46" name="Text Box 5">
            <a:extLst>
              <a:ext uri="{FF2B5EF4-FFF2-40B4-BE49-F238E27FC236}">
                <a16:creationId xmlns:a16="http://schemas.microsoft.com/office/drawing/2014/main" id="{C0ED707F-D3B4-D447-3125-7BBA5A4E8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929" y="4613457"/>
            <a:ext cx="6537329" cy="42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s-MX" sz="2800" dirty="0">
                <a:solidFill>
                  <a:schemeClr val="bg1"/>
                </a:solidFill>
                <a:latin typeface="Trajan Pro Bold" charset="0"/>
                <a:ea typeface="ヒラギノ角ゴ ProN W3" charset="0"/>
                <a:cs typeface="ヒラギノ角ゴ ProN W3" charset="0"/>
                <a:sym typeface="Arial Unicode MS" charset="0"/>
              </a:rPr>
              <a:t>Introducción a Python</a:t>
            </a:r>
            <a:endParaRPr lang="es-ES" sz="2800" dirty="0">
              <a:solidFill>
                <a:schemeClr val="bg1"/>
              </a:solidFill>
              <a:latin typeface="Trajan Pro Bold" charset="0"/>
              <a:ea typeface="ヒラギノ角ゴ ProN W3" charset="0"/>
              <a:cs typeface="ヒラギノ角ゴ ProN W3" charset="0"/>
              <a:sym typeface="Arial Unicode MS" charset="0"/>
            </a:endParaRPr>
          </a:p>
        </p:txBody>
      </p:sp>
      <p:sp>
        <p:nvSpPr>
          <p:cNvPr id="47" name="Rectangle 17">
            <a:extLst>
              <a:ext uri="{FF2B5EF4-FFF2-40B4-BE49-F238E27FC236}">
                <a16:creationId xmlns:a16="http://schemas.microsoft.com/office/drawing/2014/main" id="{247141B4-BCA8-9893-0013-1230F7C1DA1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4790854"/>
            <a:ext cx="5528151" cy="58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 anchor="b"/>
          <a:lstStyle/>
          <a:p>
            <a:r>
              <a:rPr lang="es-MX" sz="2200" dirty="0">
                <a:latin typeface="Trajan Pro Bold" charset="0"/>
                <a:ea typeface="ヒラギノ角ゴ ProN W6" charset="0"/>
                <a:cs typeface="ヒラギノ角ゴ ProN W6" charset="0"/>
              </a:rPr>
              <a:t>Introducción</a:t>
            </a:r>
            <a:endParaRPr lang="es-ES" sz="3100" dirty="0">
              <a:latin typeface="Trajan Pro Bold" charset="0"/>
              <a:ea typeface="ヒラギノ角ゴ ProN W6" charset="0"/>
              <a:cs typeface="ヒラギノ角ゴ ProN W6" charset="0"/>
            </a:endParaRPr>
          </a:p>
        </p:txBody>
      </p:sp>
    </p:spTree>
  </p:cSld>
  <p:clrMapOvr>
    <a:masterClrMapping/>
  </p:clrMapOvr>
  <p:transition>
    <p:comb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2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37B4FA4-5751-DE01-6506-670D98A1B9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539750" y="1520825"/>
            <a:ext cx="5175250" cy="25781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Introducción a Pandas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Operaciones básicas de datos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Agrupaciones de datos</a:t>
            </a:r>
          </a:p>
          <a:p>
            <a:pPr lvl="1">
              <a:defRPr sz="2000"/>
            </a:pPr>
            <a:r>
              <a:rPr lang="es-ES_tradnl" dirty="0" err="1">
                <a:solidFill>
                  <a:schemeClr val="bg1">
                    <a:lumMod val="65000"/>
                  </a:schemeClr>
                </a:solidFill>
              </a:rPr>
              <a:t>Pivot</a:t>
            </a: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 table</a:t>
            </a:r>
          </a:p>
          <a:p>
            <a:pPr lvl="1">
              <a:defRPr sz="2000"/>
            </a:pPr>
            <a:r>
              <a:rPr lang="es-ES_tradnl" dirty="0" err="1">
                <a:solidFill>
                  <a:schemeClr val="bg1">
                    <a:lumMod val="65000"/>
                  </a:schemeClr>
                </a:solidFill>
              </a:rPr>
              <a:t>CrossTab</a:t>
            </a:r>
            <a:endParaRPr lang="es-ES_tradnl" dirty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defRPr sz="2000"/>
            </a:pPr>
            <a:r>
              <a:rPr lang="es-ES_tradnl" dirty="0"/>
              <a:t>Gráfica </a:t>
            </a:r>
            <a:r>
              <a:rPr lang="es-ES_tradnl" dirty="0" err="1"/>
              <a:t>matplotlib</a:t>
            </a:r>
            <a:endParaRPr lang="es-ES_tradnl" dirty="0"/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75000"/>
                  </a:schemeClr>
                </a:solidFill>
              </a:rPr>
              <a:t>Gráfica </a:t>
            </a:r>
            <a:r>
              <a:rPr lang="es-ES_tradnl" dirty="0" err="1">
                <a:solidFill>
                  <a:schemeClr val="bg1">
                    <a:lumMod val="75000"/>
                  </a:schemeClr>
                </a:solidFill>
              </a:rPr>
              <a:t>Plotly</a:t>
            </a:r>
            <a:endParaRPr lang="es-ES_tradnl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55601074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ECFBB2A3-9C12-254B-BACF-AD7951724B12}"/>
              </a:ext>
            </a:extLst>
          </p:cNvPr>
          <p:cNvSpPr/>
          <p:nvPr/>
        </p:nvSpPr>
        <p:spPr>
          <a:xfrm>
            <a:off x="983989" y="4310318"/>
            <a:ext cx="1682777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03DFBDC-97AE-F965-60CA-589C59729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94B0044-AD72-2B44-9FE9-B2B5507B6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Gráficos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827089" y="1233488"/>
            <a:ext cx="8316912" cy="5075237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4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matplotlib.pyplot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</a:t>
            </a: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df.columns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group_1 =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groupby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stats_1 = group_1[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exch_usd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agg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x = stats_1.index</a:t>
            </a:r>
          </a:p>
          <a:p>
            <a:pPr marL="148590" indent="0">
              <a:buNone/>
            </a:pP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y = stats_1[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scatter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x,y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xlabel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ylabel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'Exchange USD (mean)'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37" name="TextBox 14"/>
          <p:cNvSpPr txBox="1"/>
          <p:nvPr/>
        </p:nvSpPr>
        <p:spPr>
          <a:xfrm>
            <a:off x="5988532" y="2752965"/>
            <a:ext cx="2408003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en-US" dirty="0"/>
              <a:t>scatter()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graficar</a:t>
            </a:r>
            <a:r>
              <a:rPr lang="en-US" dirty="0"/>
              <a:t> puntos,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</a:t>
            </a:r>
            <a:r>
              <a:rPr lang="en-US" dirty="0" err="1"/>
              <a:t>emplearemos</a:t>
            </a:r>
            <a:r>
              <a:rPr lang="en-US" dirty="0"/>
              <a:t> index,  y la media de los pesos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760A23-5A75-B24F-9379-FE0BB3557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593" y="3707072"/>
            <a:ext cx="4004829" cy="264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recto de flecha 29">
            <a:extLst>
              <a:ext uri="{FF2B5EF4-FFF2-40B4-BE49-F238E27FC236}">
                <a16:creationId xmlns:a16="http://schemas.microsoft.com/office/drawing/2014/main" id="{9EA90AC2-26F8-904E-8C50-E8BCD927F907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2666766" y="3818639"/>
            <a:ext cx="2569096" cy="635357"/>
          </a:xfrm>
          <a:prstGeom prst="bentConnector3">
            <a:avLst>
              <a:gd name="adj1" fmla="val 50000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36534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ECFBB2A3-9C12-254B-BACF-AD7951724B12}"/>
              </a:ext>
            </a:extLst>
          </p:cNvPr>
          <p:cNvSpPr/>
          <p:nvPr/>
        </p:nvSpPr>
        <p:spPr>
          <a:xfrm>
            <a:off x="926095" y="4345611"/>
            <a:ext cx="1540299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7EEC0F7-DEB8-985E-E33B-5302E2059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94B0044-AD72-2B44-9FE9-B2B5507B6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Gráficos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827089" y="1233488"/>
            <a:ext cx="8316912" cy="5075237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4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matplotlib.pyplot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</a:t>
            </a: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df.columns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group_1 =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groupby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stats_1 = group_1[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exch_usd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agg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x = stats_1.index</a:t>
            </a:r>
          </a:p>
          <a:p>
            <a:pPr marL="148590" indent="0">
              <a:buNone/>
            </a:pP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y = stats_1[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x,y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xlabel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ylabel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'Exchange USD (mean)'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37" name="TextBox 14"/>
          <p:cNvSpPr txBox="1"/>
          <p:nvPr/>
        </p:nvSpPr>
        <p:spPr>
          <a:xfrm>
            <a:off x="6060250" y="3174887"/>
            <a:ext cx="240800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en-US" dirty="0"/>
              <a:t>plot()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graficar</a:t>
            </a:r>
            <a:r>
              <a:rPr lang="en-US" dirty="0"/>
              <a:t> </a:t>
            </a:r>
            <a:r>
              <a:rPr lang="en-US" dirty="0" err="1"/>
              <a:t>líneas</a:t>
            </a:r>
            <a:r>
              <a:rPr lang="en-US" dirty="0"/>
              <a:t> entre los puntos </a:t>
            </a:r>
            <a:r>
              <a:rPr lang="en-US" dirty="0" err="1"/>
              <a:t>x,y</a:t>
            </a:r>
            <a:endParaRPr lang="en-US" dirty="0"/>
          </a:p>
        </p:txBody>
      </p:sp>
      <p:cxnSp>
        <p:nvCxnSpPr>
          <p:cNvPr id="12" name="Conector recto de flecha 29">
            <a:extLst>
              <a:ext uri="{FF2B5EF4-FFF2-40B4-BE49-F238E27FC236}">
                <a16:creationId xmlns:a16="http://schemas.microsoft.com/office/drawing/2014/main" id="{9EA90AC2-26F8-904E-8C50-E8BCD927F907}"/>
              </a:ext>
            </a:extLst>
          </p:cNvPr>
          <p:cNvCxnSpPr>
            <a:cxnSpLocks/>
          </p:cNvCxnSpPr>
          <p:nvPr/>
        </p:nvCxnSpPr>
        <p:spPr>
          <a:xfrm flipV="1">
            <a:off x="2466394" y="3845859"/>
            <a:ext cx="2571771" cy="643014"/>
          </a:xfrm>
          <a:prstGeom prst="bentConnector3">
            <a:avLst>
              <a:gd name="adj1" fmla="val 50000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06E068CF-7D52-7641-9A2E-D7024F657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407" y="3698107"/>
            <a:ext cx="4031306" cy="266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50710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D59F7A-56A1-06EC-2344-AE973F079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94B0044-AD72-2B44-9FE9-B2B5507B6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Gráficos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827089" y="1233488"/>
            <a:ext cx="8316912" cy="5075237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4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matplotlib.pyplot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as 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plt</a:t>
            </a:r>
            <a:endParaRPr lang="es-CL" sz="14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4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pd.read_csv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('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')</a:t>
            </a:r>
          </a:p>
          <a:p>
            <a:pPr marL="148590" indent="0">
              <a:buNone/>
            </a:pP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df.columns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group_1 = 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df.groupby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(['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'])</a:t>
            </a:r>
          </a:p>
          <a:p>
            <a:pPr marL="148590" indent="0">
              <a:buNone/>
            </a:pP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stats_1 = group_1['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exch_usd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'].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agg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(['mean','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x = stats_1.index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yA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= stats_1[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yB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= stats_1['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x,yA,label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x,yB,label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xlabel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ylabel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'Exchange USD (mean)'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legend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B75D7080-2209-9245-B930-4005ECCB5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299" y="3429000"/>
            <a:ext cx="4455509" cy="294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4">
            <a:extLst>
              <a:ext uri="{FF2B5EF4-FFF2-40B4-BE49-F238E27FC236}">
                <a16:creationId xmlns:a16="http://schemas.microsoft.com/office/drawing/2014/main" id="{F789F230-691D-6848-8C64-75528F51EE16}"/>
              </a:ext>
            </a:extLst>
          </p:cNvPr>
          <p:cNvSpPr txBox="1"/>
          <p:nvPr/>
        </p:nvSpPr>
        <p:spPr>
          <a:xfrm>
            <a:off x="6227544" y="2731773"/>
            <a:ext cx="2197866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en-US" dirty="0"/>
              <a:t>Podemos </a:t>
            </a:r>
            <a:r>
              <a:rPr lang="en-US" dirty="0" err="1"/>
              <a:t>graficar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el </a:t>
            </a:r>
            <a:r>
              <a:rPr lang="en-US" dirty="0" err="1"/>
              <a:t>mismo</a:t>
            </a:r>
            <a:r>
              <a:rPr lang="en-US" dirty="0"/>
              <a:t> </a:t>
            </a:r>
            <a:r>
              <a:rPr lang="en-US" dirty="0" err="1"/>
              <a:t>gráfico</a:t>
            </a:r>
            <a:r>
              <a:rPr lang="en-US" dirty="0"/>
              <a:t> con </a:t>
            </a:r>
            <a:r>
              <a:rPr lang="en-US" dirty="0" err="1"/>
              <a:t>múltiples</a:t>
            </a:r>
            <a:r>
              <a:rPr lang="en-US" dirty="0"/>
              <a:t> </a:t>
            </a:r>
            <a:r>
              <a:rPr lang="en-US" dirty="0" err="1"/>
              <a:t>líneas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98338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21CF56C5-45F5-7D46-BE55-D251D688349D}"/>
              </a:ext>
            </a:extLst>
          </p:cNvPr>
          <p:cNvSpPr/>
          <p:nvPr/>
        </p:nvSpPr>
        <p:spPr>
          <a:xfrm>
            <a:off x="965554" y="5624512"/>
            <a:ext cx="2614624" cy="287355"/>
          </a:xfrm>
          <a:prstGeom prst="roundRect">
            <a:avLst>
              <a:gd name="adj" fmla="val 35173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3CAD8BA-4C47-7807-0919-1484B432B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BA4E6D2-61FD-264E-8199-9BACAA03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Gráficos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827089" y="1233488"/>
            <a:ext cx="8316912" cy="524827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4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matplotlib.pyplot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</a:t>
            </a: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pd.read_csv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('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')</a:t>
            </a:r>
          </a:p>
          <a:p>
            <a:pPr marL="148590" indent="0">
              <a:buNone/>
            </a:pP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df.columns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group_1 = 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df.groupby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(['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'])</a:t>
            </a:r>
          </a:p>
          <a:p>
            <a:pPr marL="148590" indent="0">
              <a:buNone/>
            </a:pP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stats_1 = group_1['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exch_usd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'].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agg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(['mean','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'])</a:t>
            </a:r>
          </a:p>
          <a:p>
            <a:pPr marL="148590" indent="0">
              <a:buNone/>
            </a:pPr>
            <a:endParaRPr lang="es-CL" sz="14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 = stats_1.index</a:t>
            </a:r>
          </a:p>
          <a:p>
            <a:pPr marL="148590" indent="0">
              <a:buNone/>
            </a:pP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yA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stats_1['mean']</a:t>
            </a:r>
          </a:p>
          <a:p>
            <a:pPr marL="148590" indent="0">
              <a:buNone/>
            </a:pP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yB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stats_1['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</a:t>
            </a:r>
          </a:p>
          <a:p>
            <a:pPr marL="148590" indent="0">
              <a:buNone/>
            </a:pP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plt.plot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x,yA,label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='Mean')</a:t>
            </a:r>
          </a:p>
          <a:p>
            <a:pPr marL="148590" indent="0">
              <a:buNone/>
            </a:pP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plt.plot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x,yB,label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='</a:t>
            </a:r>
            <a:r>
              <a:rPr lang="es-CL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s-CL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xlabel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ylabel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'Exchange USD (mean)'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legend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savefig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figura.png</a:t>
            </a:r>
            <a:r>
              <a:rPr lang="es-CL" sz="14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4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endParaRPr lang="es-CL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413C631B-42DE-FC4D-B945-C789480A4F70}"/>
              </a:ext>
            </a:extLst>
          </p:cNvPr>
          <p:cNvSpPr txBox="1"/>
          <p:nvPr/>
        </p:nvSpPr>
        <p:spPr>
          <a:xfrm>
            <a:off x="4137635" y="4632869"/>
            <a:ext cx="240358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savefig</a:t>
            </a:r>
            <a:r>
              <a:rPr lang="en-US" dirty="0"/>
              <a:t>()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guardar</a:t>
            </a:r>
            <a:r>
              <a:rPr lang="en-US" dirty="0"/>
              <a:t> el </a:t>
            </a:r>
            <a:r>
              <a:rPr lang="en-US" dirty="0" err="1"/>
              <a:t>gráfico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archivo</a:t>
            </a:r>
            <a:endParaRPr lang="en-US" dirty="0"/>
          </a:p>
        </p:txBody>
      </p:sp>
      <p:cxnSp>
        <p:nvCxnSpPr>
          <p:cNvPr id="12" name="Conector recto de flecha 29">
            <a:extLst>
              <a:ext uri="{FF2B5EF4-FFF2-40B4-BE49-F238E27FC236}">
                <a16:creationId xmlns:a16="http://schemas.microsoft.com/office/drawing/2014/main" id="{76B63C0C-FA1B-7B43-8791-554DE1C552F6}"/>
              </a:ext>
            </a:extLst>
          </p:cNvPr>
          <p:cNvCxnSpPr>
            <a:cxnSpLocks/>
            <a:stCxn id="10" idx="3"/>
            <a:endCxn id="11" idx="2"/>
          </p:cNvCxnSpPr>
          <p:nvPr/>
        </p:nvCxnSpPr>
        <p:spPr>
          <a:xfrm flipV="1">
            <a:off x="3580178" y="5156089"/>
            <a:ext cx="1759247" cy="612101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2447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7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F90E4E2-CBDA-9620-AE43-D4CEDE0F2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 err="1"/>
              <a:t>Interpretación</a:t>
            </a:r>
            <a:endParaRPr lang="en-U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4294967295"/>
          </p:nvPr>
        </p:nvSpPr>
        <p:spPr>
          <a:xfrm>
            <a:off x="1427163" y="1428750"/>
            <a:ext cx="7716837" cy="947738"/>
          </a:xfrm>
        </p:spPr>
        <p:txBody>
          <a:bodyPr/>
          <a:lstStyle/>
          <a:p>
            <a:pPr marL="0" indent="0">
              <a:buNone/>
            </a:pPr>
            <a:r>
              <a:rPr lang="es-CL" sz="1800" dirty="0">
                <a:latin typeface="Calibri" panose="020F0502020204030204" pitchFamily="34" charset="0"/>
                <a:cs typeface="Calibri" panose="020F0502020204030204" pitchFamily="34" charset="0"/>
              </a:rPr>
              <a:t>Observe el gráfico que obtuvimos ¿Qué puede deducir de este gráfico?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D258174-5742-6F4C-BD22-8FBCDDDEBDA3}"/>
              </a:ext>
            </a:extLst>
          </p:cNvPr>
          <p:cNvSpPr txBox="1"/>
          <p:nvPr/>
        </p:nvSpPr>
        <p:spPr>
          <a:xfrm>
            <a:off x="1616146" y="5845144"/>
            <a:ext cx="215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b="1" dirty="0" err="1">
                <a:solidFill>
                  <a:srgbClr val="7030A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plt.scatter</a:t>
            </a:r>
            <a:endParaRPr lang="es-CL" b="1" dirty="0">
              <a:solidFill>
                <a:srgbClr val="7030A0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7E769C8-1BBB-7B4E-937E-09703A068400}"/>
              </a:ext>
            </a:extLst>
          </p:cNvPr>
          <p:cNvSpPr txBox="1"/>
          <p:nvPr/>
        </p:nvSpPr>
        <p:spPr>
          <a:xfrm>
            <a:off x="5710121" y="5845144"/>
            <a:ext cx="215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b="1" dirty="0" err="1">
                <a:solidFill>
                  <a:srgbClr val="7030A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plt.plot</a:t>
            </a:r>
            <a:endParaRPr lang="es-CL" b="1" dirty="0">
              <a:solidFill>
                <a:srgbClr val="7030A0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24E455E-4903-AD41-80ED-ECB73EFEB5C9}"/>
              </a:ext>
            </a:extLst>
          </p:cNvPr>
          <p:cNvSpPr txBox="1"/>
          <p:nvPr/>
        </p:nvSpPr>
        <p:spPr>
          <a:xfrm>
            <a:off x="1427387" y="2460065"/>
            <a:ext cx="2661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Evolución del tipo de cambio desde 1860 a 2014</a:t>
            </a:r>
          </a:p>
        </p:txBody>
      </p:sp>
      <p:pic>
        <p:nvPicPr>
          <p:cNvPr id="17" name="Picture 6" descr="brainstorm (1).png">
            <a:extLst>
              <a:ext uri="{FF2B5EF4-FFF2-40B4-BE49-F238E27FC236}">
                <a16:creationId xmlns:a16="http://schemas.microsoft.com/office/drawing/2014/main" id="{A309D462-6086-9944-BBE9-536212B80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09" y="1390080"/>
            <a:ext cx="480116" cy="480116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1C9B57DD-60E5-3F46-8773-79189D37D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41" y="3116052"/>
            <a:ext cx="4036142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0C7C99D0-A844-4C4C-B8F3-003F3887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502" y="3116052"/>
            <a:ext cx="4036142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863B9DE-4178-6040-A9F0-B99B250B06E6}"/>
              </a:ext>
            </a:extLst>
          </p:cNvPr>
          <p:cNvSpPr txBox="1"/>
          <p:nvPr/>
        </p:nvSpPr>
        <p:spPr>
          <a:xfrm>
            <a:off x="5389787" y="2460065"/>
            <a:ext cx="2661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Evolución del tipo de cambio desde 1860 a 2014</a:t>
            </a:r>
          </a:p>
        </p:txBody>
      </p:sp>
    </p:spTree>
    <p:extLst>
      <p:ext uri="{BB962C8B-B14F-4D97-AF65-F5344CB8AC3E}">
        <p14:creationId xmlns:p14="http://schemas.microsoft.com/office/powerpoint/2010/main" val="35026469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8A2E4B44-0192-0E4D-B455-1DF25687ED00}"/>
              </a:ext>
            </a:extLst>
          </p:cNvPr>
          <p:cNvSpPr/>
          <p:nvPr/>
        </p:nvSpPr>
        <p:spPr>
          <a:xfrm>
            <a:off x="951784" y="4497101"/>
            <a:ext cx="3167469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692EC986-E438-C34F-B378-49A957E7BFE5}"/>
              </a:ext>
            </a:extLst>
          </p:cNvPr>
          <p:cNvSpPr/>
          <p:nvPr/>
        </p:nvSpPr>
        <p:spPr>
          <a:xfrm>
            <a:off x="5038531" y="3913514"/>
            <a:ext cx="997244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8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469C03-75C3-13CA-794A-0032E9B73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E796FE67-B3A9-B44F-A94B-20424CDA9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Gráficos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827089" y="1249363"/>
            <a:ext cx="8316912" cy="5075237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matplotlib.pyplot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plt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data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no_crisis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 &amp; </a:t>
            </a: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]&gt;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1940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 &amp; </a:t>
            </a: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]&lt;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1980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)]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exchange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= data[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inflation_annual_cpi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dropna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hist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exchange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bins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7" name="TextBox 14"/>
          <p:cNvSpPr txBox="1"/>
          <p:nvPr/>
        </p:nvSpPr>
        <p:spPr>
          <a:xfrm>
            <a:off x="4408278" y="5059698"/>
            <a:ext cx="3176698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/>
              <a:t>hist() </a:t>
            </a:r>
            <a:r>
              <a:rPr lang="en-US" sz="1600" dirty="0" err="1"/>
              <a:t>nos</a:t>
            </a:r>
            <a:r>
              <a:rPr lang="en-US" sz="1600" dirty="0"/>
              <a:t> </a:t>
            </a:r>
            <a:r>
              <a:rPr lang="en-US" sz="1600" dirty="0" err="1"/>
              <a:t>permite</a:t>
            </a:r>
            <a:r>
              <a:rPr lang="en-US" sz="1600" dirty="0"/>
              <a:t> </a:t>
            </a:r>
            <a:r>
              <a:rPr lang="en-US" sz="1600" dirty="0" err="1"/>
              <a:t>graficar</a:t>
            </a:r>
            <a:r>
              <a:rPr lang="en-US" sz="1600" dirty="0"/>
              <a:t> </a:t>
            </a:r>
            <a:r>
              <a:rPr lang="en-US" sz="1600" dirty="0" err="1"/>
              <a:t>histogramas</a:t>
            </a:r>
            <a:r>
              <a:rPr lang="en-US" sz="1600" dirty="0"/>
              <a:t> (</a:t>
            </a:r>
            <a:r>
              <a:rPr lang="en-US" sz="1600" dirty="0" err="1"/>
              <a:t>agrupación</a:t>
            </a:r>
            <a:r>
              <a:rPr lang="en-US" sz="1600" dirty="0"/>
              <a:t> por </a:t>
            </a:r>
            <a:r>
              <a:rPr lang="en-US" sz="1600" dirty="0" err="1"/>
              <a:t>rango</a:t>
            </a:r>
            <a:r>
              <a:rPr lang="en-US" sz="1600" dirty="0"/>
              <a:t> de </a:t>
            </a:r>
            <a:r>
              <a:rPr lang="en-US" sz="1600" dirty="0" err="1"/>
              <a:t>índice</a:t>
            </a:r>
            <a:r>
              <a:rPr lang="en-US" sz="1600" dirty="0"/>
              <a:t> de </a:t>
            </a:r>
            <a:r>
              <a:rPr lang="en-US" sz="1600" dirty="0" err="1"/>
              <a:t>precios</a:t>
            </a:r>
            <a:r>
              <a:rPr lang="en-US" sz="1600" dirty="0"/>
              <a:t> al </a:t>
            </a:r>
            <a:r>
              <a:rPr lang="en-US" sz="1600" dirty="0" err="1"/>
              <a:t>consumidor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caso</a:t>
            </a:r>
            <a:r>
              <a:rPr lang="en-US" sz="1600" dirty="0"/>
              <a:t>)</a:t>
            </a:r>
          </a:p>
        </p:txBody>
      </p:sp>
      <p:cxnSp>
        <p:nvCxnSpPr>
          <p:cNvPr id="14" name="Conector recto de flecha 29">
            <a:extLst>
              <a:ext uri="{FF2B5EF4-FFF2-40B4-BE49-F238E27FC236}">
                <a16:creationId xmlns:a16="http://schemas.microsoft.com/office/drawing/2014/main" id="{39448510-CE33-054F-A219-D8A3C0C92246}"/>
              </a:ext>
            </a:extLst>
          </p:cNvPr>
          <p:cNvCxnSpPr>
            <a:cxnSpLocks/>
            <a:stCxn id="12" idx="1"/>
            <a:endCxn id="13" idx="0"/>
          </p:cNvCxnSpPr>
          <p:nvPr/>
        </p:nvCxnSpPr>
        <p:spPr>
          <a:xfrm rot="10800000" flipV="1">
            <a:off x="5537154" y="3672264"/>
            <a:ext cx="1134755" cy="241249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29">
            <a:extLst>
              <a:ext uri="{FF2B5EF4-FFF2-40B4-BE49-F238E27FC236}">
                <a16:creationId xmlns:a16="http://schemas.microsoft.com/office/drawing/2014/main" id="{5F2C51F9-ECC1-F840-A4AC-A99922769BFF}"/>
              </a:ext>
            </a:extLst>
          </p:cNvPr>
          <p:cNvCxnSpPr>
            <a:cxnSpLocks/>
            <a:stCxn id="37" idx="0"/>
            <a:endCxn id="19" idx="3"/>
          </p:cNvCxnSpPr>
          <p:nvPr/>
        </p:nvCxnSpPr>
        <p:spPr>
          <a:xfrm rot="16200000" flipV="1">
            <a:off x="4848481" y="3911552"/>
            <a:ext cx="418919" cy="1877374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4"/>
          <p:cNvSpPr txBox="1"/>
          <p:nvPr/>
        </p:nvSpPr>
        <p:spPr>
          <a:xfrm>
            <a:off x="6671908" y="3256766"/>
            <a:ext cx="233627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 err="1"/>
              <a:t>dropna</a:t>
            </a:r>
            <a:r>
              <a:rPr lang="en-US" sz="1600" dirty="0"/>
              <a:t>() </a:t>
            </a:r>
            <a:r>
              <a:rPr lang="en-US" sz="1600" dirty="0" err="1"/>
              <a:t>elimina</a:t>
            </a:r>
            <a:r>
              <a:rPr lang="en-US" sz="1600" dirty="0"/>
              <a:t> los </a:t>
            </a:r>
            <a:r>
              <a:rPr lang="en-US" sz="1600" dirty="0" err="1"/>
              <a:t>registros</a:t>
            </a:r>
            <a:r>
              <a:rPr lang="en-US" sz="1600" dirty="0"/>
              <a:t> que no </a:t>
            </a:r>
            <a:r>
              <a:rPr lang="en-US" sz="1600" dirty="0" err="1"/>
              <a:t>tienen</a:t>
            </a:r>
            <a:r>
              <a:rPr lang="en-US" sz="1600" dirty="0"/>
              <a:t> </a:t>
            </a:r>
            <a:r>
              <a:rPr lang="en-US" sz="1600" dirty="0" err="1"/>
              <a:t>dato</a:t>
            </a:r>
            <a:r>
              <a:rPr lang="en-US" sz="1600" dirty="0"/>
              <a:t> de Altura</a:t>
            </a:r>
          </a:p>
        </p:txBody>
      </p:sp>
    </p:spTree>
    <p:extLst>
      <p:ext uri="{BB962C8B-B14F-4D97-AF65-F5344CB8AC3E}">
        <p14:creationId xmlns:p14="http://schemas.microsoft.com/office/powerpoint/2010/main" val="3950068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9690D261-460D-204F-85A9-1E1A83C369C6}"/>
              </a:ext>
            </a:extLst>
          </p:cNvPr>
          <p:cNvSpPr/>
          <p:nvPr/>
        </p:nvSpPr>
        <p:spPr>
          <a:xfrm>
            <a:off x="998052" y="4751386"/>
            <a:ext cx="3882173" cy="1506204"/>
          </a:xfrm>
          <a:prstGeom prst="roundRect">
            <a:avLst>
              <a:gd name="adj" fmla="val 5264"/>
            </a:avLst>
          </a:prstGeom>
          <a:solidFill>
            <a:schemeClr val="accent1">
              <a:lumMod val="20000"/>
              <a:lumOff val="80000"/>
              <a:alpha val="65195"/>
            </a:schemeClr>
          </a:solidFill>
          <a:ln w="15875" cap="rnd">
            <a:noFill/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9CF660C-4E1B-AEE6-2842-03FE75F47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E796FE67-B3A9-B44F-A94B-20424CDA9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Gráficos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827089" y="1249363"/>
            <a:ext cx="8316912" cy="526732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pandas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matplotlib.pyplot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as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plt</a:t>
            </a: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pd.read_csv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('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')</a:t>
            </a:r>
          </a:p>
          <a:p>
            <a:pPr marL="148590" indent="0">
              <a:buNone/>
            </a:pPr>
            <a:endParaRPr lang="es-CL" sz="1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 = 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[(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['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']=='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no_crisis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') &amp; </a:t>
            </a:r>
          </a:p>
          <a:p>
            <a:pPr marL="148590" indent="0">
              <a:buNone/>
            </a:pP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(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['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']&gt;1940) &amp; </a:t>
            </a:r>
          </a:p>
          <a:p>
            <a:pPr marL="148590" indent="0">
              <a:buNone/>
            </a:pP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(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['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']&lt;1980)]</a:t>
            </a:r>
          </a:p>
          <a:p>
            <a:pPr marL="148590" indent="0">
              <a:buNone/>
            </a:pPr>
            <a:endParaRPr lang="es-CL" sz="1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exchange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data['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inflation_annual_cpi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'].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dropna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endParaRPr lang="es-CL" sz="16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hist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exchange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bins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xlabel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'Tipo de cambio'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ylabel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'Frecuencia'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'Mi primer histograma'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grid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(axis=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'y'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alpha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0.2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plt.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0F31BE9C-C834-DE4A-9B97-FEF41E1DA7A3}"/>
              </a:ext>
            </a:extLst>
          </p:cNvPr>
          <p:cNvSpPr txBox="1"/>
          <p:nvPr/>
        </p:nvSpPr>
        <p:spPr>
          <a:xfrm>
            <a:off x="5118902" y="5242878"/>
            <a:ext cx="274834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800" dirty="0" err="1"/>
              <a:t>Opciones</a:t>
            </a:r>
            <a:r>
              <a:rPr lang="en-US" sz="1800" dirty="0"/>
              <a:t> </a:t>
            </a:r>
            <a:r>
              <a:rPr lang="en-US" sz="1800" dirty="0" err="1"/>
              <a:t>adicionales</a:t>
            </a:r>
            <a:r>
              <a:rPr lang="en-US" sz="1800" dirty="0"/>
              <a:t> para </a:t>
            </a:r>
            <a:r>
              <a:rPr lang="en-US" sz="1800" dirty="0" err="1"/>
              <a:t>complementar</a:t>
            </a:r>
            <a:r>
              <a:rPr lang="en-US" sz="1800" dirty="0"/>
              <a:t> el </a:t>
            </a:r>
            <a:r>
              <a:rPr lang="en-US" sz="1800" dirty="0" err="1"/>
              <a:t>gráfico</a:t>
            </a:r>
            <a:endParaRPr lang="en-US" sz="1800" dirty="0"/>
          </a:p>
        </p:txBody>
      </p:sp>
      <p:sp>
        <p:nvSpPr>
          <p:cNvPr id="7" name="Cerrar llave 6">
            <a:extLst>
              <a:ext uri="{FF2B5EF4-FFF2-40B4-BE49-F238E27FC236}">
                <a16:creationId xmlns:a16="http://schemas.microsoft.com/office/drawing/2014/main" id="{48D2D9BC-56CA-1342-80D7-3EC1EF55E386}"/>
              </a:ext>
            </a:extLst>
          </p:cNvPr>
          <p:cNvSpPr/>
          <p:nvPr/>
        </p:nvSpPr>
        <p:spPr>
          <a:xfrm>
            <a:off x="4758129" y="4725931"/>
            <a:ext cx="326397" cy="1572909"/>
          </a:xfrm>
          <a:prstGeom prst="rightBrace">
            <a:avLst>
              <a:gd name="adj1" fmla="val 30727"/>
              <a:gd name="adj2" fmla="val 50000"/>
            </a:avLst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73880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CA5A4F1A-30FF-7149-AC1F-D8E8FF43B5DA}" type="slidenum">
              <a:rPr lang="es-ES"/>
              <a:pPr/>
              <a:t>10</a:t>
            </a:fld>
            <a:endParaRPr lang="es-ES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AD4FD55-6DA1-E06B-0CCC-F8E013476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F8CE913-294F-EA43-A15C-22171EF4D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Intepretación</a:t>
            </a:r>
          </a:p>
        </p:txBody>
      </p:sp>
      <p:pic>
        <p:nvPicPr>
          <p:cNvPr id="6" name="Picture 6" descr="brainstorm (1).png">
            <a:extLst>
              <a:ext uri="{FF2B5EF4-FFF2-40B4-BE49-F238E27FC236}">
                <a16:creationId xmlns:a16="http://schemas.microsoft.com/office/drawing/2014/main" id="{8E0583FF-0F79-9842-9D90-1E2F4086F1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150" y="1370191"/>
            <a:ext cx="480116" cy="480116"/>
          </a:xfrm>
          <a:prstGeom prst="rect">
            <a:avLst/>
          </a:prstGeom>
        </p:spPr>
      </p:pic>
      <p:sp>
        <p:nvSpPr>
          <p:cNvPr id="7" name="Marcador de texto 4">
            <a:extLst>
              <a:ext uri="{FF2B5EF4-FFF2-40B4-BE49-F238E27FC236}">
                <a16:creationId xmlns:a16="http://schemas.microsoft.com/office/drawing/2014/main" id="{0E7BA095-B917-F34F-8CE1-7353D554440E}"/>
              </a:ext>
            </a:extLst>
          </p:cNvPr>
          <p:cNvSpPr txBox="1">
            <a:spLocks/>
          </p:cNvSpPr>
          <p:nvPr/>
        </p:nvSpPr>
        <p:spPr bwMode="auto">
          <a:xfrm>
            <a:off x="1887266" y="1428819"/>
            <a:ext cx="5369468" cy="947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>
                <a:latin typeface="Calibri" panose="020F0502020204030204" pitchFamily="34" charset="0"/>
                <a:cs typeface="Calibri" panose="020F0502020204030204" pitchFamily="34" charset="0"/>
              </a:rPr>
              <a:t>Observe el gráfico que obtuvimos ¿Qué puede deducir de este gráfico?</a:t>
            </a:r>
            <a:endParaRPr lang="es-CL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9C75948-4E0C-8949-B15B-0DC212ED1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193" y="2140162"/>
            <a:ext cx="6211614" cy="442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52732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F08BCE2-B4EB-8645-80C4-EDDD88317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66" y="1280922"/>
            <a:ext cx="8105422" cy="429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677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 lang="es-CL"/>
              <a:pPr/>
              <a:t>12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15818C-CBEF-8CBB-7EB9-428F39F515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539750" y="1520825"/>
            <a:ext cx="4790786" cy="25781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Introducción a Pandas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Operaciones básicas de datos</a:t>
            </a: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Agrupaciones de datos</a:t>
            </a:r>
          </a:p>
          <a:p>
            <a:pPr lvl="1">
              <a:defRPr sz="2000"/>
            </a:pPr>
            <a:r>
              <a:rPr lang="es-ES_tradnl" dirty="0" err="1">
                <a:solidFill>
                  <a:schemeClr val="bg1">
                    <a:lumMod val="65000"/>
                  </a:schemeClr>
                </a:solidFill>
              </a:rPr>
              <a:t>Pivot</a:t>
            </a: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 table</a:t>
            </a:r>
          </a:p>
          <a:p>
            <a:pPr lvl="1">
              <a:defRPr sz="2000"/>
            </a:pPr>
            <a:r>
              <a:rPr lang="es-ES_tradnl" dirty="0" err="1">
                <a:solidFill>
                  <a:schemeClr val="bg1">
                    <a:lumMod val="65000"/>
                  </a:schemeClr>
                </a:solidFill>
              </a:rPr>
              <a:t>CrossTab</a:t>
            </a:r>
            <a:endParaRPr lang="es-ES_tradnl" dirty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defRPr sz="2000"/>
            </a:pPr>
            <a:r>
              <a:rPr lang="es-ES_tradnl" dirty="0">
                <a:solidFill>
                  <a:schemeClr val="bg1">
                    <a:lumMod val="65000"/>
                  </a:schemeClr>
                </a:solidFill>
              </a:rPr>
              <a:t>Gráfica </a:t>
            </a:r>
            <a:r>
              <a:rPr lang="es-ES_tradnl" dirty="0" err="1">
                <a:solidFill>
                  <a:schemeClr val="bg1">
                    <a:lumMod val="65000"/>
                  </a:schemeClr>
                </a:solidFill>
              </a:rPr>
              <a:t>matplotlib</a:t>
            </a:r>
            <a:endParaRPr lang="es-ES_tradnl" dirty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defRPr sz="2000"/>
            </a:pPr>
            <a:r>
              <a:rPr lang="es-ES_tradnl" dirty="0"/>
              <a:t>Gráfica </a:t>
            </a:r>
            <a:r>
              <a:rPr lang="es-ES_tradnl" dirty="0" err="1"/>
              <a:t>Plotly</a:t>
            </a:r>
            <a:endParaRPr lang="es-ES_tradnl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634935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3578277-850B-5945-A5BA-D4873ADBB8D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13</a:t>
            </a:fld>
            <a:endParaRPr lang="es-CL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009D3EC5-FD3A-3795-5E01-6E63D8DE7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3F0FDA1-4A10-2443-A39C-65D56472C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Instalación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6FB65ED-2EEF-BD4B-99B6-C8FB13EA2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055" y="3016614"/>
            <a:ext cx="5030052" cy="282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D544D18-0469-D74E-99EA-E1E3AD79AEA3}"/>
              </a:ext>
            </a:extLst>
          </p:cNvPr>
          <p:cNvSpPr/>
          <p:nvPr/>
        </p:nvSpPr>
        <p:spPr>
          <a:xfrm>
            <a:off x="1592041" y="6107352"/>
            <a:ext cx="60790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L" dirty="0">
                <a:solidFill>
                  <a:srgbClr val="000000"/>
                </a:solidFill>
                <a:latin typeface="Menlo" panose="020B0609030804020204" pitchFamily="49" charset="0"/>
              </a:rPr>
              <a:t>conda install -c plotly plotly spyder</a:t>
            </a:r>
            <a:endParaRPr lang="es-CL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B2877824-EB65-8B4A-A3EC-CCFBB2A3879A}"/>
              </a:ext>
            </a:extLst>
          </p:cNvPr>
          <p:cNvSpPr txBox="1">
            <a:spLocks/>
          </p:cNvSpPr>
          <p:nvPr/>
        </p:nvSpPr>
        <p:spPr bwMode="auto">
          <a:xfrm>
            <a:off x="1608150" y="1292902"/>
            <a:ext cx="6945312" cy="111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  <a:normAutofit/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900" kern="0" dirty="0"/>
              <a:t>Plotly es una biblioteca especializada en el gráfico de datos (en la web). Para emplearla,debemos instalarla en nuestro ambiente de trabajo</a:t>
            </a:r>
            <a:endParaRPr lang="es-CL" sz="1900" b="1" kern="0" dirty="0">
              <a:solidFill>
                <a:srgbClr val="C00000"/>
              </a:solidFill>
            </a:endParaRPr>
          </a:p>
        </p:txBody>
      </p:sp>
      <p:pic>
        <p:nvPicPr>
          <p:cNvPr id="7" name="Picture 5" descr="Picture 5">
            <a:extLst>
              <a:ext uri="{FF2B5EF4-FFF2-40B4-BE49-F238E27FC236}">
                <a16:creationId xmlns:a16="http://schemas.microsoft.com/office/drawing/2014/main" id="{08AC6402-D5AC-BA40-A1FE-6F985C054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52" y="1313950"/>
            <a:ext cx="528129" cy="5281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5" name="Triángulo rectángulo 4">
            <a:extLst>
              <a:ext uri="{FF2B5EF4-FFF2-40B4-BE49-F238E27FC236}">
                <a16:creationId xmlns:a16="http://schemas.microsoft.com/office/drawing/2014/main" id="{200EF380-231F-7144-9C21-57E71113E5C1}"/>
              </a:ext>
            </a:extLst>
          </p:cNvPr>
          <p:cNvSpPr/>
          <p:nvPr/>
        </p:nvSpPr>
        <p:spPr>
          <a:xfrm rot="10800000">
            <a:off x="1412244" y="2344962"/>
            <a:ext cx="359596" cy="359596"/>
          </a:xfrm>
          <a:prstGeom prst="rtTriangle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9BDCA10-2186-D542-A53D-5C5515D658C3}"/>
              </a:ext>
            </a:extLst>
          </p:cNvPr>
          <p:cNvSpPr/>
          <p:nvPr/>
        </p:nvSpPr>
        <p:spPr>
          <a:xfrm>
            <a:off x="1771840" y="2364286"/>
            <a:ext cx="60790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L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pip install plotly</a:t>
            </a:r>
          </a:p>
        </p:txBody>
      </p:sp>
    </p:spTree>
    <p:extLst>
      <p:ext uri="{BB962C8B-B14F-4D97-AF65-F5344CB8AC3E}">
        <p14:creationId xmlns:p14="http://schemas.microsoft.com/office/powerpoint/2010/main" val="94611408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0E4141E-8559-5944-B266-41BE22F4C3C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178FAB-CE45-5554-2F0C-F21B5A940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49BCEC-160D-894E-849B-E03BB72ED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En Windows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756FAD-CDE0-8649-9E83-DF9E181D7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880" y="2863811"/>
            <a:ext cx="6232124" cy="350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B5BB62-8EA2-014E-ABF4-F708FEE0B3F7}"/>
              </a:ext>
            </a:extLst>
          </p:cNvPr>
          <p:cNvSpPr txBox="1"/>
          <p:nvPr/>
        </p:nvSpPr>
        <p:spPr>
          <a:xfrm>
            <a:off x="2208018" y="1546225"/>
            <a:ext cx="5074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En Windos abrir </a:t>
            </a:r>
            <a:r>
              <a:rPr lang="es-CL" dirty="0">
                <a:solidFill>
                  <a:srgbClr val="07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Anaconda Prompt </a:t>
            </a:r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y escribir: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D90143E-F233-6E46-BCF5-2513105CB339}"/>
              </a:ext>
            </a:extLst>
          </p:cNvPr>
          <p:cNvSpPr/>
          <p:nvPr/>
        </p:nvSpPr>
        <p:spPr>
          <a:xfrm>
            <a:off x="1637880" y="2384590"/>
            <a:ext cx="60790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L" dirty="0">
                <a:solidFill>
                  <a:srgbClr val="000000"/>
                </a:solidFill>
                <a:latin typeface="Menlo" panose="020B0609030804020204" pitchFamily="49" charset="0"/>
              </a:rPr>
              <a:t>conda install -c plotly plotly spyder</a:t>
            </a:r>
            <a:endParaRPr lang="es-CL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8" name="Triángulo rectángulo 7">
            <a:extLst>
              <a:ext uri="{FF2B5EF4-FFF2-40B4-BE49-F238E27FC236}">
                <a16:creationId xmlns:a16="http://schemas.microsoft.com/office/drawing/2014/main" id="{A1BB35D4-DDE9-EA4C-8125-526D3A4FCBB5}"/>
              </a:ext>
            </a:extLst>
          </p:cNvPr>
          <p:cNvSpPr/>
          <p:nvPr/>
        </p:nvSpPr>
        <p:spPr>
          <a:xfrm rot="10800000">
            <a:off x="1278284" y="2384590"/>
            <a:ext cx="359596" cy="359596"/>
          </a:xfrm>
          <a:prstGeom prst="rtTriangle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5876AD3-0778-7242-9672-C27E796AB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081" y="1181241"/>
            <a:ext cx="1008580" cy="100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2AD9412D-A5C7-A641-8D11-6B1448C1C9D8}"/>
              </a:ext>
            </a:extLst>
          </p:cNvPr>
          <p:cNvSpPr/>
          <p:nvPr/>
        </p:nvSpPr>
        <p:spPr>
          <a:xfrm>
            <a:off x="3222679" y="4026464"/>
            <a:ext cx="3348321" cy="350419"/>
          </a:xfrm>
          <a:prstGeom prst="roundRect">
            <a:avLst>
              <a:gd name="adj" fmla="val 22694"/>
            </a:avLst>
          </a:prstGeom>
          <a:solidFill>
            <a:schemeClr val="tx1"/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8C63D9A2-1A20-9C4D-BF9F-B4F41F8A87FB}"/>
              </a:ext>
            </a:extLst>
          </p:cNvPr>
          <p:cNvSpPr txBox="1"/>
          <p:nvPr/>
        </p:nvSpPr>
        <p:spPr>
          <a:xfrm>
            <a:off x="4332056" y="4865145"/>
            <a:ext cx="3174064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escribe el commando y </a:t>
            </a:r>
            <a:r>
              <a:rPr lang="en-US" dirty="0" err="1"/>
              <a:t>presiona</a:t>
            </a:r>
            <a:r>
              <a:rPr lang="en-US" dirty="0"/>
              <a:t> enter</a:t>
            </a:r>
          </a:p>
        </p:txBody>
      </p:sp>
      <p:cxnSp>
        <p:nvCxnSpPr>
          <p:cNvPr id="12" name="Conector recto de flecha 29">
            <a:extLst>
              <a:ext uri="{FF2B5EF4-FFF2-40B4-BE49-F238E27FC236}">
                <a16:creationId xmlns:a16="http://schemas.microsoft.com/office/drawing/2014/main" id="{47069669-5EEB-9543-8FF4-DB715C8573A0}"/>
              </a:ext>
            </a:extLst>
          </p:cNvPr>
          <p:cNvCxnSpPr>
            <a:cxnSpLocks/>
            <a:stCxn id="11" idx="1"/>
            <a:endCxn id="10" idx="2"/>
          </p:cNvCxnSpPr>
          <p:nvPr/>
        </p:nvCxnSpPr>
        <p:spPr>
          <a:xfrm rot="10800000" flipH="1">
            <a:off x="4332056" y="4376884"/>
            <a:ext cx="564784" cy="642151"/>
          </a:xfrm>
          <a:prstGeom prst="bentConnector4">
            <a:avLst>
              <a:gd name="adj1" fmla="val -40476"/>
              <a:gd name="adj2" fmla="val 61982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5D4BF05-3729-0846-B824-AD774629068D}"/>
              </a:ext>
            </a:extLst>
          </p:cNvPr>
          <p:cNvSpPr/>
          <p:nvPr/>
        </p:nvSpPr>
        <p:spPr>
          <a:xfrm>
            <a:off x="3251255" y="4044812"/>
            <a:ext cx="3199551" cy="261610"/>
          </a:xfrm>
          <a:prstGeom prst="rect">
            <a:avLst/>
          </a:prstGeom>
          <a:solidFill>
            <a:schemeClr val="tx1"/>
          </a:solidFill>
        </p:spPr>
        <p:txBody>
          <a:bodyPr wrap="square" lIns="0" rIns="36000">
            <a:spAutoFit/>
          </a:bodyPr>
          <a:lstStyle/>
          <a:p>
            <a:r>
              <a:rPr lang="es-CL" sz="1100" dirty="0">
                <a:solidFill>
                  <a:schemeClr val="bg1"/>
                </a:solidFill>
                <a:latin typeface="Menlo" panose="020B0609030804020204" pitchFamily="49" charset="0"/>
              </a:rPr>
              <a:t>conda install -c plotly plotly spyder</a:t>
            </a:r>
          </a:p>
        </p:txBody>
      </p:sp>
    </p:spTree>
    <p:extLst>
      <p:ext uri="{BB962C8B-B14F-4D97-AF65-F5344CB8AC3E}">
        <p14:creationId xmlns:p14="http://schemas.microsoft.com/office/powerpoint/2010/main" val="4752364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16173C2-6984-9E40-B83E-08EAD3F4FBA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15</a:t>
            </a:fld>
            <a:endParaRPr lang="es-CL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BC03DAE-7BC3-3CD3-3275-0B926155B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206CD94-E7A5-494D-B038-8EA939D6C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En Mac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A6820E9-ACB4-0C4C-9F1A-9112102D8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131" y="973607"/>
            <a:ext cx="723833" cy="84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882C6B0-B4A0-3A4F-A549-B9FDEF5A2270}"/>
              </a:ext>
            </a:extLst>
          </p:cNvPr>
          <p:cNvSpPr txBox="1"/>
          <p:nvPr/>
        </p:nvSpPr>
        <p:spPr>
          <a:xfrm>
            <a:off x="2034763" y="1286343"/>
            <a:ext cx="5074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latin typeface="Calibri" panose="020F0502020204030204" pitchFamily="34" charset="0"/>
                <a:cs typeface="Calibri" panose="020F0502020204030204" pitchFamily="34" charset="0"/>
              </a:rPr>
              <a:t>En MacOSX abrir una terminal y escribir: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583E4F-DCC7-674C-A0DD-6E8AB4145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082" y="1815499"/>
            <a:ext cx="7010795" cy="496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8907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B9E67AF4-B379-4B4A-80B6-026183643C41}"/>
              </a:ext>
            </a:extLst>
          </p:cNvPr>
          <p:cNvSpPr/>
          <p:nvPr/>
        </p:nvSpPr>
        <p:spPr>
          <a:xfrm>
            <a:off x="741374" y="5072690"/>
            <a:ext cx="2896975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272681FE-1EFD-7C43-A846-59DBB1589BD7}"/>
              </a:ext>
            </a:extLst>
          </p:cNvPr>
          <p:cNvSpPr/>
          <p:nvPr/>
        </p:nvSpPr>
        <p:spPr>
          <a:xfrm>
            <a:off x="1402796" y="4477675"/>
            <a:ext cx="5421515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DB0B7F4-38D2-504E-BF91-62E02BE32FC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16</a:t>
            </a:fld>
            <a:endParaRPr lang="es-CL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A6E1FDB6-D564-4284-A71E-276E1CEE5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9150BB-B3C0-0A4F-9595-1D4D969DC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Plotly</a:t>
            </a:r>
          </a:p>
        </p:txBody>
      </p:sp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88C0E862-9337-C545-9693-E83B997C97C1}"/>
              </a:ext>
            </a:extLst>
          </p:cNvPr>
          <p:cNvSpPr txBox="1">
            <a:spLocks/>
          </p:cNvSpPr>
          <p:nvPr/>
        </p:nvSpPr>
        <p:spPr bwMode="auto">
          <a:xfrm>
            <a:off x="539750" y="1233488"/>
            <a:ext cx="8145462" cy="507523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plotly.offline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plot</a:t>
            </a:r>
          </a:p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plotly.express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px</a:t>
            </a:r>
          </a:p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pd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data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no_crisis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 &amp; </a:t>
            </a: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]&gt;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1940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 &amp; </a:t>
            </a: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]&lt;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1980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)]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exchange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= data[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inflation_annual_cpi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dropna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fig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px.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histogram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exchange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 x=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inflation_annual_cpi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kern="0" dirty="0">
              <a:solidFill>
                <a:srgbClr val="0733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(fig, auto_open=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Font typeface="Wingdings 3" charset="0"/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Font typeface="Wingdings 3" charset="0"/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9D629B92-BE9C-4B46-9868-A1FB54524E03}"/>
              </a:ext>
            </a:extLst>
          </p:cNvPr>
          <p:cNvSpPr txBox="1"/>
          <p:nvPr/>
        </p:nvSpPr>
        <p:spPr>
          <a:xfrm>
            <a:off x="5164701" y="1638220"/>
            <a:ext cx="3029561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histogram, </a:t>
            </a:r>
            <a:r>
              <a:rPr lang="en-US" dirty="0" err="1"/>
              <a:t>crea</a:t>
            </a:r>
            <a:r>
              <a:rPr lang="en-US" dirty="0"/>
              <a:t> un </a:t>
            </a:r>
            <a:r>
              <a:rPr lang="en-US" dirty="0" err="1"/>
              <a:t>hisrograma</a:t>
            </a:r>
            <a:r>
              <a:rPr lang="en-US" dirty="0"/>
              <a:t>. </a:t>
            </a:r>
            <a:r>
              <a:rPr lang="en-US" dirty="0" err="1"/>
              <a:t>Según</a:t>
            </a:r>
            <a:r>
              <a:rPr lang="en-US" dirty="0"/>
              <a:t> los </a:t>
            </a:r>
            <a:r>
              <a:rPr lang="en-US" dirty="0" err="1"/>
              <a:t>valores</a:t>
            </a:r>
            <a:r>
              <a:rPr lang="en-US" dirty="0"/>
              <a:t> de x, y, se genera un </a:t>
            </a:r>
            <a:r>
              <a:rPr lang="en-US" dirty="0" err="1"/>
              <a:t>histograma.Los</a:t>
            </a:r>
            <a:r>
              <a:rPr lang="en-US" dirty="0"/>
              <a:t> bins son </a:t>
            </a:r>
            <a:r>
              <a:rPr lang="en-US" dirty="0" err="1"/>
              <a:t>estimados</a:t>
            </a:r>
            <a:r>
              <a:rPr lang="en-US" dirty="0"/>
              <a:t> </a:t>
            </a:r>
            <a:r>
              <a:rPr lang="en-US" dirty="0" err="1"/>
              <a:t>según</a:t>
            </a:r>
            <a:r>
              <a:rPr lang="en-US" dirty="0"/>
              <a:t> los </a:t>
            </a:r>
            <a:r>
              <a:rPr lang="en-US" dirty="0" err="1"/>
              <a:t>datos</a:t>
            </a:r>
            <a:endParaRPr lang="en-US" dirty="0"/>
          </a:p>
        </p:txBody>
      </p:sp>
      <p:cxnSp>
        <p:nvCxnSpPr>
          <p:cNvPr id="6" name="Conector recto de flecha 29">
            <a:extLst>
              <a:ext uri="{FF2B5EF4-FFF2-40B4-BE49-F238E27FC236}">
                <a16:creationId xmlns:a16="http://schemas.microsoft.com/office/drawing/2014/main" id="{6D03D14E-781A-EA40-B9F5-EFAF12C7B560}"/>
              </a:ext>
            </a:extLst>
          </p:cNvPr>
          <p:cNvCxnSpPr>
            <a:cxnSpLocks/>
            <a:stCxn id="5" idx="3"/>
            <a:endCxn id="7" idx="3"/>
          </p:cNvCxnSpPr>
          <p:nvPr/>
        </p:nvCxnSpPr>
        <p:spPr>
          <a:xfrm flipH="1">
            <a:off x="6824311" y="2115274"/>
            <a:ext cx="1369951" cy="2506079"/>
          </a:xfrm>
          <a:prstGeom prst="bentConnector3">
            <a:avLst>
              <a:gd name="adj1" fmla="val -16687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4">
            <a:extLst>
              <a:ext uri="{FF2B5EF4-FFF2-40B4-BE49-F238E27FC236}">
                <a16:creationId xmlns:a16="http://schemas.microsoft.com/office/drawing/2014/main" id="{62152E34-5A5F-4540-A5E9-D05D01328012}"/>
              </a:ext>
            </a:extLst>
          </p:cNvPr>
          <p:cNvSpPr txBox="1"/>
          <p:nvPr/>
        </p:nvSpPr>
        <p:spPr>
          <a:xfrm>
            <a:off x="2883423" y="5775979"/>
            <a:ext cx="3029561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/>
              <a:t>abre</a:t>
            </a:r>
            <a:r>
              <a:rPr lang="en-US" dirty="0"/>
              <a:t> una Ventana </a:t>
            </a:r>
            <a:r>
              <a:rPr lang="en-US" dirty="0" err="1"/>
              <a:t>en</a:t>
            </a:r>
            <a:r>
              <a:rPr lang="en-US" dirty="0"/>
              <a:t> un browser para general el </a:t>
            </a:r>
            <a:r>
              <a:rPr lang="en-US" dirty="0" err="1"/>
              <a:t>gráfico</a:t>
            </a:r>
            <a:r>
              <a:rPr lang="en-US" dirty="0"/>
              <a:t>. Este </a:t>
            </a:r>
            <a:r>
              <a:rPr lang="en-US" dirty="0" err="1"/>
              <a:t>gráfico</a:t>
            </a:r>
            <a:r>
              <a:rPr lang="en-US" dirty="0"/>
              <a:t> es off-line, </a:t>
            </a:r>
            <a:r>
              <a:rPr lang="en-US" dirty="0" err="1"/>
              <a:t>pero</a:t>
            </a:r>
            <a:r>
              <a:rPr lang="en-US" dirty="0"/>
              <a:t> se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generar</a:t>
            </a:r>
            <a:r>
              <a:rPr lang="en-US" dirty="0"/>
              <a:t> un </a:t>
            </a:r>
            <a:r>
              <a:rPr lang="en-US" dirty="0" err="1"/>
              <a:t>gráfico</a:t>
            </a:r>
            <a:r>
              <a:rPr lang="en-US" dirty="0"/>
              <a:t> online con una </a:t>
            </a:r>
            <a:r>
              <a:rPr lang="en-US" dirty="0" err="1"/>
              <a:t>cuenta</a:t>
            </a:r>
            <a:r>
              <a:rPr lang="en-US" dirty="0"/>
              <a:t>.</a:t>
            </a:r>
          </a:p>
        </p:txBody>
      </p:sp>
      <p:cxnSp>
        <p:nvCxnSpPr>
          <p:cNvPr id="18" name="Conector recto de flecha 29">
            <a:extLst>
              <a:ext uri="{FF2B5EF4-FFF2-40B4-BE49-F238E27FC236}">
                <a16:creationId xmlns:a16="http://schemas.microsoft.com/office/drawing/2014/main" id="{6EBC01EB-E39F-334E-94D4-7446945362C8}"/>
              </a:ext>
            </a:extLst>
          </p:cNvPr>
          <p:cNvCxnSpPr>
            <a:cxnSpLocks/>
            <a:stCxn id="17" idx="1"/>
            <a:endCxn id="19" idx="2"/>
          </p:cNvCxnSpPr>
          <p:nvPr/>
        </p:nvCxnSpPr>
        <p:spPr>
          <a:xfrm rot="10800000">
            <a:off x="2189863" y="5360045"/>
            <a:ext cx="693561" cy="892988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4720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B9E67AF4-B379-4B4A-80B6-026183643C41}"/>
              </a:ext>
            </a:extLst>
          </p:cNvPr>
          <p:cNvSpPr/>
          <p:nvPr/>
        </p:nvSpPr>
        <p:spPr>
          <a:xfrm>
            <a:off x="648841" y="5962486"/>
            <a:ext cx="1345578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A6EB9C29-28B9-1047-8FB1-057A5608AF57}"/>
              </a:ext>
            </a:extLst>
          </p:cNvPr>
          <p:cNvSpPr/>
          <p:nvPr/>
        </p:nvSpPr>
        <p:spPr>
          <a:xfrm>
            <a:off x="668158" y="2422714"/>
            <a:ext cx="4294260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272681FE-1EFD-7C43-A846-59DBB1589BD7}"/>
              </a:ext>
            </a:extLst>
          </p:cNvPr>
          <p:cNvSpPr/>
          <p:nvPr/>
        </p:nvSpPr>
        <p:spPr>
          <a:xfrm>
            <a:off x="1413488" y="5387123"/>
            <a:ext cx="5430073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DB0B7F4-38D2-504E-BF91-62E02BE32FC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17</a:t>
            </a:fld>
            <a:endParaRPr lang="es-CL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6C4D48C5-DE8A-0140-A3BA-96BDC778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9150BB-B3C0-0A4F-9595-1D4D969DC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 err="1"/>
              <a:t>Plotly</a:t>
            </a:r>
            <a:r>
              <a:rPr lang="es-CL" dirty="0"/>
              <a:t> &gt; </a:t>
            </a:r>
            <a:r>
              <a:rPr lang="es-CL" dirty="0" err="1"/>
              <a:t>Colab</a:t>
            </a:r>
            <a:endParaRPr lang="es-CL" dirty="0"/>
          </a:p>
        </p:txBody>
      </p:sp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88C0E862-9337-C545-9693-E83B997C97C1}"/>
              </a:ext>
            </a:extLst>
          </p:cNvPr>
          <p:cNvSpPr txBox="1">
            <a:spLocks/>
          </p:cNvSpPr>
          <p:nvPr/>
        </p:nvSpPr>
        <p:spPr bwMode="auto">
          <a:xfrm>
            <a:off x="539750" y="1233488"/>
            <a:ext cx="8145462" cy="507523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pd</a:t>
            </a:r>
          </a:p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plotly.express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px</a:t>
            </a:r>
          </a:p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plotly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plotly.io.renderers.default = 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'colab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plotly.graph_objects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go</a:t>
            </a: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data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no_crisis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 &amp; </a:t>
            </a: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]&gt;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1940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 &amp; </a:t>
            </a:r>
          </a:p>
          <a:p>
            <a:pPr marL="148590" indent="0">
              <a:buNone/>
            </a:pP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]&lt;</a:t>
            </a:r>
            <a:r>
              <a:rPr lang="es-CL" sz="1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1980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)]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exchange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data[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inflation_annual_cpi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dropna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fig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px.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histogram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exchange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, x=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s-CL" sz="160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inflation_annual_cpi</a:t>
            </a:r>
            <a:r>
              <a:rPr lang="es-CL" sz="160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fig.</a:t>
            </a:r>
            <a:r>
              <a:rPr lang="es-CL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9D629B92-BE9C-4B46-9868-A1FB54524E03}"/>
              </a:ext>
            </a:extLst>
          </p:cNvPr>
          <p:cNvSpPr txBox="1"/>
          <p:nvPr/>
        </p:nvSpPr>
        <p:spPr>
          <a:xfrm>
            <a:off x="6333396" y="3044868"/>
            <a:ext cx="2810604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/>
              <a:t>histogram, </a:t>
            </a:r>
            <a:r>
              <a:rPr lang="en-US" sz="1600" dirty="0" err="1"/>
              <a:t>crea</a:t>
            </a:r>
            <a:r>
              <a:rPr lang="en-US" sz="1600" dirty="0"/>
              <a:t> un </a:t>
            </a:r>
            <a:r>
              <a:rPr lang="en-US" sz="1600" dirty="0" err="1"/>
              <a:t>hisrograma</a:t>
            </a:r>
            <a:r>
              <a:rPr lang="en-US" sz="1600" dirty="0"/>
              <a:t>. </a:t>
            </a:r>
            <a:r>
              <a:rPr lang="en-US" sz="1600" dirty="0" err="1"/>
              <a:t>Según</a:t>
            </a:r>
            <a:r>
              <a:rPr lang="en-US" sz="1600" dirty="0"/>
              <a:t> los </a:t>
            </a:r>
            <a:r>
              <a:rPr lang="en-US" sz="1600" dirty="0" err="1"/>
              <a:t>valores</a:t>
            </a:r>
            <a:r>
              <a:rPr lang="en-US" sz="1600" dirty="0"/>
              <a:t> de x, y, se genera un </a:t>
            </a:r>
            <a:r>
              <a:rPr lang="en-US" sz="1600" dirty="0" err="1"/>
              <a:t>histograma.Los</a:t>
            </a:r>
            <a:r>
              <a:rPr lang="en-US" sz="1600" dirty="0"/>
              <a:t> bins son </a:t>
            </a:r>
            <a:r>
              <a:rPr lang="en-US" sz="1600" dirty="0" err="1"/>
              <a:t>estimados</a:t>
            </a:r>
            <a:r>
              <a:rPr lang="en-US" sz="1600" dirty="0"/>
              <a:t> </a:t>
            </a:r>
            <a:r>
              <a:rPr lang="en-US" sz="1600" dirty="0" err="1"/>
              <a:t>según</a:t>
            </a:r>
            <a:r>
              <a:rPr lang="en-US" sz="1600" dirty="0"/>
              <a:t> los </a:t>
            </a:r>
            <a:r>
              <a:rPr lang="en-US" sz="1600" dirty="0" err="1"/>
              <a:t>datos</a:t>
            </a:r>
            <a:endParaRPr lang="en-US" sz="1600" dirty="0"/>
          </a:p>
        </p:txBody>
      </p:sp>
      <p:cxnSp>
        <p:nvCxnSpPr>
          <p:cNvPr id="6" name="Conector recto de flecha 29">
            <a:extLst>
              <a:ext uri="{FF2B5EF4-FFF2-40B4-BE49-F238E27FC236}">
                <a16:creationId xmlns:a16="http://schemas.microsoft.com/office/drawing/2014/main" id="{6D03D14E-781A-EA40-B9F5-EFAF12C7B560}"/>
              </a:ext>
            </a:extLst>
          </p:cNvPr>
          <p:cNvCxnSpPr>
            <a:cxnSpLocks/>
            <a:stCxn id="5" idx="2"/>
            <a:endCxn id="7" idx="3"/>
          </p:cNvCxnSpPr>
          <p:nvPr/>
        </p:nvCxnSpPr>
        <p:spPr>
          <a:xfrm rot="5400000">
            <a:off x="6586773" y="4378875"/>
            <a:ext cx="1408715" cy="895137"/>
          </a:xfrm>
          <a:prstGeom prst="bentConnector2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4">
            <a:extLst>
              <a:ext uri="{FF2B5EF4-FFF2-40B4-BE49-F238E27FC236}">
                <a16:creationId xmlns:a16="http://schemas.microsoft.com/office/drawing/2014/main" id="{62152E34-5A5F-4540-A5E9-D05D01328012}"/>
              </a:ext>
            </a:extLst>
          </p:cNvPr>
          <p:cNvSpPr txBox="1"/>
          <p:nvPr/>
        </p:nvSpPr>
        <p:spPr>
          <a:xfrm>
            <a:off x="2881540" y="5847444"/>
            <a:ext cx="208087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/>
              <a:t>Genera el </a:t>
            </a:r>
            <a:r>
              <a:rPr lang="en-US" sz="1600" dirty="0" err="1"/>
              <a:t>gráfico</a:t>
            </a:r>
            <a:r>
              <a:rPr lang="en-US" sz="1600" dirty="0"/>
              <a:t> dentro del </a:t>
            </a:r>
            <a:r>
              <a:rPr lang="en-US" sz="1600" dirty="0" err="1"/>
              <a:t>ambiente</a:t>
            </a:r>
            <a:r>
              <a:rPr lang="en-US" sz="1600" dirty="0"/>
              <a:t> de </a:t>
            </a:r>
            <a:r>
              <a:rPr lang="en-US" sz="1600" dirty="0" err="1"/>
              <a:t>Colab</a:t>
            </a:r>
            <a:endParaRPr lang="en-US" sz="1600" dirty="0"/>
          </a:p>
        </p:txBody>
      </p:sp>
      <p:cxnSp>
        <p:nvCxnSpPr>
          <p:cNvPr id="18" name="Conector recto de flecha 29">
            <a:extLst>
              <a:ext uri="{FF2B5EF4-FFF2-40B4-BE49-F238E27FC236}">
                <a16:creationId xmlns:a16="http://schemas.microsoft.com/office/drawing/2014/main" id="{6EBC01EB-E39F-334E-94D4-7446945362C8}"/>
              </a:ext>
            </a:extLst>
          </p:cNvPr>
          <p:cNvCxnSpPr>
            <a:cxnSpLocks/>
            <a:stCxn id="17" idx="1"/>
            <a:endCxn id="19" idx="3"/>
          </p:cNvCxnSpPr>
          <p:nvPr/>
        </p:nvCxnSpPr>
        <p:spPr>
          <a:xfrm rot="10800000">
            <a:off x="1994420" y="6106165"/>
            <a:ext cx="887121" cy="156779"/>
          </a:xfrm>
          <a:prstGeom prst="bentConnector3">
            <a:avLst>
              <a:gd name="adj1" fmla="val 50000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700660-8414-6348-9FDC-E91E958B6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633" y="1288199"/>
            <a:ext cx="1982912" cy="132263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Conector recto de flecha 29">
            <a:extLst>
              <a:ext uri="{FF2B5EF4-FFF2-40B4-BE49-F238E27FC236}">
                <a16:creationId xmlns:a16="http://schemas.microsoft.com/office/drawing/2014/main" id="{8EF568D6-F52F-B14F-8E47-728165E4F3EB}"/>
              </a:ext>
            </a:extLst>
          </p:cNvPr>
          <p:cNvCxnSpPr>
            <a:cxnSpLocks/>
            <a:stCxn id="1026" idx="1"/>
            <a:endCxn id="16" idx="3"/>
          </p:cNvCxnSpPr>
          <p:nvPr/>
        </p:nvCxnSpPr>
        <p:spPr>
          <a:xfrm rot="10800000" flipV="1">
            <a:off x="4962419" y="1949514"/>
            <a:ext cx="382215" cy="616878"/>
          </a:xfrm>
          <a:prstGeom prst="bentConnector3">
            <a:avLst>
              <a:gd name="adj1" fmla="val 50000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1797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F5929EF-C9CC-C045-A6C8-CB3FDA6F79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07"/>
          <a:stretch/>
        </p:blipFill>
        <p:spPr>
          <a:xfrm>
            <a:off x="734683" y="2583546"/>
            <a:ext cx="7459579" cy="4127694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D4D0FD4-F9AE-CD4C-8C8B-2A0EF36FD1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C373F91-002E-A1FA-BE52-236BCEC39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A0E6D0-7D8A-C044-8521-914539A06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Histograma</a:t>
            </a:r>
          </a:p>
        </p:txBody>
      </p:sp>
      <p:pic>
        <p:nvPicPr>
          <p:cNvPr id="5" name="Picture 6" descr="brainstorm (1).png">
            <a:extLst>
              <a:ext uri="{FF2B5EF4-FFF2-40B4-BE49-F238E27FC236}">
                <a16:creationId xmlns:a16="http://schemas.microsoft.com/office/drawing/2014/main" id="{FA519020-F5D4-D747-B642-765A1DB25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7" y="1188761"/>
            <a:ext cx="480116" cy="480116"/>
          </a:xfrm>
          <a:prstGeom prst="rect">
            <a:avLst/>
          </a:prstGeom>
        </p:spPr>
      </p:pic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6D08D064-2451-F443-82C1-C6B251023FAA}"/>
              </a:ext>
            </a:extLst>
          </p:cNvPr>
          <p:cNvSpPr txBox="1">
            <a:spLocks/>
          </p:cNvSpPr>
          <p:nvPr/>
        </p:nvSpPr>
        <p:spPr bwMode="auto">
          <a:xfrm>
            <a:off x="1588525" y="1168635"/>
            <a:ext cx="5966949" cy="947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Observe el gráfico que obtuvimos ¿Qué puede deducir de este gráfico?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B66C69A-EF2A-ED47-AEF3-0A08342CB403}"/>
              </a:ext>
            </a:extLst>
          </p:cNvPr>
          <p:cNvSpPr txBox="1"/>
          <p:nvPr/>
        </p:nvSpPr>
        <p:spPr>
          <a:xfrm>
            <a:off x="2827610" y="2057398"/>
            <a:ext cx="4196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Distribución de índices de precio al consumidor de países Africanos entre 1940 y 1980</a:t>
            </a:r>
          </a:p>
        </p:txBody>
      </p:sp>
    </p:spTree>
    <p:extLst>
      <p:ext uri="{BB962C8B-B14F-4D97-AF65-F5344CB8AC3E}">
        <p14:creationId xmlns:p14="http://schemas.microsoft.com/office/powerpoint/2010/main" val="30980033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272681FE-1EFD-7C43-A846-59DBB1589BD7}"/>
              </a:ext>
            </a:extLst>
          </p:cNvPr>
          <p:cNvSpPr/>
          <p:nvPr/>
        </p:nvSpPr>
        <p:spPr>
          <a:xfrm>
            <a:off x="1402796" y="4479645"/>
            <a:ext cx="6791466" cy="287355"/>
          </a:xfrm>
          <a:prstGeom prst="roundRect">
            <a:avLst>
              <a:gd name="adj" fmla="val 22694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DB0B7F4-38D2-504E-BF91-62E02BE32FC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19</a:t>
            </a:fld>
            <a:endParaRPr lang="es-CL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FAAA0568-E732-0008-0329-E69254EB9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9150BB-B3C0-0A4F-9595-1D4D969DC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Plotly</a:t>
            </a:r>
          </a:p>
        </p:txBody>
      </p:sp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88C0E862-9337-C545-9693-E83B997C97C1}"/>
              </a:ext>
            </a:extLst>
          </p:cNvPr>
          <p:cNvSpPr txBox="1">
            <a:spLocks/>
          </p:cNvSpPr>
          <p:nvPr/>
        </p:nvSpPr>
        <p:spPr bwMode="auto">
          <a:xfrm>
            <a:off x="539750" y="1233488"/>
            <a:ext cx="8145462" cy="507523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plotly.express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px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plotly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data =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[(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banking_crisis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]==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no_crisis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)]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exchange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= data[[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inflation_annual_cpi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exch_usd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]].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dropna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fig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px.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scatter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exchange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, x=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inflation_annual_cpi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, y=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exch_usd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fig.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48590" indent="0">
              <a:buFont typeface="Wingdings 3" charset="0"/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Font typeface="Wingdings 3" charset="0"/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9D629B92-BE9C-4B46-9868-A1FB54524E03}"/>
              </a:ext>
            </a:extLst>
          </p:cNvPr>
          <p:cNvSpPr txBox="1"/>
          <p:nvPr/>
        </p:nvSpPr>
        <p:spPr>
          <a:xfrm>
            <a:off x="4244741" y="5168531"/>
            <a:ext cx="2263943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600" dirty="0"/>
              <a:t>scatter </a:t>
            </a:r>
            <a:r>
              <a:rPr lang="en-US" sz="1600" dirty="0" err="1"/>
              <a:t>crea</a:t>
            </a:r>
            <a:r>
              <a:rPr lang="en-US" sz="1600" dirty="0"/>
              <a:t> un </a:t>
            </a:r>
            <a:r>
              <a:rPr lang="en-US" sz="1600" dirty="0" err="1"/>
              <a:t>gráfico</a:t>
            </a:r>
            <a:r>
              <a:rPr lang="en-US" sz="1600" dirty="0"/>
              <a:t> de </a:t>
            </a:r>
            <a:r>
              <a:rPr lang="en-US" sz="1600" dirty="0" err="1"/>
              <a:t>dispersión</a:t>
            </a:r>
            <a:r>
              <a:rPr lang="en-US" sz="1600" dirty="0"/>
              <a:t> de puntos </a:t>
            </a:r>
            <a:r>
              <a:rPr lang="en-US" sz="1600" dirty="0" err="1"/>
              <a:t>en</a:t>
            </a:r>
            <a:r>
              <a:rPr lang="en-US" sz="1600" dirty="0"/>
              <a:t> los </a:t>
            </a:r>
            <a:r>
              <a:rPr lang="en-US" sz="1600" dirty="0" err="1"/>
              <a:t>ejes</a:t>
            </a:r>
            <a:r>
              <a:rPr lang="en-US" sz="1600" dirty="0"/>
              <a:t> X,Y.</a:t>
            </a:r>
          </a:p>
        </p:txBody>
      </p:sp>
      <p:cxnSp>
        <p:nvCxnSpPr>
          <p:cNvPr id="6" name="Conector recto de flecha 29">
            <a:extLst>
              <a:ext uri="{FF2B5EF4-FFF2-40B4-BE49-F238E27FC236}">
                <a16:creationId xmlns:a16="http://schemas.microsoft.com/office/drawing/2014/main" id="{6D03D14E-781A-EA40-B9F5-EFAF12C7B560}"/>
              </a:ext>
            </a:extLst>
          </p:cNvPr>
          <p:cNvCxnSpPr>
            <a:cxnSpLocks/>
            <a:stCxn id="5" idx="3"/>
            <a:endCxn id="7" idx="3"/>
          </p:cNvCxnSpPr>
          <p:nvPr/>
        </p:nvCxnSpPr>
        <p:spPr>
          <a:xfrm flipV="1">
            <a:off x="6508684" y="4623323"/>
            <a:ext cx="1685578" cy="960707"/>
          </a:xfrm>
          <a:prstGeom prst="bentConnector3">
            <a:avLst>
              <a:gd name="adj1" fmla="val 113562"/>
            </a:avLst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7361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8E2ACE1-FB73-6C40-8CF1-48ED6BB102C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04F470-E00F-0AFB-353D-CDBB6F89F7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CD63AE-4B61-1B4E-AA04-D3FA9EA6E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Scatter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82EF9FF-F0E7-7D4C-8F52-0AEBBA0C12A7}"/>
              </a:ext>
            </a:extLst>
          </p:cNvPr>
          <p:cNvSpPr txBox="1"/>
          <p:nvPr/>
        </p:nvSpPr>
        <p:spPr>
          <a:xfrm>
            <a:off x="2697219" y="2288287"/>
            <a:ext cx="4354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Gráfico de dispersión de inflación y tipo de cambio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F94BEA4-8DDA-934B-8849-07955882B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25" y="2626841"/>
            <a:ext cx="8619234" cy="3443469"/>
          </a:xfrm>
          <a:prstGeom prst="rect">
            <a:avLst/>
          </a:prstGeom>
        </p:spPr>
      </p:pic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A959DFB5-DC3C-8F4F-ACF2-14CDACD06511}"/>
              </a:ext>
            </a:extLst>
          </p:cNvPr>
          <p:cNvSpPr txBox="1">
            <a:spLocks/>
          </p:cNvSpPr>
          <p:nvPr/>
        </p:nvSpPr>
        <p:spPr bwMode="auto">
          <a:xfrm>
            <a:off x="1288503" y="1428750"/>
            <a:ext cx="7172325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>
                <a:latin typeface="Calibri" panose="020F0502020204030204" pitchFamily="34" charset="0"/>
                <a:cs typeface="Calibri" panose="020F0502020204030204" pitchFamily="34" charset="0"/>
              </a:rPr>
              <a:t>Observe el gráfico que obtuvimos ¿Qué puede deducir de este gráfico?</a:t>
            </a:r>
            <a:endParaRPr lang="es-CL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6" descr="brainstorm (1).png">
            <a:extLst>
              <a:ext uri="{FF2B5EF4-FFF2-40B4-BE49-F238E27FC236}">
                <a16:creationId xmlns:a16="http://schemas.microsoft.com/office/drawing/2014/main" id="{9A7C0029-20C3-6C41-9211-51243F294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09" y="1390080"/>
            <a:ext cx="480116" cy="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663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B9E67AF4-B379-4B4A-80B6-026183643C41}"/>
              </a:ext>
            </a:extLst>
          </p:cNvPr>
          <p:cNvSpPr/>
          <p:nvPr/>
        </p:nvSpPr>
        <p:spPr>
          <a:xfrm>
            <a:off x="660267" y="4720380"/>
            <a:ext cx="3594099" cy="738664"/>
          </a:xfrm>
          <a:prstGeom prst="roundRect">
            <a:avLst>
              <a:gd name="adj" fmla="val 13572"/>
            </a:avLst>
          </a:prstGeom>
          <a:solidFill>
            <a:schemeClr val="accent1">
              <a:lumMod val="20000"/>
              <a:lumOff val="80000"/>
            </a:schemeClr>
          </a:solidFill>
          <a:ln w="15875" cap="rnd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DB0B7F4-38D2-504E-BF91-62E02BE32FC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819AD7-A5C3-8B49-0658-4D5641B565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9150BB-B3C0-0A4F-9595-1D4D969DC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Line</a:t>
            </a:r>
          </a:p>
        </p:txBody>
      </p:sp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88C0E862-9337-C545-9693-E83B997C97C1}"/>
              </a:ext>
            </a:extLst>
          </p:cNvPr>
          <p:cNvSpPr txBox="1">
            <a:spLocks/>
          </p:cNvSpPr>
          <p:nvPr/>
        </p:nvSpPr>
        <p:spPr bwMode="auto">
          <a:xfrm>
            <a:off x="539750" y="1233488"/>
            <a:ext cx="8145462" cy="507523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pandas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plotly.express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px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plotly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plotly.io.renderers.default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colab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plotly.graph_objects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go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pd.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read_csv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african_crises.csv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grupo =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df.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groupby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agg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dX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grupo.index</a:t>
            </a: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dY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= grupo[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 err="1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exch_usd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][</a:t>
            </a:r>
            <a:r>
              <a:rPr lang="es-CL" sz="1600" kern="0" dirty="0">
                <a:solidFill>
                  <a:srgbClr val="E800E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'mean'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148590" indent="0">
              <a:buNone/>
            </a:pPr>
            <a:endParaRPr lang="es-CL" sz="1600" kern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48590" indent="0">
              <a:buNone/>
            </a:pP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fig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px.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(x=</a:t>
            </a:r>
            <a:r>
              <a:rPr lang="es-CL" sz="1600" kern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dX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, y=</a:t>
            </a:r>
            <a:r>
              <a:rPr lang="es-CL" sz="1600" kern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dY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48590" indent="0">
              <a:buNone/>
            </a:pPr>
            <a:r>
              <a:rPr lang="es-CL" sz="160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fig.</a:t>
            </a:r>
            <a:r>
              <a:rPr lang="es-CL" sz="1600" kern="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show</a:t>
            </a:r>
            <a:r>
              <a:rPr lang="es-CL" sz="1600" kern="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62152E34-5A5F-4540-A5E9-D05D01328012}"/>
              </a:ext>
            </a:extLst>
          </p:cNvPr>
          <p:cNvSpPr txBox="1"/>
          <p:nvPr/>
        </p:nvSpPr>
        <p:spPr>
          <a:xfrm>
            <a:off x="5034013" y="4720380"/>
            <a:ext cx="1663435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Podemos </a:t>
            </a:r>
            <a:r>
              <a:rPr lang="en-US" dirty="0" err="1"/>
              <a:t>asignar</a:t>
            </a:r>
            <a:r>
              <a:rPr lang="en-US" dirty="0"/>
              <a:t> los </a:t>
            </a:r>
            <a:r>
              <a:rPr lang="en-US" dirty="0" err="1"/>
              <a:t>datos</a:t>
            </a:r>
            <a:r>
              <a:rPr lang="en-US" dirty="0"/>
              <a:t> de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eje</a:t>
            </a:r>
            <a:r>
              <a:rPr lang="en-US" dirty="0"/>
              <a:t> a una variable</a:t>
            </a:r>
          </a:p>
        </p:txBody>
      </p:sp>
      <p:cxnSp>
        <p:nvCxnSpPr>
          <p:cNvPr id="18" name="Conector recto de flecha 29">
            <a:extLst>
              <a:ext uri="{FF2B5EF4-FFF2-40B4-BE49-F238E27FC236}">
                <a16:creationId xmlns:a16="http://schemas.microsoft.com/office/drawing/2014/main" id="{6EBC01EB-E39F-334E-94D4-7446945362C8}"/>
              </a:ext>
            </a:extLst>
          </p:cNvPr>
          <p:cNvCxnSpPr>
            <a:cxnSpLocks/>
            <a:stCxn id="17" idx="1"/>
            <a:endCxn id="19" idx="3"/>
          </p:cNvCxnSpPr>
          <p:nvPr/>
        </p:nvCxnSpPr>
        <p:spPr>
          <a:xfrm flipH="1">
            <a:off x="4254366" y="5089712"/>
            <a:ext cx="779647" cy="0"/>
          </a:xfrm>
          <a:prstGeom prst="straightConnector1">
            <a:avLst/>
          </a:prstGeom>
          <a:ln w="15875" cap="rnd">
            <a:solidFill>
              <a:schemeClr val="accent2">
                <a:lumMod val="75000"/>
              </a:schemeClr>
            </a:solidFill>
            <a:prstDash val="dash"/>
            <a:round/>
            <a:tailEnd type="arrow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7261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859381E-FE0C-7D4A-A633-C4584B12AD9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22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CED3D12-6115-1B37-9ADB-F9C144A17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2203D07-38F2-544E-8897-B8A366F8D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Line</a:t>
            </a:r>
          </a:p>
        </p:txBody>
      </p:sp>
      <p:pic>
        <p:nvPicPr>
          <p:cNvPr id="4" name="Picture 6" descr="brainstorm (1).png">
            <a:extLst>
              <a:ext uri="{FF2B5EF4-FFF2-40B4-BE49-F238E27FC236}">
                <a16:creationId xmlns:a16="http://schemas.microsoft.com/office/drawing/2014/main" id="{1CCE7DBF-E35A-554B-A11A-4C7F5A68E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150" y="1370191"/>
            <a:ext cx="480116" cy="480116"/>
          </a:xfrm>
          <a:prstGeom prst="rect">
            <a:avLst/>
          </a:prstGeom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E119B49-FF8D-C640-B2EB-DD054D1EDC22}"/>
              </a:ext>
            </a:extLst>
          </p:cNvPr>
          <p:cNvSpPr txBox="1">
            <a:spLocks/>
          </p:cNvSpPr>
          <p:nvPr/>
        </p:nvSpPr>
        <p:spPr bwMode="auto">
          <a:xfrm>
            <a:off x="1887266" y="1428819"/>
            <a:ext cx="5369468" cy="947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 marL="342574" indent="-34257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2C8"/>
              </a:buClr>
              <a:buSzPct val="70000"/>
              <a:buFont typeface="Wingdings 3" charset="0"/>
              <a:buChar char="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800366" indent="-34285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charset="2"/>
              <a:buChar char="§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1541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buFont typeface="Wingdings" charset="0"/>
              <a:buChar char="§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049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558" indent="-22763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0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3671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0703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7734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4765" indent="-228516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charset="2"/>
              <a:buChar char="§"/>
              <a:defRPr sz="1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 3" charset="0"/>
              <a:buNone/>
            </a:pPr>
            <a:r>
              <a:rPr lang="es-CL" sz="1800" kern="0">
                <a:latin typeface="Calibri" panose="020F0502020204030204" pitchFamily="34" charset="0"/>
                <a:cs typeface="Calibri" panose="020F0502020204030204" pitchFamily="34" charset="0"/>
              </a:rPr>
              <a:t>Observe el gráfico que obtuvimos ¿Qué puede deducir de este gráfico?</a:t>
            </a:r>
            <a:endParaRPr lang="es-CL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1A1525-BE74-F649-98DC-FFF17ADA4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03" y="2942867"/>
            <a:ext cx="8912994" cy="356082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7E769D6-BAEE-E94D-8EF4-DA6AC12EC189}"/>
              </a:ext>
            </a:extLst>
          </p:cNvPr>
          <p:cNvSpPr txBox="1"/>
          <p:nvPr/>
        </p:nvSpPr>
        <p:spPr>
          <a:xfrm>
            <a:off x="3005706" y="2465030"/>
            <a:ext cx="354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>
                <a:latin typeface="Calibri" panose="020F0502020204030204" pitchFamily="34" charset="0"/>
                <a:cs typeface="Calibri" panose="020F0502020204030204" pitchFamily="34" charset="0"/>
              </a:rPr>
              <a:t>Evolución del tipo de cambio desde 1860 a 2014</a:t>
            </a:r>
          </a:p>
        </p:txBody>
      </p:sp>
    </p:spTree>
    <p:extLst>
      <p:ext uri="{BB962C8B-B14F-4D97-AF65-F5344CB8AC3E}">
        <p14:creationId xmlns:p14="http://schemas.microsoft.com/office/powerpoint/2010/main" val="18196851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F39CCB8-C0F3-E249-A72F-B8C8A3EEDC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23</a:t>
            </a:fld>
            <a:endParaRPr lang="es-CL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F6CD5FE0-6323-0609-41CF-28863AE67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ACEC743-FA8F-7442-87BC-A4716D4C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Next steps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6BC9F72-2353-ED4B-B476-405409A46303}"/>
              </a:ext>
            </a:extLst>
          </p:cNvPr>
          <p:cNvSpPr/>
          <p:nvPr/>
        </p:nvSpPr>
        <p:spPr>
          <a:xfrm>
            <a:off x="1402422" y="1369501"/>
            <a:ext cx="60874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>
                <a:solidFill>
                  <a:srgbClr val="07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https://elitedatascience.com/r-vs-python-for-data-science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266C92F-98BE-6F4A-B1A8-101D566316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962"/>
          <a:stretch/>
        </p:blipFill>
        <p:spPr>
          <a:xfrm>
            <a:off x="646417" y="1963946"/>
            <a:ext cx="7851165" cy="480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1987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2C203C7-D265-1740-A882-725239636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246" y="1323473"/>
            <a:ext cx="4133507" cy="459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43229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Diseño predetermin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15988</TotalTime>
  <Words>1634</Words>
  <Application>Microsoft Macintosh PowerPoint</Application>
  <PresentationFormat>Presentación en pantalla (4:3)</PresentationFormat>
  <Paragraphs>279</Paragraphs>
  <Slides>24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8" baseType="lpstr">
      <vt:lpstr>ＭＳ Ｐゴシック</vt:lpstr>
      <vt:lpstr>Abel Regular</vt:lpstr>
      <vt:lpstr>Arial</vt:lpstr>
      <vt:lpstr>Calibri</vt:lpstr>
      <vt:lpstr>Century Gothic</vt:lpstr>
      <vt:lpstr>Consolas</vt:lpstr>
      <vt:lpstr>Dubai</vt:lpstr>
      <vt:lpstr>Gill Sans</vt:lpstr>
      <vt:lpstr>Menlo</vt:lpstr>
      <vt:lpstr>Myriad Pro</vt:lpstr>
      <vt:lpstr>Trajan Pro Bold</vt:lpstr>
      <vt:lpstr>Wingdings</vt:lpstr>
      <vt:lpstr>Wingdings 3</vt:lpstr>
      <vt:lpstr>Diseño predeterminado</vt:lpstr>
      <vt:lpstr>Presentación de PowerPoint</vt:lpstr>
      <vt:lpstr>Temario</vt:lpstr>
      <vt:lpstr>Gráficos</vt:lpstr>
      <vt:lpstr>Gráficos</vt:lpstr>
      <vt:lpstr>Gráficos</vt:lpstr>
      <vt:lpstr>Gráficos</vt:lpstr>
      <vt:lpstr>Interpretación</vt:lpstr>
      <vt:lpstr>Gráficos</vt:lpstr>
      <vt:lpstr>Gráficos</vt:lpstr>
      <vt:lpstr>Intepretación</vt:lpstr>
      <vt:lpstr>Presentación de PowerPoint</vt:lpstr>
      <vt:lpstr>Temario</vt:lpstr>
      <vt:lpstr>Instalación</vt:lpstr>
      <vt:lpstr>En Windows</vt:lpstr>
      <vt:lpstr>En Mac</vt:lpstr>
      <vt:lpstr>Plotly</vt:lpstr>
      <vt:lpstr>Plotly &gt; Colab</vt:lpstr>
      <vt:lpstr>Histograma</vt:lpstr>
      <vt:lpstr>Plotly</vt:lpstr>
      <vt:lpstr>Scatter</vt:lpstr>
      <vt:lpstr>Line</vt:lpstr>
      <vt:lpstr>Line</vt:lpstr>
      <vt:lpstr>Next steps</vt:lpstr>
      <vt:lpstr>Presentación de PowerPoint</vt:lpstr>
    </vt:vector>
  </TitlesOfParts>
  <Manager/>
  <Company>Universidad Diego Portales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00_Motivacion</dc:title>
  <dc:subject>CIT1000. Programacion. </dc:subject>
  <dc:creator>Miguel Carrasco</dc:creator>
  <cp:keywords/>
  <dc:description/>
  <cp:lastModifiedBy>Miguel Angel Carrasco Zambrano</cp:lastModifiedBy>
  <cp:revision>723</cp:revision>
  <cp:lastPrinted>2018-06-26T14:41:45Z</cp:lastPrinted>
  <dcterms:created xsi:type="dcterms:W3CDTF">2009-04-22T19:24:48Z</dcterms:created>
  <dcterms:modified xsi:type="dcterms:W3CDTF">2026-01-27T00:33:18Z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