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414" r:id="rId3"/>
    <p:sldId id="384" r:id="rId4"/>
    <p:sldId id="401" r:id="rId5"/>
    <p:sldId id="402" r:id="rId6"/>
    <p:sldId id="400" r:id="rId7"/>
    <p:sldId id="399" r:id="rId8"/>
    <p:sldId id="362" r:id="rId9"/>
    <p:sldId id="415" r:id="rId10"/>
    <p:sldId id="363" r:id="rId11"/>
    <p:sldId id="364" r:id="rId12"/>
    <p:sldId id="365" r:id="rId13"/>
    <p:sldId id="706" r:id="rId14"/>
    <p:sldId id="707" r:id="rId15"/>
    <p:sldId id="709" r:id="rId16"/>
    <p:sldId id="687" r:id="rId17"/>
    <p:sldId id="688" r:id="rId18"/>
    <p:sldId id="689" r:id="rId19"/>
    <p:sldId id="691" r:id="rId20"/>
    <p:sldId id="692" r:id="rId21"/>
    <p:sldId id="693" r:id="rId22"/>
    <p:sldId id="696" r:id="rId23"/>
    <p:sldId id="694" r:id="rId24"/>
    <p:sldId id="695" r:id="rId25"/>
    <p:sldId id="704" r:id="rId26"/>
    <p:sldId id="705" r:id="rId27"/>
    <p:sldId id="697" r:id="rId28"/>
    <p:sldId id="698" r:id="rId29"/>
    <p:sldId id="710" r:id="rId30"/>
    <p:sldId id="700" r:id="rId31"/>
    <p:sldId id="701" r:id="rId32"/>
    <p:sldId id="702" r:id="rId33"/>
    <p:sldId id="703" r:id="rId34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6393" indent="-13502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3903" indent="-27115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0295" indent="-40617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7803" indent="-54231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1606860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1928233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2249604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2570976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958" userDrawn="1">
          <p15:clr>
            <a:srgbClr val="A4A3A4"/>
          </p15:clr>
        </p15:guide>
        <p15:guide id="2" pos="340" userDrawn="1">
          <p15:clr>
            <a:srgbClr val="A4A3A4"/>
          </p15:clr>
        </p15:guide>
        <p15:guide id="3" pos="521" userDrawn="1">
          <p15:clr>
            <a:srgbClr val="A4A3A4"/>
          </p15:clr>
        </p15:guide>
        <p15:guide id="4" pos="12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33FF"/>
    <a:srgbClr val="E800EB"/>
    <a:srgbClr val="99CCFF"/>
    <a:srgbClr val="E0E855"/>
    <a:srgbClr val="E4F3FC"/>
    <a:srgbClr val="66FF33"/>
    <a:srgbClr val="B10221"/>
    <a:srgbClr val="DDAE16"/>
    <a:srgbClr val="6699FF"/>
    <a:srgbClr val="E875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85" autoAdjust="0"/>
    <p:restoredTop sz="98375" autoAdjust="0"/>
  </p:normalViewPr>
  <p:slideViewPr>
    <p:cSldViewPr snapToGrid="0">
      <p:cViewPr varScale="1">
        <p:scale>
          <a:sx n="123" d="100"/>
          <a:sy n="123" d="100"/>
        </p:scale>
        <p:origin x="448" y="184"/>
      </p:cViewPr>
      <p:guideLst>
        <p:guide orient="horz" pos="958"/>
        <p:guide pos="340"/>
        <p:guide pos="521"/>
        <p:guide pos="1270"/>
      </p:guideLst>
    </p:cSldViewPr>
  </p:slideViewPr>
  <p:outlineViewPr>
    <p:cViewPr>
      <p:scale>
        <a:sx n="33" d="100"/>
        <a:sy n="33" d="100"/>
      </p:scale>
      <p:origin x="0" y="136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691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691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691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A1E5F98-0705-4140-B636-C6F98BB1DFFF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243623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5971F90-1C2E-7F46-83D8-24BA51EA71E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6675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639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390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029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780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5156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187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18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249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27AE44F-4643-164F-916C-6818501E2CB9}" type="slidenum">
              <a:rPr lang="es-ES" sz="1200"/>
              <a:pPr eaLnBrk="1" hangingPunct="1"/>
              <a:t>1</a:t>
            </a:fld>
            <a:endParaRPr lang="es-ES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ES_tradnl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3920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4448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703" y="6248747"/>
            <a:ext cx="2133340" cy="45638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923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11"/>
          <p:cNvSpPr/>
          <p:nvPr/>
        </p:nvSpPr>
        <p:spPr>
          <a:xfrm>
            <a:off x="8590109" y="6687639"/>
            <a:ext cx="74796" cy="143945"/>
          </a:xfrm>
          <a:prstGeom prst="rect">
            <a:avLst/>
          </a:prstGeom>
          <a:solidFill>
            <a:srgbClr val="0271E9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34" name="Rectangle 13"/>
          <p:cNvSpPr/>
          <p:nvPr/>
        </p:nvSpPr>
        <p:spPr>
          <a:xfrm>
            <a:off x="8705097" y="6687639"/>
            <a:ext cx="73680" cy="143945"/>
          </a:xfrm>
          <a:prstGeom prst="rect">
            <a:avLst/>
          </a:prstGeom>
          <a:solidFill>
            <a:srgbClr val="B10221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39" name="Right Triangle 10"/>
          <p:cNvSpPr/>
          <p:nvPr/>
        </p:nvSpPr>
        <p:spPr>
          <a:xfrm rot="16200000">
            <a:off x="2145927" y="4365104"/>
            <a:ext cx="648073" cy="648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Rectangle 12"/>
          <p:cNvSpPr/>
          <p:nvPr/>
        </p:nvSpPr>
        <p:spPr>
          <a:xfrm>
            <a:off x="2145926" y="5006030"/>
            <a:ext cx="739709" cy="18519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14" name="Rectangle 11"/>
          <p:cNvSpPr>
            <a:spLocks noChangeArrowheads="1"/>
          </p:cNvSpPr>
          <p:nvPr userDrawn="1"/>
        </p:nvSpPr>
        <p:spPr bwMode="auto">
          <a:xfrm>
            <a:off x="8590110" y="6687640"/>
            <a:ext cx="74795" cy="143944"/>
          </a:xfrm>
          <a:prstGeom prst="rect">
            <a:avLst/>
          </a:prstGeom>
          <a:solidFill>
            <a:srgbClr val="0271E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5" name="Rectangle 13"/>
          <p:cNvSpPr>
            <a:spLocks noChangeArrowheads="1"/>
          </p:cNvSpPr>
          <p:nvPr userDrawn="1"/>
        </p:nvSpPr>
        <p:spPr bwMode="auto">
          <a:xfrm>
            <a:off x="8705094" y="6687640"/>
            <a:ext cx="73679" cy="143944"/>
          </a:xfrm>
          <a:prstGeom prst="rect">
            <a:avLst/>
          </a:prstGeom>
          <a:solidFill>
            <a:srgbClr val="B1022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6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  <a:prstGeom prst="rect">
            <a:avLst/>
          </a:prstGeom>
          <a:ln/>
        </p:spPr>
        <p:txBody>
          <a:bodyPr lIns="64274" tIns="32137" rIns="64274" bIns="32137"/>
          <a:lstStyle>
            <a:lvl1pPr>
              <a:defRPr sz="700" b="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17" name="Texto del título">
            <a:extLst>
              <a:ext uri="{FF2B5EF4-FFF2-40B4-BE49-F238E27FC236}">
                <a16:creationId xmlns:a16="http://schemas.microsoft.com/office/drawing/2014/main" id="{48C93CDE-B08B-5459-DFC6-5003C7A440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marL="0" indent="7938">
              <a:tabLst/>
              <a:defRPr>
                <a:solidFill>
                  <a:srgbClr val="FFFFFF"/>
                </a:solidFill>
              </a:defRPr>
            </a:lvl1pPr>
          </a:lstStyle>
          <a:p>
            <a:r>
              <a:rPr dirty="0"/>
              <a:t>Texto del título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B2C62E-8603-5A40-6C22-43C6AF61FDF1}"/>
              </a:ext>
            </a:extLst>
          </p:cNvPr>
          <p:cNvSpPr/>
          <p:nvPr userDrawn="1"/>
        </p:nvSpPr>
        <p:spPr>
          <a:xfrm>
            <a:off x="6870532" y="136182"/>
            <a:ext cx="2198670" cy="695670"/>
          </a:xfrm>
          <a:prstGeom prst="rect">
            <a:avLst/>
          </a:prstGeom>
          <a:gradFill flip="none" rotWithShape="1">
            <a:gsLst>
              <a:gs pos="27000">
                <a:srgbClr val="A0C4E4"/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1582590F-2D64-EFA3-313B-EA1068B6E6F7}"/>
              </a:ext>
            </a:extLst>
          </p:cNvPr>
          <p:cNvSpPr/>
          <p:nvPr userDrawn="1"/>
        </p:nvSpPr>
        <p:spPr>
          <a:xfrm rot="16200000" flipH="1" flipV="1">
            <a:off x="6325681" y="287004"/>
            <a:ext cx="831850" cy="257851"/>
          </a:xfrm>
          <a:prstGeom prst="parallelogram">
            <a:avLst>
              <a:gd name="adj" fmla="val 52527"/>
            </a:avLst>
          </a:prstGeom>
          <a:solidFill>
            <a:srgbClr val="A5CBEB">
              <a:alpha val="89020"/>
            </a:srgbClr>
          </a:solidFill>
          <a:ln>
            <a:noFill/>
          </a:ln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algn="r">
              <a:spcBef>
                <a:spcPct val="0"/>
              </a:spcBef>
            </a:pPr>
            <a:endParaRPr lang="en-US" sz="2800" i="1">
              <a:solidFill>
                <a:schemeClr val="bg1"/>
              </a:solidFill>
              <a:latin typeface="Gill Sans"/>
              <a:ea typeface="+mj-ea"/>
              <a:cs typeface="Gill Sans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AB9544B9-7B7D-88A7-3244-B68D482EE2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70533" y="98963"/>
            <a:ext cx="2198670" cy="73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87208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2304" y="852715"/>
            <a:ext cx="8228595" cy="548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9" name="Rectangle 11"/>
          <p:cNvSpPr>
            <a:spLocks noChangeArrowheads="1"/>
          </p:cNvSpPr>
          <p:nvPr userDrawn="1"/>
        </p:nvSpPr>
        <p:spPr bwMode="auto">
          <a:xfrm>
            <a:off x="8590110" y="6687640"/>
            <a:ext cx="74795" cy="143944"/>
          </a:xfrm>
          <a:prstGeom prst="rect">
            <a:avLst/>
          </a:prstGeom>
          <a:solidFill>
            <a:srgbClr val="0271E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031" name="Rectangle 13"/>
          <p:cNvSpPr>
            <a:spLocks noChangeArrowheads="1"/>
          </p:cNvSpPr>
          <p:nvPr userDrawn="1"/>
        </p:nvSpPr>
        <p:spPr bwMode="auto">
          <a:xfrm>
            <a:off x="8705094" y="6687640"/>
            <a:ext cx="73679" cy="143944"/>
          </a:xfrm>
          <a:prstGeom prst="rect">
            <a:avLst/>
          </a:prstGeom>
          <a:solidFill>
            <a:srgbClr val="B1022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033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" y="0"/>
            <a:ext cx="6030507" cy="777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233913" tIns="45703" rIns="91405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/>
              <a:t>Clic para editar título</a:t>
            </a:r>
          </a:p>
        </p:txBody>
      </p:sp>
      <p:sp>
        <p:nvSpPr>
          <p:cNvPr id="13" name="Isosceles Triangle 12"/>
          <p:cNvSpPr/>
          <p:nvPr userDrawn="1"/>
        </p:nvSpPr>
        <p:spPr>
          <a:xfrm>
            <a:off x="8172778" y="1"/>
            <a:ext cx="965640" cy="698521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5" tIns="45703" rIns="91405" bIns="45703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306011" y="6617765"/>
            <a:ext cx="7021534" cy="240235"/>
          </a:xfrm>
          <a:prstGeom prst="rect">
            <a:avLst/>
          </a:prstGeom>
          <a:ln/>
        </p:spPr>
        <p:txBody>
          <a:bodyPr lIns="64274" tIns="32137" rIns="64274" bIns="32137"/>
          <a:lstStyle>
            <a:lvl1pPr>
              <a:defRPr sz="700" b="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16" name="Rectangle 12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21185" y="6684797"/>
            <a:ext cx="677622" cy="143944"/>
          </a:xfrm>
          <a:prstGeom prst="rect">
            <a:avLst/>
          </a:prstGeom>
          <a:ln/>
        </p:spPr>
        <p:txBody>
          <a:bodyPr lIns="64274" tIns="32137" rIns="64274" bIns="32137"/>
          <a:lstStyle>
            <a:lvl1pPr algn="r">
              <a:defRPr sz="700" b="0">
                <a:solidFill>
                  <a:srgbClr val="000000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CA5A4F1A-30FF-7149-AC1F-D8E8FF43B5D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6" r:id="rId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bel Regular"/>
          <a:ea typeface="ＭＳ Ｐゴシック" charset="-128"/>
          <a:cs typeface="Abel Regular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5pPr>
      <a:lvl6pPr marL="457032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6pPr>
      <a:lvl7pPr marL="914062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7pPr>
      <a:lvl8pPr marL="1371093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8pPr>
      <a:lvl9pPr marL="1828125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9pPr>
    </p:titleStyle>
    <p:bodyStyle>
      <a:lvl1pPr marL="342574" indent="-342574" algn="l" rtl="0" eaLnBrk="0" fontAlgn="base" hangingPunct="0">
        <a:spcBef>
          <a:spcPct val="20000"/>
        </a:spcBef>
        <a:spcAft>
          <a:spcPct val="0"/>
        </a:spcAft>
        <a:buClr>
          <a:srgbClr val="0072C8"/>
        </a:buClr>
        <a:buSzPct val="70000"/>
        <a:buFont typeface="Wingdings 3" charset="0"/>
        <a:buChar char=""/>
        <a:defRPr sz="20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800366" indent="-342858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110000"/>
        <a:buFont typeface="Wingdings" charset="2"/>
        <a:buChar char="§"/>
        <a:defRPr sz="1800">
          <a:solidFill>
            <a:schemeClr val="tx1"/>
          </a:solidFill>
          <a:latin typeface="+mn-lt"/>
          <a:ea typeface="ＭＳ Ｐゴシック" charset="-128"/>
        </a:defRPr>
      </a:lvl2pPr>
      <a:lvl3pPr marL="1141541" indent="-227639" algn="l" rtl="0" eaLnBrk="0" fontAlgn="base" hangingPunct="0">
        <a:spcBef>
          <a:spcPct val="20000"/>
        </a:spcBef>
        <a:spcAft>
          <a:spcPct val="0"/>
        </a:spcAft>
        <a:buClr>
          <a:srgbClr val="66FF33"/>
        </a:buClr>
        <a:buFont typeface="Wingdings" charset="0"/>
        <a:buChar char="§"/>
        <a:defRPr sz="1400">
          <a:solidFill>
            <a:schemeClr val="tx1"/>
          </a:solidFill>
          <a:latin typeface="+mn-lt"/>
          <a:ea typeface="ＭＳ Ｐゴシック" charset="-128"/>
        </a:defRPr>
      </a:lvl3pPr>
      <a:lvl4pPr marL="1599049" indent="-227639" algn="l" rtl="0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charset="0"/>
        <a:buChar char="§"/>
        <a:defRPr sz="1200">
          <a:solidFill>
            <a:schemeClr val="tx1"/>
          </a:solidFill>
          <a:latin typeface="+mn-lt"/>
          <a:ea typeface="ＭＳ Ｐゴシック" charset="-128"/>
        </a:defRPr>
      </a:lvl4pPr>
      <a:lvl5pPr marL="2056558" indent="-227639" algn="l" rtl="0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charset="0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5pPr>
      <a:lvl6pPr marL="2513671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6pPr>
      <a:lvl7pPr marL="2970703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7pPr>
      <a:lvl8pPr marL="3427734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8pPr>
      <a:lvl9pPr marL="3884765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s-ES_tradnl"/>
      </a:defPPr>
      <a:lvl1pPr marL="0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2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62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93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25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56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87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18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49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062798F-EA3A-1766-8C19-A291C6B0D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278" y="2733827"/>
            <a:ext cx="4546882" cy="12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D8A28E9F-1B8E-1F35-8CE2-AB4A07B7B954}"/>
              </a:ext>
            </a:extLst>
          </p:cNvPr>
          <p:cNvSpPr/>
          <p:nvPr/>
        </p:nvSpPr>
        <p:spPr>
          <a:xfrm rot="10800000" flipV="1">
            <a:off x="5604530" y="0"/>
            <a:ext cx="3534870" cy="4597912"/>
          </a:xfrm>
          <a:prstGeom prst="rect">
            <a:avLst/>
          </a:prstGeom>
          <a:gradFill flip="none" rotWithShape="1">
            <a:gsLst>
              <a:gs pos="30000">
                <a:srgbClr val="FFFFFF">
                  <a:alpha val="27000"/>
                </a:srgbClr>
              </a:gs>
              <a:gs pos="72000">
                <a:schemeClr val="bg1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25C0930C-656D-A52E-FA5F-329774B144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4530" y="3166632"/>
            <a:ext cx="3809955" cy="1269985"/>
          </a:xfrm>
          <a:prstGeom prst="rect">
            <a:avLst/>
          </a:prstGeom>
        </p:spPr>
      </p:pic>
      <p:sp>
        <p:nvSpPr>
          <p:cNvPr id="19" name="Snip Single Corner Rectangle 2">
            <a:extLst>
              <a:ext uri="{FF2B5EF4-FFF2-40B4-BE49-F238E27FC236}">
                <a16:creationId xmlns:a16="http://schemas.microsoft.com/office/drawing/2014/main" id="{4775B2BD-273F-D589-09FC-852C562BE23E}"/>
              </a:ext>
            </a:extLst>
          </p:cNvPr>
          <p:cNvSpPr/>
          <p:nvPr/>
        </p:nvSpPr>
        <p:spPr>
          <a:xfrm rot="10800000">
            <a:off x="2240892" y="4473846"/>
            <a:ext cx="6903107" cy="1295400"/>
          </a:xfrm>
          <a:prstGeom prst="snip1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18">
            <a:extLst>
              <a:ext uri="{FF2B5EF4-FFF2-40B4-BE49-F238E27FC236}">
                <a16:creationId xmlns:a16="http://schemas.microsoft.com/office/drawing/2014/main" id="{C32B573D-34CE-7AAB-FC35-2B97306EDE6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413929" y="5391103"/>
            <a:ext cx="5759235" cy="378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5" tIns="45703" rIns="91405" bIns="45703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None/>
            </a:pPr>
            <a:r>
              <a:rPr lang="es-MX" sz="1600" dirty="0">
                <a:latin typeface="+mn-lt"/>
                <a:ea typeface="ヒラギノ角ゴ ProN W3" charset="0"/>
                <a:cs typeface="Myriad Pro"/>
              </a:rPr>
              <a:t>2026</a:t>
            </a:r>
            <a:endParaRPr lang="es-ES" sz="1600" dirty="0">
              <a:latin typeface="+mn-lt"/>
              <a:ea typeface="ヒラギノ角ゴ ProN W3" charset="0"/>
              <a:cs typeface="Myriad Pro"/>
            </a:endParaRPr>
          </a:p>
        </p:txBody>
      </p:sp>
      <p:sp>
        <p:nvSpPr>
          <p:cNvPr id="46" name="Text Box 5">
            <a:extLst>
              <a:ext uri="{FF2B5EF4-FFF2-40B4-BE49-F238E27FC236}">
                <a16:creationId xmlns:a16="http://schemas.microsoft.com/office/drawing/2014/main" id="{E58E059C-E7A3-A5E9-AEA1-7184DFBB6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929" y="4613457"/>
            <a:ext cx="6537329" cy="42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66" tIns="32133" rIns="64266" bIns="3213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s-MX" sz="2800" dirty="0">
                <a:solidFill>
                  <a:schemeClr val="bg1"/>
                </a:solidFill>
                <a:latin typeface="Trajan Pro Bold" charset="0"/>
                <a:ea typeface="ヒラギノ角ゴ ProN W3" charset="0"/>
                <a:cs typeface="ヒラギノ角ゴ ProN W3" charset="0"/>
                <a:sym typeface="Arial Unicode MS" charset="0"/>
              </a:rPr>
              <a:t>Introducción a Python</a:t>
            </a:r>
            <a:endParaRPr lang="es-ES" sz="2800" dirty="0">
              <a:solidFill>
                <a:schemeClr val="bg1"/>
              </a:solidFill>
              <a:latin typeface="Trajan Pro Bold" charset="0"/>
              <a:ea typeface="ヒラギノ角ゴ ProN W3" charset="0"/>
              <a:cs typeface="ヒラギノ角ゴ ProN W3" charset="0"/>
              <a:sym typeface="Arial Unicode MS" charset="0"/>
            </a:endParaRPr>
          </a:p>
        </p:txBody>
      </p:sp>
      <p:sp>
        <p:nvSpPr>
          <p:cNvPr id="47" name="Rectangle 17">
            <a:extLst>
              <a:ext uri="{FF2B5EF4-FFF2-40B4-BE49-F238E27FC236}">
                <a16:creationId xmlns:a16="http://schemas.microsoft.com/office/drawing/2014/main" id="{2140D70F-647A-6719-864F-CB523528438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413929" y="4790854"/>
            <a:ext cx="5528151" cy="58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66" tIns="32133" rIns="64266" bIns="32133" anchor="b"/>
          <a:lstStyle/>
          <a:p>
            <a:r>
              <a:rPr lang="es-MX" sz="2200" dirty="0">
                <a:latin typeface="Trajan Pro Bold" charset="0"/>
                <a:ea typeface="ヒラギノ角ゴ ProN W6" charset="0"/>
                <a:cs typeface="ヒラギノ角ゴ ProN W6" charset="0"/>
              </a:rPr>
              <a:t>Introducción</a:t>
            </a:r>
            <a:endParaRPr lang="es-ES" sz="3100" dirty="0">
              <a:latin typeface="Trajan Pro Bold" charset="0"/>
              <a:ea typeface="ヒラギノ角ゴ ProN W6" charset="0"/>
              <a:cs typeface="ヒラギノ角ゴ ProN W6" charset="0"/>
            </a:endParaRPr>
          </a:p>
        </p:txBody>
      </p:sp>
    </p:spTree>
  </p:cSld>
  <p:clrMapOvr>
    <a:masterClrMapping/>
  </p:clrMapOvr>
  <p:transition>
    <p:comb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1DB0FAB6-57F8-AD47-8925-C2E9BCA8C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191" y="545204"/>
            <a:ext cx="7605617" cy="5767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581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Slide Number Placeholder 1"/>
          <p:cNvSpPr txBox="1"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 lang="es-CL"/>
              <a:pPr/>
              <a:t>3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62943C9-9AD5-2E33-185D-00D3A4F010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26" name="Title 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/>
              <a:t>Temario</a:t>
            </a:r>
          </a:p>
        </p:txBody>
      </p:sp>
      <p:sp>
        <p:nvSpPr>
          <p:cNvPr id="727" name="Content Placeholder 3"/>
          <p:cNvSpPr txBox="1">
            <a:spLocks noGrp="1"/>
          </p:cNvSpPr>
          <p:nvPr>
            <p:ph type="body" sz="half" idx="4294967295"/>
          </p:nvPr>
        </p:nvSpPr>
        <p:spPr>
          <a:xfrm>
            <a:off x="539749" y="1520825"/>
            <a:ext cx="4614141" cy="2578100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  <a:r>
              <a:rPr lang="es-ES_tradnl" dirty="0"/>
              <a:t>Introducción a Pandas</a:t>
            </a:r>
          </a:p>
          <a:p>
            <a:pPr lvl="1">
              <a:defRPr sz="2000"/>
            </a:pPr>
            <a:r>
              <a:rPr lang="es-ES_tradnl" dirty="0">
                <a:solidFill>
                  <a:schemeClr val="bg1">
                    <a:lumMod val="65000"/>
                  </a:schemeClr>
                </a:solidFill>
              </a:rPr>
              <a:t>Operaciones básicas de datos</a:t>
            </a:r>
          </a:p>
          <a:p>
            <a:pPr lvl="1">
              <a:defRPr sz="2000"/>
            </a:pPr>
            <a:r>
              <a:rPr lang="es-ES_tradnl" dirty="0"/>
              <a:t>Agrupaciones de datos</a:t>
            </a:r>
          </a:p>
          <a:p>
            <a:pPr lvl="1">
              <a:defRPr sz="2000"/>
            </a:pPr>
            <a:r>
              <a:rPr lang="es-ES_tradnl" dirty="0" err="1">
                <a:solidFill>
                  <a:schemeClr val="bg1">
                    <a:lumMod val="65000"/>
                  </a:schemeClr>
                </a:solidFill>
              </a:rPr>
              <a:t>Pivot</a:t>
            </a:r>
            <a:r>
              <a:rPr lang="es-ES_tradnl" dirty="0">
                <a:solidFill>
                  <a:schemeClr val="bg1">
                    <a:lumMod val="65000"/>
                  </a:schemeClr>
                </a:solidFill>
              </a:rPr>
              <a:t> table</a:t>
            </a:r>
          </a:p>
          <a:p>
            <a:pPr lvl="1">
              <a:defRPr sz="2000"/>
            </a:pPr>
            <a:r>
              <a:rPr lang="es-ES_tradnl" dirty="0" err="1">
                <a:solidFill>
                  <a:schemeClr val="bg1">
                    <a:lumMod val="65000"/>
                  </a:schemeClr>
                </a:solidFill>
              </a:rPr>
              <a:t>CrossTab</a:t>
            </a:r>
            <a:endParaRPr lang="es-ES_tradnl" dirty="0">
              <a:solidFill>
                <a:schemeClr val="bg1">
                  <a:lumMod val="65000"/>
                </a:schemeClr>
              </a:solidFill>
            </a:endParaRPr>
          </a:p>
          <a:p>
            <a:pPr lvl="1"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Gráfica </a:t>
            </a:r>
            <a:r>
              <a:rPr lang="es-ES_tradnl" dirty="0" err="1">
                <a:solidFill>
                  <a:schemeClr val="bg1">
                    <a:lumMod val="75000"/>
                  </a:schemeClr>
                </a:solidFill>
              </a:rPr>
              <a:t>matplotlib</a:t>
            </a:r>
            <a:endParaRPr lang="es-ES_tradnl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Gráfica </a:t>
            </a:r>
            <a:r>
              <a:rPr lang="es-ES_tradnl" dirty="0" err="1">
                <a:solidFill>
                  <a:schemeClr val="bg1">
                    <a:lumMod val="75000"/>
                  </a:schemeClr>
                </a:solidFill>
              </a:rPr>
              <a:t>Plotly</a:t>
            </a:r>
            <a:endParaRPr lang="es-ES_tradnl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33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730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1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2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41665656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B3D3727-4576-8142-A531-204CB3012CD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4</a:t>
            </a:fld>
            <a:endParaRPr lang="es-CL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034FC602-0C1D-A377-D327-8CDE3E488E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9C40B6D2-9413-F54C-B65B-7E257B415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Agrupaciones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0655803-3408-5E4F-B5BA-70CE655051A1}"/>
              </a:ext>
            </a:extLst>
          </p:cNvPr>
          <p:cNvSpPr/>
          <p:nvPr/>
        </p:nvSpPr>
        <p:spPr>
          <a:xfrm>
            <a:off x="2038875" y="2739344"/>
            <a:ext cx="567905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17700" indent="-1917700" algn="l"/>
            <a:r>
              <a:rPr lang="es-CL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Reducción de datos</a:t>
            </a:r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 	Reducir el número de atributos o objetos</a:t>
            </a:r>
          </a:p>
          <a:p>
            <a:pPr marL="1917700" indent="-1917700" algn="l"/>
            <a:endParaRPr lang="es-C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17700" indent="-1917700" algn="l">
              <a:buClr>
                <a:schemeClr val="accent1">
                  <a:lumMod val="75000"/>
                </a:schemeClr>
              </a:buClr>
              <a:buSzPct val="90000"/>
            </a:pPr>
            <a:r>
              <a:rPr lang="es-CL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Cambio de escala</a:t>
            </a:r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 	Emplear una escala mayor para reducir el número de posibles salidas</a:t>
            </a:r>
          </a:p>
          <a:p>
            <a:pPr marL="1917700" indent="-1917700" algn="l">
              <a:buClr>
                <a:schemeClr val="accent1">
                  <a:lumMod val="75000"/>
                </a:schemeClr>
              </a:buClr>
              <a:buSzPct val="90000"/>
            </a:pPr>
            <a:endParaRPr lang="es-C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17700" indent="-1917700" algn="l">
              <a:buClr>
                <a:schemeClr val="accent1">
                  <a:lumMod val="75000"/>
                </a:schemeClr>
              </a:buClr>
              <a:buSzPct val="90000"/>
            </a:pPr>
            <a:r>
              <a:rPr lang="es-CL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Estabilizar datos</a:t>
            </a:r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  	Agregar datos tiene a disminuir la variabilidad</a:t>
            </a:r>
          </a:p>
          <a:p>
            <a:pPr algn="l"/>
            <a:endParaRPr lang="es-CL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68F7C6E-CF88-EE42-8DDA-16E867A01144}"/>
              </a:ext>
            </a:extLst>
          </p:cNvPr>
          <p:cNvSpPr/>
          <p:nvPr/>
        </p:nvSpPr>
        <p:spPr>
          <a:xfrm>
            <a:off x="2038875" y="1533333"/>
            <a:ext cx="56790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s-CL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Combinar dos o más atributos en un único atributo o objeto</a:t>
            </a:r>
          </a:p>
        </p:txBody>
      </p:sp>
      <p:pic>
        <p:nvPicPr>
          <p:cNvPr id="12" name="Picture 5" descr="Picture 5">
            <a:extLst>
              <a:ext uri="{FF2B5EF4-FFF2-40B4-BE49-F238E27FC236}">
                <a16:creationId xmlns:a16="http://schemas.microsoft.com/office/drawing/2014/main" id="{E868E1CB-27B1-E644-A595-DB76C94BC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777" y="1502620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9584960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E7C3123C-ECA9-0B44-8F01-656AD9A7321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5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9B43977-7277-A07D-2FA0-C63250CB42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41AB492-E414-8B40-A897-B9C42FA44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Agrupaciones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F8DE0E2-829D-5B43-B930-59699E843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95" y="2355800"/>
            <a:ext cx="4966637" cy="3911435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8B043B0E-05CB-AE4A-BB25-FB8014FC47C3}"/>
              </a:ext>
            </a:extLst>
          </p:cNvPr>
          <p:cNvSpPr/>
          <p:nvPr/>
        </p:nvSpPr>
        <p:spPr>
          <a:xfrm>
            <a:off x="2038875" y="1533333"/>
            <a:ext cx="56790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s-CL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Combinar dos o más atributos en un único atributo o objeto</a:t>
            </a:r>
          </a:p>
        </p:txBody>
      </p:sp>
      <p:pic>
        <p:nvPicPr>
          <p:cNvPr id="6" name="Picture 5" descr="Picture 5">
            <a:extLst>
              <a:ext uri="{FF2B5EF4-FFF2-40B4-BE49-F238E27FC236}">
                <a16:creationId xmlns:a16="http://schemas.microsoft.com/office/drawing/2014/main" id="{100FA8DA-9157-294B-8386-736373341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777" y="1502620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7972103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o 24">
            <a:extLst>
              <a:ext uri="{FF2B5EF4-FFF2-40B4-BE49-F238E27FC236}">
                <a16:creationId xmlns:a16="http://schemas.microsoft.com/office/drawing/2014/main" id="{E5F09724-64C9-0141-9E12-346BCD40BC06}"/>
              </a:ext>
            </a:extLst>
          </p:cNvPr>
          <p:cNvGrpSpPr/>
          <p:nvPr/>
        </p:nvGrpSpPr>
        <p:grpSpPr>
          <a:xfrm>
            <a:off x="2893269" y="1751129"/>
            <a:ext cx="5503266" cy="523220"/>
            <a:chOff x="2893269" y="2015496"/>
            <a:chExt cx="5503266" cy="523220"/>
          </a:xfrm>
        </p:grpSpPr>
        <p:sp>
          <p:nvSpPr>
            <p:cNvPr id="5" name="Rectángulo redondeado 4">
              <a:extLst>
                <a:ext uri="{FF2B5EF4-FFF2-40B4-BE49-F238E27FC236}">
                  <a16:creationId xmlns:a16="http://schemas.microsoft.com/office/drawing/2014/main" id="{DF12F62A-6897-D94A-8F28-FD540EB061C7}"/>
                </a:ext>
              </a:extLst>
            </p:cNvPr>
            <p:cNvSpPr/>
            <p:nvPr/>
          </p:nvSpPr>
          <p:spPr>
            <a:xfrm>
              <a:off x="2893269" y="2119061"/>
              <a:ext cx="928718" cy="316090"/>
            </a:xfrm>
            <a:prstGeom prst="roundRect">
              <a:avLst>
                <a:gd name="adj" fmla="val 22694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5875" cap="rnd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" name="TextBox 14">
              <a:extLst>
                <a:ext uri="{FF2B5EF4-FFF2-40B4-BE49-F238E27FC236}">
                  <a16:creationId xmlns:a16="http://schemas.microsoft.com/office/drawing/2014/main" id="{062A6C29-7095-E040-9CA6-5780174D2C9B}"/>
                </a:ext>
              </a:extLst>
            </p:cNvPr>
            <p:cNvSpPr txBox="1"/>
            <p:nvPr/>
          </p:nvSpPr>
          <p:spPr>
            <a:xfrm>
              <a:off x="6044587" y="2015496"/>
              <a:ext cx="2351948" cy="52322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>
                <a:defRPr sz="1400"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en-US" dirty="0" err="1"/>
                <a:t>groupby</a:t>
              </a:r>
              <a:r>
                <a:rPr lang="en-US" dirty="0"/>
                <a:t> () </a:t>
              </a:r>
              <a:r>
                <a:rPr lang="en-US" dirty="0" err="1"/>
                <a:t>nos</a:t>
              </a:r>
              <a:r>
                <a:rPr lang="en-US" dirty="0"/>
                <a:t> </a:t>
              </a:r>
              <a:r>
                <a:rPr lang="en-US" dirty="0" err="1"/>
                <a:t>permite</a:t>
              </a:r>
              <a:r>
                <a:rPr lang="en-US" dirty="0"/>
                <a:t> </a:t>
              </a:r>
              <a:r>
                <a:rPr lang="en-US" dirty="0" err="1"/>
                <a:t>crear</a:t>
              </a:r>
              <a:r>
                <a:rPr lang="en-US" dirty="0"/>
                <a:t> </a:t>
              </a:r>
              <a:r>
                <a:rPr lang="en-US" dirty="0" err="1"/>
                <a:t>agrupaciones</a:t>
              </a:r>
              <a:r>
                <a:rPr lang="en-US" dirty="0"/>
                <a:t> por un campo</a:t>
              </a:r>
            </a:p>
          </p:txBody>
        </p:sp>
        <p:cxnSp>
          <p:nvCxnSpPr>
            <p:cNvPr id="7" name="Conector recto de flecha 6">
              <a:extLst>
                <a:ext uri="{FF2B5EF4-FFF2-40B4-BE49-F238E27FC236}">
                  <a16:creationId xmlns:a16="http://schemas.microsoft.com/office/drawing/2014/main" id="{235ECF79-40E3-944F-9F17-A9664C1701A4}"/>
                </a:ext>
              </a:extLst>
            </p:cNvPr>
            <p:cNvCxnSpPr>
              <a:cxnSpLocks/>
              <a:stCxn id="6" idx="1"/>
              <a:endCxn id="5" idx="3"/>
            </p:cNvCxnSpPr>
            <p:nvPr/>
          </p:nvCxnSpPr>
          <p:spPr>
            <a:xfrm flipH="1">
              <a:off x="3821987" y="2277106"/>
              <a:ext cx="2222600" cy="0"/>
            </a:xfrm>
            <a:prstGeom prst="straightConnector1">
              <a:avLst/>
            </a:prstGeom>
            <a:ln w="15875" cap="rnd">
              <a:solidFill>
                <a:schemeClr val="accent2">
                  <a:lumMod val="75000"/>
                </a:schemeClr>
              </a:solidFill>
              <a:prstDash val="dash"/>
              <a:round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BB5CA19E-36EF-F14F-A047-6BCA3ABE5972}"/>
              </a:ext>
            </a:extLst>
          </p:cNvPr>
          <p:cNvSpPr/>
          <p:nvPr/>
        </p:nvSpPr>
        <p:spPr>
          <a:xfrm>
            <a:off x="2203187" y="2430091"/>
            <a:ext cx="1125639" cy="316090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1A7CA1E-02CD-CD4E-9D16-54B3191A3BF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6</a:t>
            </a:fld>
            <a:endParaRPr lang="es-CL"/>
          </a:p>
        </p:txBody>
      </p:sp>
      <p:sp>
        <p:nvSpPr>
          <p:cNvPr id="9" name="Marcador de pie de página 8">
            <a:extLst>
              <a:ext uri="{FF2B5EF4-FFF2-40B4-BE49-F238E27FC236}">
                <a16:creationId xmlns:a16="http://schemas.microsoft.com/office/drawing/2014/main" id="{8E33B8A7-BBB0-64E4-CB3C-ED139FBB4F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D2BE25B-D334-A64B-8AC0-FD2DA2B40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Agrupaciones</a:t>
            </a:r>
          </a:p>
        </p:txBody>
      </p:sp>
      <p:sp>
        <p:nvSpPr>
          <p:cNvPr id="4" name="Marcador de texto 1">
            <a:extLst>
              <a:ext uri="{FF2B5EF4-FFF2-40B4-BE49-F238E27FC236}">
                <a16:creationId xmlns:a16="http://schemas.microsoft.com/office/drawing/2014/main" id="{E4C468C6-156B-4E43-A793-1709EBD63926}"/>
              </a:ext>
            </a:extLst>
          </p:cNvPr>
          <p:cNvSpPr txBox="1">
            <a:spLocks/>
          </p:cNvSpPr>
          <p:nvPr/>
        </p:nvSpPr>
        <p:spPr bwMode="auto">
          <a:xfrm>
            <a:off x="539750" y="1233487"/>
            <a:ext cx="5378166" cy="156376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148590" indent="0">
              <a:buNone/>
            </a:pP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pandas 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pd</a:t>
            </a:r>
          </a:p>
          <a:p>
            <a:pPr marL="148590" indent="0">
              <a:buNone/>
            </a:pP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df = pd.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read_csv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'simple_data.csv'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grupos = df.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groupby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'Edad'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grupos.</a:t>
            </a: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describe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())   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71F53C99-7EE3-B04C-8D6B-1B69F290D77B}"/>
              </a:ext>
            </a:extLst>
          </p:cNvPr>
          <p:cNvSpPr txBox="1"/>
          <p:nvPr/>
        </p:nvSpPr>
        <p:spPr>
          <a:xfrm>
            <a:off x="1018531" y="3004075"/>
            <a:ext cx="4061000" cy="73866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 el commando describe() Podemos </a:t>
            </a:r>
            <a:r>
              <a:rPr lang="en-US" dirty="0" err="1"/>
              <a:t>ver</a:t>
            </a:r>
            <a:r>
              <a:rPr lang="en-US" dirty="0"/>
              <a:t> un </a:t>
            </a:r>
            <a:r>
              <a:rPr lang="en-US" dirty="0" err="1"/>
              <a:t>resumen</a:t>
            </a:r>
            <a:r>
              <a:rPr lang="en-US" dirty="0"/>
              <a:t> </a:t>
            </a:r>
            <a:r>
              <a:rPr lang="en-US" dirty="0" err="1"/>
              <a:t>estadístico</a:t>
            </a:r>
            <a:r>
              <a:rPr lang="en-US" dirty="0"/>
              <a:t> de los </a:t>
            </a:r>
            <a:r>
              <a:rPr lang="en-US" dirty="0" err="1"/>
              <a:t>valores</a:t>
            </a:r>
            <a:r>
              <a:rPr lang="en-US" dirty="0"/>
              <a:t> </a:t>
            </a:r>
            <a:r>
              <a:rPr lang="en-US" dirty="0" err="1"/>
              <a:t>agrupados</a:t>
            </a:r>
            <a:r>
              <a:rPr lang="en-US" dirty="0"/>
              <a:t> </a:t>
            </a:r>
            <a:r>
              <a:rPr lang="en-US" dirty="0" err="1"/>
              <a:t>según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agrupación</a:t>
            </a:r>
            <a:endParaRPr lang="en-US" dirty="0"/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84CD6984-D27C-7149-8E01-1B294372919E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2766007" y="2746181"/>
            <a:ext cx="534" cy="267002"/>
          </a:xfrm>
          <a:prstGeom prst="straightConnector1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n 7">
            <a:extLst>
              <a:ext uri="{FF2B5EF4-FFF2-40B4-BE49-F238E27FC236}">
                <a16:creationId xmlns:a16="http://schemas.microsoft.com/office/drawing/2014/main" id="{42EC7AB8-0456-0346-87A8-550E1E54F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27" y="3845259"/>
            <a:ext cx="4000704" cy="2577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39AD43E-8E7B-3B43-93E0-7DBE26FEC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2898" y="2822177"/>
            <a:ext cx="1902275" cy="3694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B334F735-B15D-1A40-BFF3-F5F7D90E1711}"/>
              </a:ext>
            </a:extLst>
          </p:cNvPr>
          <p:cNvSpPr/>
          <p:nvPr/>
        </p:nvSpPr>
        <p:spPr>
          <a:xfrm>
            <a:off x="6162898" y="2511167"/>
            <a:ext cx="1902275" cy="338554"/>
          </a:xfrm>
          <a:prstGeom prst="rect">
            <a:avLst/>
          </a:prstGeom>
          <a:solidFill>
            <a:srgbClr val="E800EB"/>
          </a:solidFill>
        </p:spPr>
        <p:txBody>
          <a:bodyPr wrap="square">
            <a:spAutoFit/>
          </a:bodyPr>
          <a:lstStyle/>
          <a:p>
            <a:r>
              <a:rPr lang="es-CL" sz="1600" dirty="0" err="1">
                <a:solidFill>
                  <a:schemeClr val="bg1"/>
                </a:solidFill>
                <a:latin typeface="Myriad Pro" panose="020B0503030403020204" pitchFamily="34" charset="0"/>
                <a:cs typeface="Consolas" panose="020B0609020204030204" pitchFamily="49" charset="0"/>
              </a:rPr>
              <a:t>df</a:t>
            </a:r>
            <a:endParaRPr lang="es-ES_tradnl" sz="16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829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1A7CA1E-02CD-CD4E-9D16-54B3191A3BF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7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B06EC3-1ED6-D2FB-EC35-2784A6F5E8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D2BE25B-D334-A64B-8AC0-FD2DA2B40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Agrupaciones</a:t>
            </a:r>
          </a:p>
        </p:txBody>
      </p:sp>
      <p:sp>
        <p:nvSpPr>
          <p:cNvPr id="4" name="Marcador de texto 1">
            <a:extLst>
              <a:ext uri="{FF2B5EF4-FFF2-40B4-BE49-F238E27FC236}">
                <a16:creationId xmlns:a16="http://schemas.microsoft.com/office/drawing/2014/main" id="{E4C468C6-156B-4E43-A793-1709EBD63926}"/>
              </a:ext>
            </a:extLst>
          </p:cNvPr>
          <p:cNvSpPr txBox="1">
            <a:spLocks/>
          </p:cNvSpPr>
          <p:nvPr/>
        </p:nvSpPr>
        <p:spPr bwMode="auto">
          <a:xfrm>
            <a:off x="539750" y="1233488"/>
            <a:ext cx="5378166" cy="2195512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148590" indent="0">
              <a:buNone/>
            </a:pP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pandas 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pd</a:t>
            </a:r>
          </a:p>
          <a:p>
            <a:pPr marL="148590" indent="0">
              <a:buNone/>
            </a:pP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df = pd.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read_csv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'simple_data.csv'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grupos = df.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groupby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'Edad'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'datos separados por grupos: \n'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>
                <a:solidFill>
                  <a:srgbClr val="B1022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s-CL" sz="1600" kern="0" dirty="0">
                <a:solidFill>
                  <a:srgbClr val="B1022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item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grupos:</a:t>
            </a:r>
          </a:p>
          <a:p>
            <a:pPr marL="148590" indent="0">
              <a:buNone/>
            </a:pP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(grupos.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get_group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kern="0" dirty="0">
                <a:solidFill>
                  <a:srgbClr val="B1022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), 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"\n\n"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148590" indent="0">
              <a:buNone/>
            </a:pP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42C807-B46C-3C40-8B16-5093C2A271BA}"/>
              </a:ext>
            </a:extLst>
          </p:cNvPr>
          <p:cNvSpPr txBox="1"/>
          <p:nvPr/>
        </p:nvSpPr>
        <p:spPr>
          <a:xfrm>
            <a:off x="5978218" y="1233488"/>
            <a:ext cx="2857557" cy="5101397"/>
          </a:xfrm>
          <a:prstGeom prst="rect">
            <a:avLst/>
          </a:prstGeom>
          <a:ln w="635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>
              <a:defRPr sz="1050">
                <a:solidFill>
                  <a:schemeClr val="dk1"/>
                </a:solidFill>
                <a:latin typeface="Consolas" panose="020B0609020204030204" pitchFamily="49" charset="0"/>
                <a:ea typeface="+mn-ea"/>
                <a:cs typeface="Consolas" panose="020B0609020204030204" pitchFamily="49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/>
              <a:t>﻿   ﻿datos separados por grupos: </a:t>
            </a:r>
          </a:p>
          <a:p>
            <a:endParaRPr lang="es-CL" dirty="0"/>
          </a:p>
          <a:p>
            <a:r>
              <a:rPr lang="es-CL" dirty="0"/>
              <a:t>    Nombre  Altura  Edad</a:t>
            </a:r>
          </a:p>
          <a:p>
            <a:r>
              <a:rPr lang="es-CL" dirty="0"/>
              <a:t>6     Juan     6.0     2</a:t>
            </a:r>
          </a:p>
          <a:p>
            <a:r>
              <a:rPr lang="es-CL" dirty="0"/>
              <a:t>12  Alvaro     NaN     2 </a:t>
            </a:r>
          </a:p>
          <a:p>
            <a:endParaRPr lang="es-CL" dirty="0"/>
          </a:p>
          <a:p>
            <a:r>
              <a:rPr lang="es-CL" dirty="0"/>
              <a:t>  Nombre  Altura  Edad</a:t>
            </a:r>
          </a:p>
          <a:p>
            <a:r>
              <a:rPr lang="es-CL" dirty="0"/>
              <a:t>1   Juan    13.0    12 </a:t>
            </a:r>
          </a:p>
          <a:p>
            <a:endParaRPr lang="es-CL" dirty="0"/>
          </a:p>
          <a:p>
            <a:r>
              <a:rPr lang="es-CL" dirty="0"/>
              <a:t>     Nombre  Altura  Edad</a:t>
            </a:r>
          </a:p>
          <a:p>
            <a:r>
              <a:rPr lang="es-CL" dirty="0"/>
              <a:t>0     Pedro    12.0    23</a:t>
            </a:r>
          </a:p>
          <a:p>
            <a:r>
              <a:rPr lang="es-CL" dirty="0"/>
              <a:t>2     Diego    45.0    23</a:t>
            </a:r>
          </a:p>
          <a:p>
            <a:r>
              <a:rPr lang="es-CL" dirty="0"/>
              <a:t>8   Antonia     6.0    23</a:t>
            </a:r>
          </a:p>
          <a:p>
            <a:r>
              <a:rPr lang="es-CL" dirty="0"/>
              <a:t>11    Pedro     3.0    23 </a:t>
            </a:r>
          </a:p>
          <a:p>
            <a:endParaRPr lang="es-CL" dirty="0"/>
          </a:p>
          <a:p>
            <a:r>
              <a:rPr lang="es-CL" dirty="0"/>
              <a:t>   Nombre  Altura  Edad</a:t>
            </a:r>
          </a:p>
          <a:p>
            <a:r>
              <a:rPr lang="es-CL" dirty="0"/>
              <a:t>4  Felipe    23.0    24 </a:t>
            </a:r>
          </a:p>
          <a:p>
            <a:endParaRPr lang="es-CL" dirty="0"/>
          </a:p>
          <a:p>
            <a:r>
              <a:rPr lang="es-CL" dirty="0"/>
              <a:t>    Nombre  Altura  Edad</a:t>
            </a:r>
          </a:p>
          <a:p>
            <a:r>
              <a:rPr lang="es-CL" dirty="0"/>
              <a:t>10  Camila     3.0    32 </a:t>
            </a:r>
          </a:p>
          <a:p>
            <a:endParaRPr lang="es-CL" dirty="0"/>
          </a:p>
          <a:p>
            <a:r>
              <a:rPr lang="es-CL" dirty="0"/>
              <a:t>  Nombre  Altura  Edad</a:t>
            </a:r>
          </a:p>
          <a:p>
            <a:r>
              <a:rPr lang="es-CL" dirty="0"/>
              <a:t>7  Sofía     NaN    34 </a:t>
            </a:r>
          </a:p>
          <a:p>
            <a:endParaRPr lang="es-CL" dirty="0"/>
          </a:p>
          <a:p>
            <a:r>
              <a:rPr lang="es-CL" dirty="0"/>
              <a:t>      Nombre  Altura  Edad</a:t>
            </a:r>
          </a:p>
          <a:p>
            <a:r>
              <a:rPr lang="es-CL" dirty="0"/>
              <a:t>3     Arturo    24.0    45</a:t>
            </a:r>
          </a:p>
          <a:p>
            <a:r>
              <a:rPr lang="es-CL" dirty="0"/>
              <a:t>5     Andrés    56.0    45</a:t>
            </a:r>
          </a:p>
          <a:p>
            <a:r>
              <a:rPr lang="es-CL" dirty="0"/>
              <a:t>13  Magnolia    33.0    45 </a:t>
            </a:r>
          </a:p>
          <a:p>
            <a:endParaRPr lang="es-CL" dirty="0"/>
          </a:p>
          <a:p>
            <a:r>
              <a:rPr lang="es-CL" dirty="0"/>
              <a:t>       Nombre  Altura  Edad</a:t>
            </a:r>
          </a:p>
          <a:p>
            <a:r>
              <a:rPr lang="es-CL" dirty="0"/>
              <a:t>9  Bernardita     4.0    67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6A7E28C-7EF3-9A4E-819B-B3DFB06AA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3912696"/>
            <a:ext cx="1329063" cy="25815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372CF795-8A02-6846-8F19-F11FA15FB20C}"/>
              </a:ext>
            </a:extLst>
          </p:cNvPr>
          <p:cNvSpPr/>
          <p:nvPr/>
        </p:nvSpPr>
        <p:spPr>
          <a:xfrm>
            <a:off x="539750" y="3574142"/>
            <a:ext cx="1329063" cy="338554"/>
          </a:xfrm>
          <a:prstGeom prst="rect">
            <a:avLst/>
          </a:prstGeom>
          <a:solidFill>
            <a:srgbClr val="E800EB"/>
          </a:solidFill>
        </p:spPr>
        <p:txBody>
          <a:bodyPr wrap="square">
            <a:spAutoFit/>
          </a:bodyPr>
          <a:lstStyle/>
          <a:p>
            <a:r>
              <a:rPr lang="es-CL" sz="1600" dirty="0" err="1">
                <a:solidFill>
                  <a:schemeClr val="bg1"/>
                </a:solidFill>
                <a:latin typeface="Myriad Pro" panose="020B0503030403020204" pitchFamily="34" charset="0"/>
                <a:cs typeface="Consolas" panose="020B0609020204030204" pitchFamily="49" charset="0"/>
              </a:rPr>
              <a:t>df</a:t>
            </a:r>
            <a:endParaRPr lang="es-ES_tradnl" sz="16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22286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15B1A6-3D8E-F047-98EE-F7317D3B2A8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8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9CA43FA-BD6F-9CA6-0184-38A3585866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Ejemplo</a:t>
            </a: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763DAED2-A681-1541-9359-8D2C0A4047A7}"/>
              </a:ext>
            </a:extLst>
          </p:cNvPr>
          <p:cNvSpPr txBox="1">
            <a:spLocks/>
          </p:cNvSpPr>
          <p:nvPr/>
        </p:nvSpPr>
        <p:spPr bwMode="auto">
          <a:xfrm>
            <a:off x="1265435" y="1762884"/>
            <a:ext cx="7083908" cy="507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s-CL" sz="1800" kern="0">
                <a:latin typeface="Calibri" panose="020F0502020204030204" pitchFamily="34" charset="0"/>
                <a:cs typeface="Calibri" panose="020F0502020204030204" pitchFamily="34" charset="0"/>
              </a:rPr>
              <a:t>Para aprender Pandas de forma más práctica, iremos paso a paso usando datos de las crisis bancarias que han sufrido países del continente  Africano a lo largo de los años 1860 a 2014. Una copia de los datos se encuentra en webcursos para que los bajen</a:t>
            </a:r>
          </a:p>
          <a:p>
            <a:pPr lvl="1"/>
            <a:endParaRPr lang="es-CL" ker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s-CL" ker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s-CL" ker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s-CL" ker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s-CL" ker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CL" sz="1800" kern="0">
                <a:latin typeface="Calibri" panose="020F0502020204030204" pitchFamily="34" charset="0"/>
                <a:cs typeface="Calibri" panose="020F0502020204030204" pitchFamily="34" charset="0"/>
              </a:rPr>
              <a:t>Lo que haremos es:</a:t>
            </a:r>
          </a:p>
          <a:p>
            <a:pPr lvl="1"/>
            <a:r>
              <a:rPr lang="es-CL" sz="1600" kern="0">
                <a:latin typeface="Calibri" panose="020F0502020204030204" pitchFamily="34" charset="0"/>
                <a:cs typeface="Calibri" panose="020F0502020204030204" pitchFamily="34" charset="0"/>
              </a:rPr>
              <a:t>Cargar los datos</a:t>
            </a:r>
          </a:p>
          <a:p>
            <a:pPr lvl="1"/>
            <a:r>
              <a:rPr lang="es-CL" sz="1600" kern="0">
                <a:latin typeface="Calibri" panose="020F0502020204030204" pitchFamily="34" charset="0"/>
                <a:cs typeface="Calibri" panose="020F0502020204030204" pitchFamily="34" charset="0"/>
              </a:rPr>
              <a:t>Analizar un dataframe</a:t>
            </a:r>
          </a:p>
          <a:p>
            <a:pPr lvl="1"/>
            <a:r>
              <a:rPr lang="es-CL" sz="1600" kern="0">
                <a:latin typeface="Calibri" panose="020F0502020204030204" pitchFamily="34" charset="0"/>
                <a:cs typeface="Calibri" panose="020F0502020204030204" pitchFamily="34" charset="0"/>
              </a:rPr>
              <a:t>Acceder a datos</a:t>
            </a:r>
          </a:p>
          <a:p>
            <a:pPr lvl="1"/>
            <a:r>
              <a:rPr lang="es-CL" sz="1600" kern="0">
                <a:latin typeface="Calibri" panose="020F0502020204030204" pitchFamily="34" charset="0"/>
                <a:cs typeface="Calibri" panose="020F0502020204030204" pitchFamily="34" charset="0"/>
              </a:rPr>
              <a:t>Realizar filtros</a:t>
            </a:r>
          </a:p>
          <a:p>
            <a:pPr lvl="1"/>
            <a:r>
              <a:rPr lang="es-CL" sz="1600" kern="0">
                <a:latin typeface="Calibri" panose="020F0502020204030204" pitchFamily="34" charset="0"/>
                <a:cs typeface="Calibri" panose="020F0502020204030204" pitchFamily="34" charset="0"/>
              </a:rPr>
              <a:t>Obtener estadísticas</a:t>
            </a:r>
          </a:p>
          <a:p>
            <a:pPr lvl="1"/>
            <a:endParaRPr lang="es-CL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5" descr="Picture 5">
            <a:extLst>
              <a:ext uri="{FF2B5EF4-FFF2-40B4-BE49-F238E27FC236}">
                <a16:creationId xmlns:a16="http://schemas.microsoft.com/office/drawing/2014/main" id="{242295DD-6EB1-B247-8D28-CD716ACE4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371" y="1693621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3C02175-2131-1849-A056-56411E66E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500" y="2983475"/>
            <a:ext cx="6956479" cy="1345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63863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4D13BF10-2FA4-2B44-8529-DBE37873DA40}"/>
              </a:ext>
            </a:extLst>
          </p:cNvPr>
          <p:cNvSpPr/>
          <p:nvPr/>
        </p:nvSpPr>
        <p:spPr>
          <a:xfrm>
            <a:off x="6910355" y="2704688"/>
            <a:ext cx="1577863" cy="316090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CA5A4F1A-30FF-7149-AC1F-D8E8FF43B5DA}" type="slidenum">
              <a:rPr lang="es-ES"/>
              <a:pPr/>
              <a:t>9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0F43E43-662A-B1D0-5768-66B302CA09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5ADEC7D4-5516-1641-82FC-5D5F3C830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Agrupaciones</a:t>
            </a:r>
          </a:p>
        </p:txBody>
      </p:sp>
      <p:sp>
        <p:nvSpPr>
          <p:cNvPr id="2" name="Marcador de texto 1"/>
          <p:cNvSpPr>
            <a:spLocks noGrp="1"/>
          </p:cNvSpPr>
          <p:nvPr>
            <p:ph type="body" idx="4294967295"/>
          </p:nvPr>
        </p:nvSpPr>
        <p:spPr>
          <a:xfrm>
            <a:off x="817563" y="1247775"/>
            <a:ext cx="8326437" cy="2430463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pandas </a:t>
            </a:r>
            <a:r>
              <a:rPr lang="es-CL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df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read_csv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african_crises.csv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grupos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groupby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'country'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agg_df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= grupos[[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'inflation_crises'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currency_crises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]].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agg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'mean'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  <a:p>
            <a:pPr marL="148590" indent="0">
              <a:buNone/>
            </a:pPr>
            <a:endParaRPr lang="es-CL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agg_df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37" name="TextBox 14"/>
          <p:cNvSpPr txBox="1"/>
          <p:nvPr/>
        </p:nvSpPr>
        <p:spPr>
          <a:xfrm>
            <a:off x="5665707" y="3771107"/>
            <a:ext cx="1838894" cy="138499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Y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esos</a:t>
            </a:r>
            <a:r>
              <a:rPr lang="en-US" dirty="0"/>
              <a:t> </a:t>
            </a:r>
            <a:r>
              <a:rPr lang="en-US" dirty="0" err="1"/>
              <a:t>grupos</a:t>
            </a:r>
            <a:r>
              <a:rPr lang="en-US" dirty="0"/>
              <a:t> </a:t>
            </a:r>
            <a:r>
              <a:rPr lang="en-US" dirty="0" err="1"/>
              <a:t>podemos</a:t>
            </a:r>
            <a:r>
              <a:rPr lang="en-US" dirty="0"/>
              <a:t> </a:t>
            </a:r>
            <a:r>
              <a:rPr lang="en-US" dirty="0" err="1"/>
              <a:t>sacar</a:t>
            </a:r>
            <a:r>
              <a:rPr lang="en-US" dirty="0"/>
              <a:t> </a:t>
            </a:r>
            <a:r>
              <a:rPr lang="en-US" dirty="0" err="1"/>
              <a:t>estadísticas</a:t>
            </a:r>
            <a:r>
              <a:rPr lang="en-US" dirty="0"/>
              <a:t> de </a:t>
            </a:r>
            <a:r>
              <a:rPr lang="en-US" dirty="0" err="1"/>
              <a:t>ciertos</a:t>
            </a:r>
            <a:r>
              <a:rPr lang="en-US" dirty="0"/>
              <a:t> </a:t>
            </a:r>
            <a:r>
              <a:rPr lang="en-US" dirty="0" err="1"/>
              <a:t>campos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caso</a:t>
            </a:r>
            <a:r>
              <a:rPr lang="en-US" dirty="0"/>
              <a:t> de </a:t>
            </a:r>
            <a:r>
              <a:rPr lang="en-US" dirty="0" err="1"/>
              <a:t>inflation_crisis</a:t>
            </a:r>
            <a:r>
              <a:rPr lang="en-US" dirty="0"/>
              <a:t> con el commando .</a:t>
            </a:r>
            <a:r>
              <a:rPr lang="en-US" dirty="0" err="1"/>
              <a:t>agg</a:t>
            </a:r>
            <a:endParaRPr lang="en-US" dirty="0"/>
          </a:p>
        </p:txBody>
      </p:sp>
      <p:cxnSp>
        <p:nvCxnSpPr>
          <p:cNvPr id="18" name="Conector recto de flecha 29">
            <a:extLst>
              <a:ext uri="{FF2B5EF4-FFF2-40B4-BE49-F238E27FC236}">
                <a16:creationId xmlns:a16="http://schemas.microsoft.com/office/drawing/2014/main" id="{70D97537-3F19-9242-BFCF-3218199038CA}"/>
              </a:ext>
            </a:extLst>
          </p:cNvPr>
          <p:cNvCxnSpPr>
            <a:cxnSpLocks/>
            <a:stCxn id="37" idx="3"/>
            <a:endCxn id="17" idx="2"/>
          </p:cNvCxnSpPr>
          <p:nvPr/>
        </p:nvCxnSpPr>
        <p:spPr>
          <a:xfrm flipV="1">
            <a:off x="7504601" y="3020778"/>
            <a:ext cx="194686" cy="1442827"/>
          </a:xfrm>
          <a:prstGeom prst="bentConnector2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n 12">
            <a:extLst>
              <a:ext uri="{FF2B5EF4-FFF2-40B4-BE49-F238E27FC236}">
                <a16:creationId xmlns:a16="http://schemas.microsoft.com/office/drawing/2014/main" id="{B90B1751-A2E4-B24E-9D55-5F53C265F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176" y="3771107"/>
            <a:ext cx="4995718" cy="2693937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" name="TextBox 14">
            <a:extLst>
              <a:ext uri="{FF2B5EF4-FFF2-40B4-BE49-F238E27FC236}">
                <a16:creationId xmlns:a16="http://schemas.microsoft.com/office/drawing/2014/main" id="{577CAEFD-A80C-C44E-8815-ACC419B88C1A}"/>
              </a:ext>
            </a:extLst>
          </p:cNvPr>
          <p:cNvSpPr txBox="1"/>
          <p:nvPr/>
        </p:nvSpPr>
        <p:spPr>
          <a:xfrm>
            <a:off x="6514960" y="2006223"/>
            <a:ext cx="2351948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err="1"/>
              <a:t>groupby</a:t>
            </a:r>
            <a:r>
              <a:rPr lang="en-US" dirty="0"/>
              <a:t> ()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permite</a:t>
            </a:r>
            <a:r>
              <a:rPr lang="en-US" dirty="0"/>
              <a:t> </a:t>
            </a:r>
            <a:r>
              <a:rPr lang="en-US" dirty="0" err="1"/>
              <a:t>crear</a:t>
            </a:r>
            <a:r>
              <a:rPr lang="en-US" dirty="0"/>
              <a:t> </a:t>
            </a:r>
            <a:r>
              <a:rPr lang="en-US" dirty="0" err="1"/>
              <a:t>agrupaciones</a:t>
            </a:r>
            <a:r>
              <a:rPr lang="en-US" dirty="0"/>
              <a:t> por un campo</a:t>
            </a:r>
          </a:p>
        </p:txBody>
      </p: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F6385CA3-0200-B144-B11E-95B490201E81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4094219" y="2267833"/>
            <a:ext cx="2420741" cy="0"/>
          </a:xfrm>
          <a:prstGeom prst="straightConnector1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99809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4D13BF10-2FA4-2B44-8529-DBE37873DA40}"/>
              </a:ext>
            </a:extLst>
          </p:cNvPr>
          <p:cNvSpPr/>
          <p:nvPr/>
        </p:nvSpPr>
        <p:spPr>
          <a:xfrm>
            <a:off x="5389937" y="2704688"/>
            <a:ext cx="2351947" cy="316090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CA5A4F1A-30FF-7149-AC1F-D8E8FF43B5DA}" type="slidenum">
              <a:rPr lang="es-ES"/>
              <a:pPr/>
              <a:t>10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AF73761-D5EE-7364-0873-F863FAC2F3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5ADEC7D4-5516-1641-82FC-5D5F3C830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Agrupaciones</a:t>
            </a:r>
          </a:p>
        </p:txBody>
      </p:sp>
      <p:sp>
        <p:nvSpPr>
          <p:cNvPr id="2" name="Marcador de texto 1"/>
          <p:cNvSpPr>
            <a:spLocks noGrp="1"/>
          </p:cNvSpPr>
          <p:nvPr>
            <p:ph type="body" idx="4294967295"/>
          </p:nvPr>
        </p:nvSpPr>
        <p:spPr>
          <a:xfrm>
            <a:off x="765175" y="1233488"/>
            <a:ext cx="8378825" cy="2486025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pandas </a:t>
            </a:r>
            <a:r>
              <a:rPr lang="es-CL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df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read_csv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african_crises.csv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grupos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groupby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'country'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estadisticas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= grupos[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inflation_crises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agg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'mean'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  <a:p>
            <a:pPr marL="148590" indent="0">
              <a:buNone/>
            </a:pPr>
            <a:endParaRPr lang="es-CL" sz="1600" dirty="0">
              <a:solidFill>
                <a:srgbClr val="0733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estadisticas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7" name="TextBox 14"/>
          <p:cNvSpPr txBox="1"/>
          <p:nvPr/>
        </p:nvSpPr>
        <p:spPr>
          <a:xfrm>
            <a:off x="6660232" y="3371269"/>
            <a:ext cx="2351947" cy="116955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Y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esos</a:t>
            </a:r>
            <a:r>
              <a:rPr lang="en-US" dirty="0"/>
              <a:t> </a:t>
            </a:r>
            <a:r>
              <a:rPr lang="en-US" dirty="0" err="1"/>
              <a:t>grupos</a:t>
            </a:r>
            <a:r>
              <a:rPr lang="en-US" dirty="0"/>
              <a:t> </a:t>
            </a:r>
            <a:r>
              <a:rPr lang="en-US" dirty="0" err="1"/>
              <a:t>podemos</a:t>
            </a:r>
            <a:r>
              <a:rPr lang="en-US" dirty="0"/>
              <a:t> </a:t>
            </a:r>
            <a:r>
              <a:rPr lang="en-US" dirty="0" err="1"/>
              <a:t>sacar</a:t>
            </a:r>
            <a:r>
              <a:rPr lang="en-US" dirty="0"/>
              <a:t> </a:t>
            </a:r>
            <a:r>
              <a:rPr lang="en-US" dirty="0" err="1"/>
              <a:t>estadísticas</a:t>
            </a:r>
            <a:r>
              <a:rPr lang="en-US" dirty="0"/>
              <a:t> de </a:t>
            </a:r>
            <a:r>
              <a:rPr lang="en-US" dirty="0" err="1"/>
              <a:t>ciertos</a:t>
            </a:r>
            <a:r>
              <a:rPr lang="en-US" dirty="0"/>
              <a:t> </a:t>
            </a:r>
            <a:r>
              <a:rPr lang="en-US" dirty="0" err="1"/>
              <a:t>campos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caso</a:t>
            </a:r>
            <a:r>
              <a:rPr lang="en-US" dirty="0"/>
              <a:t> de </a:t>
            </a:r>
            <a:r>
              <a:rPr lang="en-US" dirty="0" err="1"/>
              <a:t>inflation_crisis</a:t>
            </a:r>
            <a:r>
              <a:rPr lang="en-US" dirty="0"/>
              <a:t> con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comando</a:t>
            </a:r>
            <a:r>
              <a:rPr lang="en-US" dirty="0"/>
              <a:t> .</a:t>
            </a:r>
            <a:r>
              <a:rPr lang="en-US" dirty="0" err="1"/>
              <a:t>agg</a:t>
            </a:r>
            <a:endParaRPr lang="en-US" dirty="0"/>
          </a:p>
        </p:txBody>
      </p:sp>
      <p:cxnSp>
        <p:nvCxnSpPr>
          <p:cNvPr id="18" name="Conector recto de flecha 29">
            <a:extLst>
              <a:ext uri="{FF2B5EF4-FFF2-40B4-BE49-F238E27FC236}">
                <a16:creationId xmlns:a16="http://schemas.microsoft.com/office/drawing/2014/main" id="{70D97537-3F19-9242-BFCF-3218199038CA}"/>
              </a:ext>
            </a:extLst>
          </p:cNvPr>
          <p:cNvCxnSpPr>
            <a:cxnSpLocks/>
            <a:stCxn id="37" idx="1"/>
            <a:endCxn id="17" idx="2"/>
          </p:cNvCxnSpPr>
          <p:nvPr/>
        </p:nvCxnSpPr>
        <p:spPr>
          <a:xfrm rot="10800000">
            <a:off x="6565912" y="3020779"/>
            <a:ext cx="94321" cy="935267"/>
          </a:xfrm>
          <a:prstGeom prst="bentConnector2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Llamada rectangular redondeada 8">
            <a:extLst>
              <a:ext uri="{FF2B5EF4-FFF2-40B4-BE49-F238E27FC236}">
                <a16:creationId xmlns:a16="http://schemas.microsoft.com/office/drawing/2014/main" id="{C311611E-E0B9-554C-AAB2-ACD24DB11EA8}"/>
              </a:ext>
            </a:extLst>
          </p:cNvPr>
          <p:cNvSpPr/>
          <p:nvPr/>
        </p:nvSpPr>
        <p:spPr>
          <a:xfrm>
            <a:off x="6062331" y="4891310"/>
            <a:ext cx="1933612" cy="975234"/>
          </a:xfrm>
          <a:prstGeom prst="wedgeRoundRectCallout">
            <a:avLst>
              <a:gd name="adj1" fmla="val 25394"/>
              <a:gd name="adj2" fmla="val -84721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A7350AC-155E-2144-A5E9-F882CAEB218A}"/>
              </a:ext>
            </a:extLst>
          </p:cNvPr>
          <p:cNvSpPr txBox="1"/>
          <p:nvPr/>
        </p:nvSpPr>
        <p:spPr>
          <a:xfrm>
            <a:off x="6117485" y="4939708"/>
            <a:ext cx="17452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>
                <a:latin typeface="+mj-lt"/>
              </a:rPr>
              <a:t>min, max, mean, sum,std,  </a:t>
            </a:r>
            <a:r>
              <a:rPr lang="es-CL" i="1" dirty="0" err="1">
                <a:latin typeface="+mj-lt"/>
              </a:rPr>
              <a:t>sorted</a:t>
            </a:r>
            <a:r>
              <a:rPr lang="es-CL" i="1" dirty="0">
                <a:latin typeface="+mj-lt"/>
              </a:rPr>
              <a:t>, lambda</a:t>
            </a:r>
          </a:p>
        </p:txBody>
      </p:sp>
      <p:pic>
        <p:nvPicPr>
          <p:cNvPr id="11" name="Gráfico 10" descr="Mejora continua">
            <a:extLst>
              <a:ext uri="{FF2B5EF4-FFF2-40B4-BE49-F238E27FC236}">
                <a16:creationId xmlns:a16="http://schemas.microsoft.com/office/drawing/2014/main" id="{B384DACA-C383-BB4D-9FB0-70E5E419D1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84229" y="4340870"/>
            <a:ext cx="646331" cy="646331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516DEAB1-4F01-6843-B3B4-92047FAF06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240" y="3816434"/>
            <a:ext cx="3894606" cy="2667538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TextBox 14">
            <a:extLst>
              <a:ext uri="{FF2B5EF4-FFF2-40B4-BE49-F238E27FC236}">
                <a16:creationId xmlns:a16="http://schemas.microsoft.com/office/drawing/2014/main" id="{2708AF8E-D54F-984F-B9FC-CF5B67E17681}"/>
              </a:ext>
            </a:extLst>
          </p:cNvPr>
          <p:cNvSpPr txBox="1"/>
          <p:nvPr/>
        </p:nvSpPr>
        <p:spPr>
          <a:xfrm>
            <a:off x="6565911" y="2006223"/>
            <a:ext cx="2351948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err="1"/>
              <a:t>groupby</a:t>
            </a:r>
            <a:r>
              <a:rPr lang="en-US" dirty="0"/>
              <a:t> ()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permite</a:t>
            </a:r>
            <a:r>
              <a:rPr lang="en-US" dirty="0"/>
              <a:t> </a:t>
            </a:r>
            <a:r>
              <a:rPr lang="en-US" dirty="0" err="1"/>
              <a:t>crear</a:t>
            </a:r>
            <a:r>
              <a:rPr lang="en-US" dirty="0"/>
              <a:t> </a:t>
            </a:r>
            <a:r>
              <a:rPr lang="en-US" dirty="0" err="1"/>
              <a:t>agrupaciones</a:t>
            </a:r>
            <a:r>
              <a:rPr lang="en-US" dirty="0"/>
              <a:t> por un campo</a:t>
            </a:r>
          </a:p>
        </p:txBody>
      </p: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FA9D6BD2-FFBE-C241-B9D2-DF8B18ED72EC}"/>
              </a:ext>
            </a:extLst>
          </p:cNvPr>
          <p:cNvCxnSpPr>
            <a:cxnSpLocks/>
            <a:stCxn id="27" idx="1"/>
          </p:cNvCxnSpPr>
          <p:nvPr/>
        </p:nvCxnSpPr>
        <p:spPr>
          <a:xfrm flipH="1">
            <a:off x="4145170" y="2267833"/>
            <a:ext cx="2420741" cy="0"/>
          </a:xfrm>
          <a:prstGeom prst="straightConnector1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68967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DA713A0-FF2A-4B4C-94EB-4E71243CB9C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11</a:t>
            </a:fld>
            <a:endParaRPr lang="es-CL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26CFF770-9153-15C6-6105-E8662F95B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Ejercicio</a:t>
            </a:r>
          </a:p>
        </p:txBody>
      </p:sp>
      <p:sp>
        <p:nvSpPr>
          <p:cNvPr id="5" name="Shape 183"/>
          <p:cNvSpPr txBox="1"/>
          <p:nvPr/>
        </p:nvSpPr>
        <p:spPr>
          <a:xfrm>
            <a:off x="1362726" y="1638545"/>
            <a:ext cx="2972601" cy="208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Tiempo : </a:t>
            </a:r>
            <a:r>
              <a:rPr lang="en-US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10 </a:t>
            </a: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minutos</a:t>
            </a:r>
            <a:endParaRPr dirty="0"/>
          </a:p>
        </p:txBody>
      </p:sp>
      <p:sp>
        <p:nvSpPr>
          <p:cNvPr id="6" name="Shape 184"/>
          <p:cNvSpPr/>
          <p:nvPr/>
        </p:nvSpPr>
        <p:spPr>
          <a:xfrm>
            <a:off x="1431682" y="2050462"/>
            <a:ext cx="6232840" cy="3785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1200"/>
              </a:spcAft>
            </a:pPr>
            <a:r>
              <a:rPr lang="es-CL" sz="1600" dirty="0">
                <a:latin typeface="Calibri" panose="020F0502020204030204" pitchFamily="34" charset="0"/>
              </a:rPr>
              <a:t>1. Determine el valor promedio y la desviación estándar del índice de precios del consumidor CPI (</a:t>
            </a:r>
            <a:r>
              <a:rPr lang="es-CL" sz="1600" dirty="0" err="1">
                <a:latin typeface="Calibri" panose="020F0502020204030204" pitchFamily="34" charset="0"/>
              </a:rPr>
              <a:t>inflation_annual_cpi</a:t>
            </a:r>
            <a:r>
              <a:rPr lang="es-CL" sz="1600" dirty="0">
                <a:latin typeface="Calibri" panose="020F0502020204030204" pitchFamily="34" charset="0"/>
              </a:rPr>
              <a:t>) de los países en toda su historia</a:t>
            </a:r>
          </a:p>
          <a:p>
            <a:pPr lvl="0">
              <a:spcBef>
                <a:spcPts val="600"/>
              </a:spcBef>
              <a:spcAft>
                <a:spcPts val="1200"/>
              </a:spcAft>
            </a:pPr>
            <a:r>
              <a:rPr lang="es-CL" sz="1600" dirty="0">
                <a:latin typeface="Calibri" panose="020F0502020204030204" pitchFamily="34" charset="0"/>
              </a:rPr>
              <a:t>2. Ahora realice la comparación anterior, pero solamente los bancos en los momentos de tiempo que NO han estado en crisis (</a:t>
            </a:r>
            <a:r>
              <a:rPr lang="es-CL" sz="1600" dirty="0" err="1">
                <a:latin typeface="Calibri" panose="020F0502020204030204" pitchFamily="34" charset="0"/>
              </a:rPr>
              <a:t>banking_crisis</a:t>
            </a:r>
            <a:r>
              <a:rPr lang="es-CL" sz="1600" dirty="0">
                <a:latin typeface="Calibri" panose="020F0502020204030204" pitchFamily="34" charset="0"/>
              </a:rPr>
              <a:t>)</a:t>
            </a:r>
          </a:p>
          <a:p>
            <a:pPr marL="0" marR="0" lvl="0" indent="0" algn="l" rtl="0">
              <a:spcBef>
                <a:spcPts val="600"/>
              </a:spcBef>
              <a:spcAft>
                <a:spcPts val="1200"/>
              </a:spcAft>
              <a:buNone/>
            </a:pPr>
            <a:r>
              <a:rPr lang="es-CL" sz="1600" dirty="0">
                <a:latin typeface="Calibri" panose="020F0502020204030204" pitchFamily="34" charset="0"/>
              </a:rPr>
              <a:t>Recuerde que tiene los siguientes campos:</a:t>
            </a:r>
          </a:p>
          <a:p>
            <a:pPr marL="800366" lvl="1" indent="-342858" eaLnBrk="0" hangingPunct="0">
              <a:spcBef>
                <a:spcPct val="20000"/>
              </a:spcBef>
              <a:buClr>
                <a:srgbClr val="0000FF"/>
              </a:buClr>
              <a:buSzPct val="110000"/>
              <a:buFont typeface="Wingdings" charset="2"/>
              <a:buChar char="§"/>
            </a:pPr>
            <a:r>
              <a:rPr lang="es-CL" sz="1600" dirty="0" err="1">
                <a:latin typeface="Calibri" panose="020F0502020204030204" pitchFamily="34" charset="0"/>
              </a:rPr>
              <a:t>inflation_annual_cpi</a:t>
            </a:r>
            <a:r>
              <a:rPr lang="es-CL" sz="1600" dirty="0">
                <a:latin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 (</a:t>
            </a:r>
            <a:r>
              <a:rPr lang="en-US" sz="1600" dirty="0" err="1"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valores</a:t>
            </a:r>
            <a:r>
              <a:rPr lang="en-US" sz="1600" dirty="0"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numéricos</a:t>
            </a:r>
            <a:r>
              <a:rPr lang="en-US" sz="1600" dirty="0"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)</a:t>
            </a:r>
          </a:p>
          <a:p>
            <a:pPr marL="800366" lvl="1" indent="-342858" eaLnBrk="0" hangingPunct="0">
              <a:spcBef>
                <a:spcPct val="20000"/>
              </a:spcBef>
              <a:buClr>
                <a:srgbClr val="0000FF"/>
              </a:buClr>
              <a:buSzPct val="110000"/>
              <a:buFont typeface="Wingdings" charset="2"/>
              <a:buChar char="§"/>
            </a:pPr>
            <a:r>
              <a:rPr lang="es-CL" sz="1600" dirty="0" err="1">
                <a:latin typeface="Calibri" panose="020F0502020204030204" pitchFamily="34" charset="0"/>
              </a:rPr>
              <a:t>banking_crisis</a:t>
            </a:r>
            <a:r>
              <a:rPr lang="es-CL" sz="1600" dirty="0">
                <a:latin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(crisis o </a:t>
            </a:r>
            <a:r>
              <a:rPr lang="en-US" sz="1600" dirty="0" err="1"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no_crisis</a:t>
            </a:r>
            <a:r>
              <a:rPr lang="en-US" sz="1600" dirty="0"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)</a:t>
            </a:r>
          </a:p>
          <a:p>
            <a:pPr fontAlgn="base"/>
            <a:endParaRPr lang="en-US" sz="1600" dirty="0">
              <a:latin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CL" sz="1500" dirty="0">
              <a:solidFill>
                <a:schemeClr val="dk1"/>
              </a:solidFill>
              <a:latin typeface="Calibri"/>
              <a:ea typeface="Gill Sans"/>
              <a:cs typeface="Calibri"/>
              <a:sym typeface="Gill Sans"/>
            </a:endParaRPr>
          </a:p>
        </p:txBody>
      </p:sp>
      <p:pic>
        <p:nvPicPr>
          <p:cNvPr id="8" name="Shape 182" descr="stopwatch.png">
            <a:extLst>
              <a:ext uri="{FF2B5EF4-FFF2-40B4-BE49-F238E27FC236}">
                <a16:creationId xmlns:a16="http://schemas.microsoft.com/office/drawing/2014/main" id="{33A3D945-BE55-9F4E-93CF-EA52A3BD3FD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8794" y="1559238"/>
            <a:ext cx="543470" cy="5434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365112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B6E7F7C-475F-5844-BC7A-7C104A14414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12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7287881-5B8E-8D9C-8C10-9ECA4AA7A0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Ejercicio</a:t>
            </a:r>
          </a:p>
        </p:txBody>
      </p:sp>
      <p:sp>
        <p:nvSpPr>
          <p:cNvPr id="3" name="Rectangle 2"/>
          <p:cNvSpPr/>
          <p:nvPr/>
        </p:nvSpPr>
        <p:spPr>
          <a:xfrm>
            <a:off x="827088" y="2274838"/>
            <a:ext cx="7771720" cy="3785652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s-CL" sz="15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 pandas </a:t>
            </a:r>
            <a:r>
              <a:rPr lang="es-CL" sz="15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None/>
            </a:pPr>
            <a:r>
              <a:rPr lang="es-CL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5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read_csv</a:t>
            </a: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5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5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african_crises.csv</a:t>
            </a:r>
            <a:r>
              <a:rPr lang="es-CL" sz="15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buNone/>
            </a:pPr>
            <a:endParaRPr lang="es-CL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None/>
            </a:pPr>
            <a:r>
              <a:rPr lang="es-CL" sz="15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#pregunta 1</a:t>
            </a:r>
          </a:p>
          <a:p>
            <a:pPr>
              <a:buNone/>
            </a:pP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group_1 = </a:t>
            </a:r>
            <a:r>
              <a:rPr lang="es-CL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df.</a:t>
            </a:r>
            <a:r>
              <a:rPr lang="es-CL" sz="15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groupby</a:t>
            </a: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5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'country'</a:t>
            </a: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endParaRPr lang="es-CL" sz="15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CL" sz="15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#determinamos variables estadísticas para cada país</a:t>
            </a:r>
          </a:p>
          <a:p>
            <a:pPr>
              <a:buNone/>
            </a:pP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stats_1 = group_1[</a:t>
            </a:r>
            <a:r>
              <a:rPr lang="es-CL" sz="15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5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inflation_annual_cpi</a:t>
            </a:r>
            <a:r>
              <a:rPr lang="es-CL" sz="15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s-CL" sz="15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agg</a:t>
            </a: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([</a:t>
            </a:r>
            <a:r>
              <a:rPr lang="es-CL" sz="15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5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s-CL" sz="15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s-CL" sz="15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'mean'</a:t>
            </a: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  <a:p>
            <a:pPr>
              <a:buNone/>
            </a:pPr>
            <a:r>
              <a:rPr lang="es-CL" sz="15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(stats_1)</a:t>
            </a:r>
          </a:p>
          <a:p>
            <a:pPr>
              <a:buNone/>
            </a:pPr>
            <a:endParaRPr lang="es-CL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CL" sz="15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#pregunta 2</a:t>
            </a:r>
          </a:p>
          <a:p>
            <a:pPr>
              <a:buNone/>
            </a:pP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group_2 = </a:t>
            </a:r>
            <a:r>
              <a:rPr lang="es-CL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5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5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banking_crisis</a:t>
            </a:r>
            <a:r>
              <a:rPr lang="es-CL" sz="15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]==</a:t>
            </a:r>
            <a:r>
              <a:rPr lang="es-CL" sz="15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5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no_crisis</a:t>
            </a:r>
            <a:r>
              <a:rPr lang="es-CL" sz="15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s-CL" sz="15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groupby</a:t>
            </a: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5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'country'</a:t>
            </a: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endParaRPr lang="es-CL" sz="15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CL" sz="15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#determinamos variables estadísticas para cada país con restricciones</a:t>
            </a:r>
          </a:p>
          <a:p>
            <a:pPr>
              <a:buNone/>
            </a:pP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stats_2 = group_2[</a:t>
            </a:r>
            <a:r>
              <a:rPr lang="es-CL" sz="15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5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inflation_annual_cpi</a:t>
            </a:r>
            <a:r>
              <a:rPr lang="es-CL" sz="15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s-CL" sz="15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agg</a:t>
            </a: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([</a:t>
            </a:r>
            <a:r>
              <a:rPr lang="es-CL" sz="15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5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s-CL" sz="15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s-CL" sz="15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'mean'</a:t>
            </a: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  <a:p>
            <a:pPr>
              <a:buNone/>
            </a:pPr>
            <a:r>
              <a:rPr lang="es-CL" sz="15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500" dirty="0">
                <a:latin typeface="Consolas" panose="020B0609020204030204" pitchFamily="49" charset="0"/>
                <a:cs typeface="Consolas" panose="020B0609020204030204" pitchFamily="49" charset="0"/>
              </a:rPr>
              <a:t>(stats_2)</a:t>
            </a:r>
            <a:endParaRPr lang="es-CL" sz="1500" dirty="0">
              <a:latin typeface="Consolas" panose="020B0609020204030204" pitchFamily="49" charset="0"/>
            </a:endParaRPr>
          </a:p>
        </p:txBody>
      </p:sp>
      <p:sp>
        <p:nvSpPr>
          <p:cNvPr id="6" name="Shape 183">
            <a:extLst>
              <a:ext uri="{FF2B5EF4-FFF2-40B4-BE49-F238E27FC236}">
                <a16:creationId xmlns:a16="http://schemas.microsoft.com/office/drawing/2014/main" id="{288DEA80-2539-6C49-B38D-C7B56397839F}"/>
              </a:ext>
            </a:extLst>
          </p:cNvPr>
          <p:cNvSpPr txBox="1"/>
          <p:nvPr/>
        </p:nvSpPr>
        <p:spPr>
          <a:xfrm>
            <a:off x="1362726" y="1638545"/>
            <a:ext cx="2972601" cy="208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Tiempo : </a:t>
            </a:r>
            <a:r>
              <a:rPr lang="en-US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10 </a:t>
            </a: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minutos</a:t>
            </a:r>
            <a:endParaRPr dirty="0"/>
          </a:p>
        </p:txBody>
      </p:sp>
      <p:pic>
        <p:nvPicPr>
          <p:cNvPr id="7" name="Shape 182" descr="stopwatch.png">
            <a:extLst>
              <a:ext uri="{FF2B5EF4-FFF2-40B4-BE49-F238E27FC236}">
                <a16:creationId xmlns:a16="http://schemas.microsoft.com/office/drawing/2014/main" id="{E2F2C194-E248-7649-94C1-75F79F5862E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8794" y="1559238"/>
            <a:ext cx="543470" cy="5434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33989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DA713A0-FF2A-4B4C-94EB-4E71243CB9C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13</a:t>
            </a:fld>
            <a:endParaRPr lang="es-CL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8DF80885-6443-402B-ED31-07CC673E45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Ejercicio</a:t>
            </a:r>
          </a:p>
        </p:txBody>
      </p:sp>
      <p:sp>
        <p:nvSpPr>
          <p:cNvPr id="5" name="Shape 183"/>
          <p:cNvSpPr txBox="1"/>
          <p:nvPr/>
        </p:nvSpPr>
        <p:spPr>
          <a:xfrm>
            <a:off x="1362726" y="1638545"/>
            <a:ext cx="2972601" cy="208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Tiempo : </a:t>
            </a:r>
            <a:r>
              <a:rPr lang="en-US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10 </a:t>
            </a: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minutos</a:t>
            </a:r>
            <a:endParaRPr dirty="0"/>
          </a:p>
        </p:txBody>
      </p:sp>
      <p:sp>
        <p:nvSpPr>
          <p:cNvPr id="6" name="Shape 184"/>
          <p:cNvSpPr/>
          <p:nvPr/>
        </p:nvSpPr>
        <p:spPr>
          <a:xfrm>
            <a:off x="1431682" y="2050462"/>
            <a:ext cx="6232840" cy="3785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600"/>
              </a:spcBef>
              <a:spcAft>
                <a:spcPts val="1200"/>
              </a:spcAft>
            </a:pPr>
            <a:r>
              <a:rPr lang="es-CL" sz="1600" dirty="0">
                <a:latin typeface="Calibri" panose="020F0502020204030204" pitchFamily="34" charset="0"/>
              </a:rPr>
              <a:t>1. Determine el número de crisis por país, y luego indique el mayor de todos ellos. Recuerde primero agrupar los datos por país.</a:t>
            </a:r>
          </a:p>
          <a:p>
            <a:pPr lvl="0">
              <a:spcBef>
                <a:spcPts val="600"/>
              </a:spcBef>
              <a:spcAft>
                <a:spcPts val="1200"/>
              </a:spcAft>
            </a:pPr>
            <a:r>
              <a:rPr lang="es-CL" sz="1600" dirty="0">
                <a:latin typeface="Calibri" panose="020F0502020204030204" pitchFamily="34" charset="0"/>
              </a:rPr>
              <a:t>Utilice la siguiente columna para conocer su tuvo o no crisis</a:t>
            </a:r>
          </a:p>
          <a:p>
            <a:pPr marL="800366" lvl="1" indent="-342858" eaLnBrk="0" hangingPunct="0">
              <a:spcBef>
                <a:spcPct val="20000"/>
              </a:spcBef>
              <a:buClr>
                <a:srgbClr val="0000FF"/>
              </a:buClr>
              <a:buSzPct val="110000"/>
              <a:buFont typeface="Wingdings" charset="2"/>
              <a:buChar char="§"/>
            </a:pPr>
            <a:r>
              <a:rPr lang="es-CL" sz="1600" dirty="0" err="1">
                <a:latin typeface="Calibri" panose="020F0502020204030204" pitchFamily="34" charset="0"/>
              </a:rPr>
              <a:t>banking_crisis</a:t>
            </a:r>
            <a:r>
              <a:rPr lang="es-CL" sz="1600" dirty="0">
                <a:latin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</a:rPr>
              <a:t>(crisis o </a:t>
            </a:r>
            <a:r>
              <a:rPr lang="en-US" sz="1600" dirty="0" err="1">
                <a:latin typeface="Calibri" panose="020F0502020204030204" pitchFamily="34" charset="0"/>
              </a:rPr>
              <a:t>no_crisis</a:t>
            </a:r>
            <a:r>
              <a:rPr lang="en-US" sz="1600" dirty="0">
                <a:latin typeface="Calibri" panose="020F0502020204030204" pitchFamily="34" charset="0"/>
              </a:rPr>
              <a:t>)</a:t>
            </a:r>
          </a:p>
          <a:p>
            <a:pPr fontAlgn="base"/>
            <a:endParaRPr lang="en-US" sz="1600" dirty="0">
              <a:latin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CL" sz="1500" dirty="0">
              <a:solidFill>
                <a:schemeClr val="dk1"/>
              </a:solidFill>
              <a:latin typeface="Calibri"/>
              <a:ea typeface="Gill Sans"/>
              <a:cs typeface="Calibri"/>
              <a:sym typeface="Gill Sans"/>
            </a:endParaRPr>
          </a:p>
        </p:txBody>
      </p:sp>
      <p:pic>
        <p:nvPicPr>
          <p:cNvPr id="8" name="Shape 182" descr="stopwatch.png">
            <a:extLst>
              <a:ext uri="{FF2B5EF4-FFF2-40B4-BE49-F238E27FC236}">
                <a16:creationId xmlns:a16="http://schemas.microsoft.com/office/drawing/2014/main" id="{33A3D945-BE55-9F4E-93CF-EA52A3BD3FD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8794" y="1559238"/>
            <a:ext cx="543470" cy="5434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361702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795815FF-8366-5016-FFB2-67F2E8820040}"/>
              </a:ext>
            </a:extLst>
          </p:cNvPr>
          <p:cNvSpPr/>
          <p:nvPr/>
        </p:nvSpPr>
        <p:spPr>
          <a:xfrm>
            <a:off x="3964156" y="3992221"/>
            <a:ext cx="4082564" cy="237484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B6E7F7C-475F-5844-BC7A-7C104A14414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14</a:t>
            </a:fld>
            <a:endParaRPr lang="es-CL"/>
          </a:p>
        </p:txBody>
      </p:sp>
      <p:sp>
        <p:nvSpPr>
          <p:cNvPr id="12" name="Marcador de pie de página 11">
            <a:extLst>
              <a:ext uri="{FF2B5EF4-FFF2-40B4-BE49-F238E27FC236}">
                <a16:creationId xmlns:a16="http://schemas.microsoft.com/office/drawing/2014/main" id="{E755F80F-DE43-A9EA-5ADC-69DD261A9C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Ejercicio</a:t>
            </a:r>
          </a:p>
        </p:txBody>
      </p:sp>
      <p:sp>
        <p:nvSpPr>
          <p:cNvPr id="3" name="Rectangle 2"/>
          <p:cNvSpPr/>
          <p:nvPr/>
        </p:nvSpPr>
        <p:spPr>
          <a:xfrm>
            <a:off x="827088" y="2015676"/>
            <a:ext cx="7771719" cy="4401205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CL" sz="14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pandas </a:t>
            </a:r>
            <a:r>
              <a:rPr lang="es-CL" sz="1400" b="0" dirty="0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400" b="0" dirty="0">
              <a:solidFill>
                <a:srgbClr val="353535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CL" sz="14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numpy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b="0" dirty="0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np</a:t>
            </a:r>
            <a:endParaRPr lang="es-CL" sz="1400" b="0" dirty="0">
              <a:solidFill>
                <a:srgbClr val="353535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b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s-CL" sz="14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4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read_csv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4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'data/</a:t>
            </a:r>
            <a:r>
              <a:rPr lang="es-CL" sz="1400" b="0" dirty="0" err="1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african_crises.csv</a:t>
            </a:r>
            <a:r>
              <a:rPr lang="es-CL" sz="14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endParaRPr lang="es-CL" sz="14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agrupamos por país</a:t>
            </a:r>
          </a:p>
          <a:p>
            <a:r>
              <a:rPr lang="es-CL" sz="14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grp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df.</a:t>
            </a:r>
            <a:r>
              <a:rPr lang="es-CL" sz="14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groupby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([</a:t>
            </a:r>
            <a:r>
              <a:rPr lang="es-CL" sz="14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'country'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  <a:p>
            <a:endParaRPr lang="es-CL" sz="1400" dirty="0">
              <a:solidFill>
                <a:srgbClr val="35353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</a:t>
            </a: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determiamos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aquellos valores por país con crisis</a:t>
            </a:r>
            <a:endParaRPr lang="es-CL" sz="1400" b="0" dirty="0">
              <a:solidFill>
                <a:srgbClr val="353535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CL" sz="14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tbl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grp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4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b="0" dirty="0" err="1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banking_crisis</a:t>
            </a:r>
            <a:r>
              <a:rPr lang="es-CL" sz="14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s-CL" sz="14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agg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([(</a:t>
            </a:r>
            <a:r>
              <a:rPr lang="es-CL" sz="14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b="0" dirty="0" err="1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cont</a:t>
            </a:r>
            <a:r>
              <a:rPr lang="es-CL" sz="14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s-CL" sz="1400" b="0" dirty="0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lambda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b="0" dirty="0" err="1">
                <a:solidFill>
                  <a:srgbClr val="E06C7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col</a:t>
            </a:r>
            <a:r>
              <a:rPr lang="es-CL" sz="14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:np.sum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(col</a:t>
            </a:r>
            <a:r>
              <a:rPr lang="es-CL" sz="14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==</a:t>
            </a:r>
            <a:r>
              <a:rPr lang="es-CL" sz="14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'crisis'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))])</a:t>
            </a:r>
          </a:p>
          <a:p>
            <a:b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s-CL" sz="14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400" b="0" dirty="0" err="1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lang="es-CL" sz="1400" b="0" dirty="0" err="1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'Número</a:t>
            </a:r>
            <a:r>
              <a:rPr lang="es-CL" sz="14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de crisis por país 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r>
              <a:rPr lang="es-CL" sz="14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tbl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r>
              <a:rPr lang="es-CL" sz="14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endParaRPr lang="es-CL" sz="1400" b="0" dirty="0">
              <a:solidFill>
                <a:srgbClr val="353535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#buscamos el mayor de toda la tabla</a:t>
            </a:r>
            <a:b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s-CL" sz="1400" b="0" dirty="0">
                <a:solidFill>
                  <a:srgbClr val="FF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r>
              <a:rPr lang="es-CL" sz="14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4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Series</a:t>
            </a:r>
            <a:r>
              <a:rPr lang="es-CL" sz="14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s-CL" sz="14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argmax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4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tbl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4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b="0" dirty="0" err="1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cont</a:t>
            </a:r>
            <a:r>
              <a:rPr lang="es-CL" sz="14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  <a:p>
            <a:endParaRPr lang="es-CL" sz="14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mostramos los resultados</a:t>
            </a:r>
          </a:p>
          <a:p>
            <a:r>
              <a:rPr lang="es-CL" sz="14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no_crisis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4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tbl.iloc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400" b="0" dirty="0">
                <a:solidFill>
                  <a:srgbClr val="FF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s-CL" sz="14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cont</a:t>
            </a:r>
            <a:b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s-CL" sz="14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4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lang="es-CL" sz="14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r>
              <a:rPr lang="es-CL" sz="14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tbl.iloc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400" b="0" dirty="0">
                <a:solidFill>
                  <a:srgbClr val="FF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s-CL" sz="14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r>
              <a:rPr lang="es-CL" sz="1400" b="0" dirty="0">
                <a:solidFill>
                  <a:srgbClr val="E8850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tie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 un máximo de 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r>
              <a:rPr lang="es-CL" sz="14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no_crisis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crisis</a:t>
            </a:r>
            <a:r>
              <a:rPr lang="es-CL" sz="14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'</a:t>
            </a:r>
            <a:r>
              <a:rPr lang="es-CL" sz="14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endParaRPr lang="es-CL" sz="1400" b="0" dirty="0">
              <a:solidFill>
                <a:srgbClr val="353535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Shape 183">
            <a:extLst>
              <a:ext uri="{FF2B5EF4-FFF2-40B4-BE49-F238E27FC236}">
                <a16:creationId xmlns:a16="http://schemas.microsoft.com/office/drawing/2014/main" id="{288DEA80-2539-6C49-B38D-C7B56397839F}"/>
              </a:ext>
            </a:extLst>
          </p:cNvPr>
          <p:cNvSpPr txBox="1"/>
          <p:nvPr/>
        </p:nvSpPr>
        <p:spPr>
          <a:xfrm>
            <a:off x="1362726" y="1309177"/>
            <a:ext cx="2972601" cy="208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Tiempo : </a:t>
            </a:r>
            <a:r>
              <a:rPr lang="en-US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10 </a:t>
            </a: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minutos</a:t>
            </a:r>
            <a:endParaRPr dirty="0"/>
          </a:p>
        </p:txBody>
      </p:sp>
      <p:pic>
        <p:nvPicPr>
          <p:cNvPr id="7" name="Shape 182" descr="stopwatch.png">
            <a:extLst>
              <a:ext uri="{FF2B5EF4-FFF2-40B4-BE49-F238E27FC236}">
                <a16:creationId xmlns:a16="http://schemas.microsoft.com/office/drawing/2014/main" id="{E2F2C194-E248-7649-94C1-75F79F5862E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8794" y="1229870"/>
            <a:ext cx="543470" cy="54347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14">
            <a:extLst>
              <a:ext uri="{FF2B5EF4-FFF2-40B4-BE49-F238E27FC236}">
                <a16:creationId xmlns:a16="http://schemas.microsoft.com/office/drawing/2014/main" id="{6A3CC100-3AF7-145C-B740-1A13759272F7}"/>
              </a:ext>
            </a:extLst>
          </p:cNvPr>
          <p:cNvSpPr txBox="1"/>
          <p:nvPr/>
        </p:nvSpPr>
        <p:spPr>
          <a:xfrm>
            <a:off x="6310959" y="2805651"/>
            <a:ext cx="210152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err="1"/>
              <a:t>empleamos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función</a:t>
            </a:r>
            <a:r>
              <a:rPr lang="en-US" dirty="0"/>
              <a:t> </a:t>
            </a:r>
            <a:r>
              <a:rPr lang="en-US" dirty="0" err="1"/>
              <a:t>específica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ejemplo</a:t>
            </a:r>
            <a:endParaRPr lang="en-US" dirty="0"/>
          </a:p>
        </p:txBody>
      </p:sp>
      <p:cxnSp>
        <p:nvCxnSpPr>
          <p:cNvPr id="10" name="Conector recto de flecha 29">
            <a:extLst>
              <a:ext uri="{FF2B5EF4-FFF2-40B4-BE49-F238E27FC236}">
                <a16:creationId xmlns:a16="http://schemas.microsoft.com/office/drawing/2014/main" id="{CB19727A-873F-69E8-AD6D-E2B80E6268AB}"/>
              </a:ext>
            </a:extLst>
          </p:cNvPr>
          <p:cNvCxnSpPr>
            <a:cxnSpLocks/>
            <a:stCxn id="9" idx="1"/>
            <a:endCxn id="8" idx="0"/>
          </p:cNvCxnSpPr>
          <p:nvPr/>
        </p:nvCxnSpPr>
        <p:spPr>
          <a:xfrm rot="10800000" flipV="1">
            <a:off x="6005439" y="3117325"/>
            <a:ext cx="305521" cy="874896"/>
          </a:xfrm>
          <a:prstGeom prst="bentConnector2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Gráfico 10" descr="Mejora continua">
            <a:extLst>
              <a:ext uri="{FF2B5EF4-FFF2-40B4-BE49-F238E27FC236}">
                <a16:creationId xmlns:a16="http://schemas.microsoft.com/office/drawing/2014/main" id="{0F0654CD-03FC-63E0-8D44-DAD702A92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58199" y="2220925"/>
            <a:ext cx="646331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5678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Slide Number Placeholder 1"/>
          <p:cNvSpPr txBox="1"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 lang="es-CL"/>
              <a:pPr/>
              <a:t>15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2CCE6B3-2D5A-E726-477B-06F511A9F9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26" name="Title 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/>
              <a:t>Temario</a:t>
            </a:r>
          </a:p>
        </p:txBody>
      </p:sp>
      <p:sp>
        <p:nvSpPr>
          <p:cNvPr id="727" name="Content Placeholder 3"/>
          <p:cNvSpPr txBox="1">
            <a:spLocks noGrp="1"/>
          </p:cNvSpPr>
          <p:nvPr>
            <p:ph type="body" sz="half" idx="4294967295"/>
          </p:nvPr>
        </p:nvSpPr>
        <p:spPr>
          <a:xfrm>
            <a:off x="539750" y="1520825"/>
            <a:ext cx="4165600" cy="2578100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  <a:r>
              <a:rPr lang="es-ES_tradnl" dirty="0"/>
              <a:t>Introducción a Pandas</a:t>
            </a:r>
          </a:p>
          <a:p>
            <a:pPr lvl="1">
              <a:defRPr sz="2000"/>
            </a:pPr>
            <a:r>
              <a:rPr lang="es-ES_tradnl" dirty="0">
                <a:solidFill>
                  <a:schemeClr val="bg1">
                    <a:lumMod val="65000"/>
                  </a:schemeClr>
                </a:solidFill>
              </a:rPr>
              <a:t>Operaciones básicas de datos</a:t>
            </a:r>
          </a:p>
          <a:p>
            <a:pPr lvl="1">
              <a:defRPr sz="2000"/>
            </a:pPr>
            <a:r>
              <a:rPr lang="es-ES_tradnl" dirty="0">
                <a:solidFill>
                  <a:schemeClr val="bg1">
                    <a:lumMod val="65000"/>
                  </a:schemeClr>
                </a:solidFill>
              </a:rPr>
              <a:t>Agrupaciones de datos</a:t>
            </a:r>
          </a:p>
          <a:p>
            <a:pPr lvl="1">
              <a:defRPr sz="2000"/>
            </a:pPr>
            <a:r>
              <a:rPr lang="es-ES_tradnl" dirty="0" err="1"/>
              <a:t>Pivot</a:t>
            </a:r>
            <a:r>
              <a:rPr lang="es-ES_tradnl" dirty="0"/>
              <a:t> table</a:t>
            </a:r>
          </a:p>
          <a:p>
            <a:pPr lvl="1">
              <a:defRPr sz="2000"/>
            </a:pPr>
            <a:r>
              <a:rPr lang="es-ES_tradnl" dirty="0" err="1">
                <a:solidFill>
                  <a:schemeClr val="bg1">
                    <a:lumMod val="65000"/>
                  </a:schemeClr>
                </a:solidFill>
              </a:rPr>
              <a:t>CrossTab</a:t>
            </a:r>
            <a:endParaRPr lang="es-ES_tradnl" dirty="0">
              <a:solidFill>
                <a:schemeClr val="bg1">
                  <a:lumMod val="65000"/>
                </a:schemeClr>
              </a:solidFill>
            </a:endParaRPr>
          </a:p>
          <a:p>
            <a:pPr lvl="1"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Gráfica </a:t>
            </a:r>
            <a:r>
              <a:rPr lang="es-ES_tradnl" dirty="0" err="1">
                <a:solidFill>
                  <a:schemeClr val="bg1">
                    <a:lumMod val="75000"/>
                  </a:schemeClr>
                </a:solidFill>
              </a:rPr>
              <a:t>matplotlib</a:t>
            </a:r>
            <a:endParaRPr lang="es-ES_tradnl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Gráfica </a:t>
            </a:r>
            <a:r>
              <a:rPr lang="es-ES_tradnl" dirty="0" err="1">
                <a:solidFill>
                  <a:schemeClr val="bg1">
                    <a:lumMod val="75000"/>
                  </a:schemeClr>
                </a:solidFill>
              </a:rPr>
              <a:t>Plotly</a:t>
            </a:r>
            <a:endParaRPr lang="es-ES_tradn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29" name="Rectangle 8"/>
          <p:cNvSpPr txBox="1"/>
          <p:nvPr/>
        </p:nvSpPr>
        <p:spPr>
          <a:xfrm>
            <a:off x="-1" y="6678265"/>
            <a:ext cx="1495722" cy="19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7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http://www.codingdojo.com/</a:t>
            </a:r>
          </a:p>
        </p:txBody>
      </p:sp>
      <p:grpSp>
        <p:nvGrpSpPr>
          <p:cNvPr id="733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730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1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2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749587314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6D8F9E0-DF67-F182-92BB-D2B577EB53D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3EBF2375-7DB9-1E42-9CD7-22FB949BDE2A}" type="slidenum">
              <a:rPr lang="en-US" altLang="es-CL" smtClean="0"/>
              <a:pPr/>
              <a:t>16</a:t>
            </a:fld>
            <a:endParaRPr lang="en-US" alt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6A956D3-FF11-A99D-5FC4-51EDD7E0E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675657E-9AE6-4539-5FE8-590CA4AB1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Pandas. Pivot</a:t>
            </a:r>
          </a:p>
        </p:txBody>
      </p:sp>
      <p:pic>
        <p:nvPicPr>
          <p:cNvPr id="6" name="Picture 6" descr="brainstorm (1).png">
            <a:extLst>
              <a:ext uri="{FF2B5EF4-FFF2-40B4-BE49-F238E27FC236}">
                <a16:creationId xmlns:a16="http://schemas.microsoft.com/office/drawing/2014/main" id="{8BBAC43C-FC47-3AF7-CCE4-91F2E02942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09" y="1390080"/>
            <a:ext cx="480116" cy="480116"/>
          </a:xfrm>
          <a:prstGeom prst="rect">
            <a:avLst/>
          </a:prstGeom>
        </p:spPr>
      </p:pic>
      <p:sp>
        <p:nvSpPr>
          <p:cNvPr id="7" name="Marcador de texto 4">
            <a:extLst>
              <a:ext uri="{FF2B5EF4-FFF2-40B4-BE49-F238E27FC236}">
                <a16:creationId xmlns:a16="http://schemas.microsoft.com/office/drawing/2014/main" id="{931F6EDF-5280-5C09-C6D8-EB9CADC3D0AE}"/>
              </a:ext>
            </a:extLst>
          </p:cNvPr>
          <p:cNvSpPr txBox="1">
            <a:spLocks/>
          </p:cNvSpPr>
          <p:nvPr/>
        </p:nvSpPr>
        <p:spPr bwMode="auto">
          <a:xfrm>
            <a:off x="1288503" y="1428750"/>
            <a:ext cx="7233767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 3" charset="0"/>
              <a:buNone/>
            </a:pPr>
            <a:r>
              <a:rPr lang="es-CL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En muchas ocasiones deseamos organizar los datos de una tabla de modo de extraer información significante de los datos a través de operaciones entre las columnas y sus datos. Esto es lo que conocemos como tabla pivote (muy empleado en </a:t>
            </a:r>
            <a:r>
              <a:rPr lang="es-CL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excel</a:t>
            </a:r>
            <a:r>
              <a:rPr lang="es-CL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AAF44C3-7128-CA66-7142-90F796047148}"/>
              </a:ext>
            </a:extLst>
          </p:cNvPr>
          <p:cNvSpPr txBox="1"/>
          <p:nvPr/>
        </p:nvSpPr>
        <p:spPr>
          <a:xfrm>
            <a:off x="5105549" y="3330390"/>
            <a:ext cx="30909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itchFamily="2" charset="2"/>
              <a:buChar char="§"/>
            </a:pPr>
            <a:r>
              <a:rPr lang="es-ES_tradnl" sz="1600" i="1" dirty="0">
                <a:latin typeface="Candara" panose="020E0502030303020204" pitchFamily="34" charset="0"/>
                <a:cs typeface="Calibri" panose="020F0502020204030204" pitchFamily="34" charset="0"/>
              </a:rPr>
              <a:t>¿Qué país vende más plátanos?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1F7FC28-88A3-3383-790B-B953D2CFA0C2}"/>
              </a:ext>
            </a:extLst>
          </p:cNvPr>
          <p:cNvSpPr txBox="1"/>
          <p:nvPr/>
        </p:nvSpPr>
        <p:spPr>
          <a:xfrm>
            <a:off x="5105549" y="3765870"/>
            <a:ext cx="3347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itchFamily="2" charset="2"/>
              <a:buChar char="§"/>
            </a:pPr>
            <a:r>
              <a:rPr lang="es-ES_tradnl" sz="1600" i="1">
                <a:latin typeface="Candara" panose="020E0502030303020204" pitchFamily="34" charset="0"/>
                <a:cs typeface="Calibri" panose="020F0502020204030204" pitchFamily="34" charset="0"/>
              </a:rPr>
              <a:t>¿Cuál es el monto promedio de ventas de naranjas?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1A85092-DFAA-C534-4264-21B9E3AEC4CD}"/>
              </a:ext>
            </a:extLst>
          </p:cNvPr>
          <p:cNvSpPr txBox="1"/>
          <p:nvPr/>
        </p:nvSpPr>
        <p:spPr>
          <a:xfrm>
            <a:off x="5105549" y="4420258"/>
            <a:ext cx="3347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itchFamily="2" charset="2"/>
              <a:buChar char="§"/>
            </a:pPr>
            <a:r>
              <a:rPr lang="es-ES_tradnl" sz="1600" i="1">
                <a:latin typeface="Candara" panose="020E0502030303020204" pitchFamily="34" charset="0"/>
                <a:cs typeface="Calibri" panose="020F0502020204030204" pitchFamily="34" charset="0"/>
              </a:rPr>
              <a:t>¿Cuál es el monto total de ventas de los vegetales?</a:t>
            </a:r>
          </a:p>
        </p:txBody>
      </p:sp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AC2D6419-D2F6-13C9-8BF3-A28DAF0BC08B}"/>
              </a:ext>
            </a:extLst>
          </p:cNvPr>
          <p:cNvSpPr/>
          <p:nvPr/>
        </p:nvSpPr>
        <p:spPr>
          <a:xfrm>
            <a:off x="4911047" y="3030876"/>
            <a:ext cx="3749612" cy="3493213"/>
          </a:xfrm>
          <a:prstGeom prst="roundRect">
            <a:avLst>
              <a:gd name="adj" fmla="val 3843"/>
            </a:avLst>
          </a:prstGeom>
          <a:noFill/>
          <a:ln cap="rnd"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0C2B748-4886-05E5-8139-13189BE99650}"/>
              </a:ext>
            </a:extLst>
          </p:cNvPr>
          <p:cNvSpPr txBox="1"/>
          <p:nvPr/>
        </p:nvSpPr>
        <p:spPr>
          <a:xfrm>
            <a:off x="5105548" y="5085639"/>
            <a:ext cx="3347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itchFamily="2" charset="2"/>
              <a:buChar char="§"/>
            </a:pPr>
            <a:r>
              <a:rPr lang="es-ES_tradnl" sz="1600" i="1" dirty="0">
                <a:latin typeface="Candara" panose="020E0502030303020204" pitchFamily="34" charset="0"/>
                <a:cs typeface="Calibri" panose="020F0502020204030204" pitchFamily="34" charset="0"/>
              </a:rPr>
              <a:t>¿Cuantas productos han sido vendidos?</a:t>
            </a:r>
          </a:p>
        </p:txBody>
      </p:sp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807BD89A-BBA3-EB84-4568-666A51C192C3}"/>
              </a:ext>
            </a:extLst>
          </p:cNvPr>
          <p:cNvSpPr/>
          <p:nvPr/>
        </p:nvSpPr>
        <p:spPr>
          <a:xfrm>
            <a:off x="1409442" y="3030876"/>
            <a:ext cx="3409138" cy="3493214"/>
          </a:xfrm>
          <a:prstGeom prst="roundRect">
            <a:avLst>
              <a:gd name="adj" fmla="val 5314"/>
            </a:avLst>
          </a:prstGeom>
          <a:noFill/>
          <a:ln cap="rnd"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743304E-3F01-5F90-B5F8-C3972961BB1E}"/>
              </a:ext>
            </a:extLst>
          </p:cNvPr>
          <p:cNvSpPr txBox="1"/>
          <p:nvPr/>
        </p:nvSpPr>
        <p:spPr>
          <a:xfrm>
            <a:off x="2814891" y="2821877"/>
            <a:ext cx="59824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Abel" panose="02000506030000020004" pitchFamily="2" charset="0"/>
              </a:rPr>
              <a:t>Data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DE63456-328A-907E-D338-860C9493A3D2}"/>
              </a:ext>
            </a:extLst>
          </p:cNvPr>
          <p:cNvSpPr txBox="1"/>
          <p:nvPr/>
        </p:nvSpPr>
        <p:spPr>
          <a:xfrm>
            <a:off x="6247885" y="2810756"/>
            <a:ext cx="107593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>
                <a:latin typeface="Abel" panose="02000506030000020004" pitchFamily="2" charset="0"/>
              </a:rPr>
              <a:t>Preguntas</a:t>
            </a:r>
            <a:endParaRPr lang="en-US" dirty="0">
              <a:latin typeface="Abel" panose="02000506030000020004" pitchFamily="2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5A003A5-E8F6-49B6-46FA-82CFE8887F7E}"/>
              </a:ext>
            </a:extLst>
          </p:cNvPr>
          <p:cNvSpPr txBox="1"/>
          <p:nvPr/>
        </p:nvSpPr>
        <p:spPr>
          <a:xfrm>
            <a:off x="5105549" y="5695390"/>
            <a:ext cx="31048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itchFamily="2" charset="2"/>
              <a:buChar char="§"/>
            </a:pPr>
            <a:r>
              <a:rPr lang="es-ES_tradnl" sz="1600" i="1" dirty="0">
                <a:latin typeface="Candara" panose="020E0502030303020204" pitchFamily="34" charset="0"/>
                <a:cs typeface="Calibri" panose="020F0502020204030204" pitchFamily="34" charset="0"/>
              </a:rPr>
              <a:t>¿Qué país ha vendido menos vegetales?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98977AF0-08F4-616A-708C-9ADC1D378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780" y="3249581"/>
            <a:ext cx="3178462" cy="3178462"/>
          </a:xfrm>
          <a:prstGeom prst="roundRect">
            <a:avLst>
              <a:gd name="adj" fmla="val 613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37245785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6D8F9E0-DF67-F182-92BB-D2B577EB53D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3EBF2375-7DB9-1E42-9CD7-22FB949BDE2A}" type="slidenum">
              <a:rPr lang="en-US" altLang="es-CL" smtClean="0"/>
              <a:pPr/>
              <a:t>17</a:t>
            </a:fld>
            <a:endParaRPr lang="en-US" alt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905D30E-E6B2-051B-9F6D-2FF92A0E9A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675657E-9AE6-4539-5FE8-590CA4AB1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Pandas. Pivot</a:t>
            </a:r>
          </a:p>
        </p:txBody>
      </p:sp>
      <p:pic>
        <p:nvPicPr>
          <p:cNvPr id="6" name="Picture 6" descr="brainstorm (1).png">
            <a:extLst>
              <a:ext uri="{FF2B5EF4-FFF2-40B4-BE49-F238E27FC236}">
                <a16:creationId xmlns:a16="http://schemas.microsoft.com/office/drawing/2014/main" id="{8BBAC43C-FC47-3AF7-CCE4-91F2E02942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09" y="1390080"/>
            <a:ext cx="480116" cy="480116"/>
          </a:xfrm>
          <a:prstGeom prst="rect">
            <a:avLst/>
          </a:prstGeom>
        </p:spPr>
      </p:pic>
      <p:sp>
        <p:nvSpPr>
          <p:cNvPr id="7" name="Marcador de texto 4">
            <a:extLst>
              <a:ext uri="{FF2B5EF4-FFF2-40B4-BE49-F238E27FC236}">
                <a16:creationId xmlns:a16="http://schemas.microsoft.com/office/drawing/2014/main" id="{931F6EDF-5280-5C09-C6D8-EB9CADC3D0AE}"/>
              </a:ext>
            </a:extLst>
          </p:cNvPr>
          <p:cNvSpPr txBox="1">
            <a:spLocks/>
          </p:cNvSpPr>
          <p:nvPr/>
        </p:nvSpPr>
        <p:spPr bwMode="auto">
          <a:xfrm>
            <a:off x="1288503" y="1428750"/>
            <a:ext cx="7233767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 3" charset="0"/>
              <a:buNone/>
            </a:pPr>
            <a:r>
              <a:rPr lang="es-CL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En muchas ocasiones deseamos organizar los datos de una tabla de modo de extraer información significante de los datos a través de operaciones entre las columnas y sus datos. Esto es lo que conocemos como tabla pivote (muy empleado en </a:t>
            </a:r>
            <a:r>
              <a:rPr lang="es-CL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excel</a:t>
            </a:r>
            <a:r>
              <a:rPr lang="es-CL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8" name="Rectángulo redondeado 17">
            <a:extLst>
              <a:ext uri="{FF2B5EF4-FFF2-40B4-BE49-F238E27FC236}">
                <a16:creationId xmlns:a16="http://schemas.microsoft.com/office/drawing/2014/main" id="{F633D6E5-9797-B96B-E2BF-7A1B48D8F740}"/>
              </a:ext>
            </a:extLst>
          </p:cNvPr>
          <p:cNvSpPr/>
          <p:nvPr/>
        </p:nvSpPr>
        <p:spPr>
          <a:xfrm>
            <a:off x="4911047" y="3030876"/>
            <a:ext cx="3749612" cy="3493213"/>
          </a:xfrm>
          <a:prstGeom prst="roundRect">
            <a:avLst>
              <a:gd name="adj" fmla="val 3843"/>
            </a:avLst>
          </a:prstGeom>
          <a:noFill/>
          <a:ln cap="rnd"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ángulo redondeado 24">
            <a:extLst>
              <a:ext uri="{FF2B5EF4-FFF2-40B4-BE49-F238E27FC236}">
                <a16:creationId xmlns:a16="http://schemas.microsoft.com/office/drawing/2014/main" id="{7824C49E-C44F-4533-DCFF-70D2662B4276}"/>
              </a:ext>
            </a:extLst>
          </p:cNvPr>
          <p:cNvSpPr/>
          <p:nvPr/>
        </p:nvSpPr>
        <p:spPr>
          <a:xfrm>
            <a:off x="1409442" y="3030876"/>
            <a:ext cx="3409138" cy="3493214"/>
          </a:xfrm>
          <a:prstGeom prst="roundRect">
            <a:avLst>
              <a:gd name="adj" fmla="val 5314"/>
            </a:avLst>
          </a:prstGeom>
          <a:noFill/>
          <a:ln cap="rnd"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E6D42CC-A029-57AF-5A20-CEDFA88D2623}"/>
              </a:ext>
            </a:extLst>
          </p:cNvPr>
          <p:cNvSpPr txBox="1"/>
          <p:nvPr/>
        </p:nvSpPr>
        <p:spPr>
          <a:xfrm>
            <a:off x="2814891" y="2821877"/>
            <a:ext cx="59824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Abel" panose="02000506030000020004" pitchFamily="2" charset="0"/>
              </a:rPr>
              <a:t>Data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A9433E7-0339-8511-8507-56A0513DC0E0}"/>
              </a:ext>
            </a:extLst>
          </p:cNvPr>
          <p:cNvSpPr txBox="1"/>
          <p:nvPr/>
        </p:nvSpPr>
        <p:spPr>
          <a:xfrm>
            <a:off x="6247885" y="2810756"/>
            <a:ext cx="124104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>
                <a:latin typeface="Abel" panose="02000506030000020004" pitchFamily="2" charset="0"/>
              </a:rPr>
              <a:t>Tabla</a:t>
            </a:r>
            <a:r>
              <a:rPr lang="en-US" dirty="0">
                <a:latin typeface="Abel" panose="02000506030000020004" pitchFamily="2" charset="0"/>
              </a:rPr>
              <a:t> </a:t>
            </a:r>
            <a:r>
              <a:rPr lang="en-US" dirty="0" err="1">
                <a:latin typeface="Abel" panose="02000506030000020004" pitchFamily="2" charset="0"/>
              </a:rPr>
              <a:t>Pivote</a:t>
            </a:r>
            <a:endParaRPr lang="en-US" dirty="0">
              <a:latin typeface="Abel" panose="02000506030000020004" pitchFamily="2" charset="0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0D135447-F330-C2F9-2B2C-82F926DC702A}"/>
              </a:ext>
            </a:extLst>
          </p:cNvPr>
          <p:cNvSpPr txBox="1"/>
          <p:nvPr/>
        </p:nvSpPr>
        <p:spPr>
          <a:xfrm>
            <a:off x="5105548" y="3140289"/>
            <a:ext cx="3555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itchFamily="2" charset="2"/>
              <a:buChar char="§"/>
            </a:pP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¿</a:t>
            </a:r>
            <a:r>
              <a:rPr lang="en-US" sz="16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Cuantos</a:t>
            </a: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</a:t>
            </a:r>
            <a:r>
              <a:rPr lang="en-US" sz="16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productos</a:t>
            </a: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</a:t>
            </a:r>
            <a:r>
              <a:rPr lang="en-US" sz="16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han</a:t>
            </a: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</a:t>
            </a:r>
            <a:r>
              <a:rPr lang="en-US" sz="16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sido</a:t>
            </a: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</a:t>
            </a:r>
            <a:r>
              <a:rPr lang="en-US" sz="16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vendidos</a:t>
            </a: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?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7082974A-AC1B-82CB-883C-E30104687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780" y="3249581"/>
            <a:ext cx="3178462" cy="3178462"/>
          </a:xfrm>
          <a:prstGeom prst="roundRect">
            <a:avLst>
              <a:gd name="adj" fmla="val 613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B780F426-6BF4-E840-8862-84F396CA94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047" y="3725064"/>
            <a:ext cx="3434374" cy="2571965"/>
          </a:xfrm>
          <a:prstGeom prst="roundRect">
            <a:avLst>
              <a:gd name="adj" fmla="val 885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80088596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385EF79E-A5B8-B546-8338-EEE957E2860F}"/>
              </a:ext>
            </a:extLst>
          </p:cNvPr>
          <p:cNvSpPr/>
          <p:nvPr/>
        </p:nvSpPr>
        <p:spPr>
          <a:xfrm>
            <a:off x="1660196" y="1549040"/>
            <a:ext cx="6261179" cy="287355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72C857F-D01F-2306-B9C9-708A567B589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3EBF2375-7DB9-1E42-9CD7-22FB949BDE2A}" type="slidenum">
              <a:rPr lang="en-US" altLang="es-CL" smtClean="0"/>
              <a:pPr/>
              <a:t>18</a:t>
            </a:fld>
            <a:endParaRPr lang="en-US" alt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3B1B4F2-FEF5-C217-556E-6512D78E48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975FFEA-B499-BC09-0371-8DC769EBF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Pivot table</a:t>
            </a:r>
          </a:p>
        </p:txBody>
      </p:sp>
      <p:sp>
        <p:nvSpPr>
          <p:cNvPr id="6" name="Marcador de texto 1">
            <a:extLst>
              <a:ext uri="{FF2B5EF4-FFF2-40B4-BE49-F238E27FC236}">
                <a16:creationId xmlns:a16="http://schemas.microsoft.com/office/drawing/2014/main" id="{14B33001-CB66-FE83-5BE8-11531ED5F4F8}"/>
              </a:ext>
            </a:extLst>
          </p:cNvPr>
          <p:cNvSpPr txBox="1">
            <a:spLocks/>
          </p:cNvSpPr>
          <p:nvPr/>
        </p:nvSpPr>
        <p:spPr bwMode="auto">
          <a:xfrm>
            <a:off x="530365" y="1233487"/>
            <a:ext cx="8387604" cy="872715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148590" indent="0">
              <a:buNone/>
            </a:pP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pandas 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read_excel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'data/pivot-tables.xlsx'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s-CL" sz="1600" b="0" dirty="0" err="1">
                <a:solidFill>
                  <a:srgbClr val="E06C7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sheet_name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'Sheet1'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98739EAA-64EC-BFC4-4237-534F3E6D66D3}"/>
              </a:ext>
            </a:extLst>
          </p:cNvPr>
          <p:cNvSpPr txBox="1"/>
          <p:nvPr/>
        </p:nvSpPr>
        <p:spPr>
          <a:xfrm>
            <a:off x="5104979" y="2389104"/>
            <a:ext cx="294048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1600" dirty="0" err="1"/>
              <a:t>Vamos</a:t>
            </a:r>
            <a:r>
              <a:rPr lang="en-US" sz="1600" dirty="0"/>
              <a:t> a leer un </a:t>
            </a:r>
            <a:r>
              <a:rPr lang="en-US" sz="1600" dirty="0" err="1"/>
              <a:t>archivo</a:t>
            </a:r>
            <a:r>
              <a:rPr lang="en-US" sz="1600" dirty="0"/>
              <a:t> excel con </a:t>
            </a:r>
            <a:r>
              <a:rPr lang="en-US" sz="1600" dirty="0" err="1"/>
              <a:t>los</a:t>
            </a:r>
            <a:r>
              <a:rPr lang="en-US" sz="1600" dirty="0"/>
              <a:t> </a:t>
            </a:r>
            <a:r>
              <a:rPr lang="en-US" sz="1600" dirty="0" err="1"/>
              <a:t>datos</a:t>
            </a:r>
            <a:r>
              <a:rPr lang="en-US" sz="1600" dirty="0"/>
              <a:t> </a:t>
            </a:r>
            <a:r>
              <a:rPr lang="en-US" sz="1600" dirty="0" err="1"/>
              <a:t>en</a:t>
            </a:r>
            <a:r>
              <a:rPr lang="en-US" sz="1600" dirty="0"/>
              <a:t> la hoja "Sheet1"</a:t>
            </a:r>
          </a:p>
        </p:txBody>
      </p:sp>
      <p:cxnSp>
        <p:nvCxnSpPr>
          <p:cNvPr id="9" name="Conector recto de flecha 29">
            <a:extLst>
              <a:ext uri="{FF2B5EF4-FFF2-40B4-BE49-F238E27FC236}">
                <a16:creationId xmlns:a16="http://schemas.microsoft.com/office/drawing/2014/main" id="{0351B2D6-AB8C-2C4B-B2CF-688203B30550}"/>
              </a:ext>
            </a:extLst>
          </p:cNvPr>
          <p:cNvCxnSpPr>
            <a:cxnSpLocks/>
            <a:stCxn id="8" idx="1"/>
            <a:endCxn id="7" idx="2"/>
          </p:cNvCxnSpPr>
          <p:nvPr/>
        </p:nvCxnSpPr>
        <p:spPr>
          <a:xfrm rot="10800000">
            <a:off x="4790787" y="1836396"/>
            <a:ext cx="314193" cy="845097"/>
          </a:xfrm>
          <a:prstGeom prst="bentConnector2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Imagen 15">
            <a:extLst>
              <a:ext uri="{FF2B5EF4-FFF2-40B4-BE49-F238E27FC236}">
                <a16:creationId xmlns:a16="http://schemas.microsoft.com/office/drawing/2014/main" id="{4C68F8A9-0C05-8F8C-0116-432DCE98EC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1"/>
          <a:stretch/>
        </p:blipFill>
        <p:spPr>
          <a:xfrm>
            <a:off x="530365" y="2777526"/>
            <a:ext cx="3522355" cy="3504691"/>
          </a:xfrm>
          <a:prstGeom prst="roundRect">
            <a:avLst>
              <a:gd name="adj" fmla="val 3226"/>
            </a:avLst>
          </a:prstGeom>
          <a:solidFill>
            <a:srgbClr val="FFFFFF">
              <a:shade val="85000"/>
            </a:srgbClr>
          </a:solidFill>
          <a:ln>
            <a:solidFill>
              <a:schemeClr val="bg2"/>
            </a:solidFill>
          </a:ln>
          <a:effectLst/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D1F482AE-864C-ED93-5264-3C2C91C919A2}"/>
              </a:ext>
            </a:extLst>
          </p:cNvPr>
          <p:cNvSpPr txBox="1"/>
          <p:nvPr/>
        </p:nvSpPr>
        <p:spPr>
          <a:xfrm>
            <a:off x="298827" y="2408194"/>
            <a:ext cx="37401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800" b="0" i="1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ndara" panose="020E0502030303020204" pitchFamily="34" charset="0"/>
                <a:cs typeface="Calibri" panose="020F0502020204030204" pitchFamily="34" charset="0"/>
              </a:rPr>
              <a:t>pivot-tables.xlsx</a:t>
            </a:r>
            <a:endParaRPr lang="en-US" i="1" dirty="0">
              <a:solidFill>
                <a:schemeClr val="tx1">
                  <a:lumMod val="50000"/>
                  <a:lumOff val="50000"/>
                </a:schemeClr>
              </a:solidFill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0231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385EF79E-A5B8-B546-8338-EEE957E2860F}"/>
              </a:ext>
            </a:extLst>
          </p:cNvPr>
          <p:cNvSpPr/>
          <p:nvPr/>
        </p:nvSpPr>
        <p:spPr>
          <a:xfrm>
            <a:off x="5263812" y="2151159"/>
            <a:ext cx="1721099" cy="287355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4" name="Abrir llave 33">
            <a:extLst>
              <a:ext uri="{FF2B5EF4-FFF2-40B4-BE49-F238E27FC236}">
                <a16:creationId xmlns:a16="http://schemas.microsoft.com/office/drawing/2014/main" id="{EAAE3B56-EC94-F849-6D41-58A472D7DD04}"/>
              </a:ext>
            </a:extLst>
          </p:cNvPr>
          <p:cNvSpPr/>
          <p:nvPr/>
        </p:nvSpPr>
        <p:spPr>
          <a:xfrm>
            <a:off x="4812250" y="3559733"/>
            <a:ext cx="298424" cy="1245458"/>
          </a:xfrm>
          <a:prstGeom prst="leftBrace">
            <a:avLst>
              <a:gd name="adj1" fmla="val 35317"/>
              <a:gd name="adj2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5875" cap="rnd">
            <a:noFill/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798D8F6C-87B8-FD1A-9A9A-B2D8CF23E7CB}"/>
              </a:ext>
            </a:extLst>
          </p:cNvPr>
          <p:cNvSpPr/>
          <p:nvPr/>
        </p:nvSpPr>
        <p:spPr>
          <a:xfrm>
            <a:off x="5090003" y="3559734"/>
            <a:ext cx="739739" cy="1245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72C857F-D01F-2306-B9C9-708A567B589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3EBF2375-7DB9-1E42-9CD7-22FB949BDE2A}" type="slidenum">
              <a:rPr lang="en-US" altLang="es-CL" smtClean="0"/>
              <a:pPr/>
              <a:t>19</a:t>
            </a:fld>
            <a:endParaRPr lang="en-US" alt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5EF233E-6F36-6F5C-E262-9199F79F8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975FFEA-B499-BC09-0371-8DC769EBF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Pivot (values)</a:t>
            </a:r>
          </a:p>
        </p:txBody>
      </p:sp>
      <p:sp>
        <p:nvSpPr>
          <p:cNvPr id="6" name="Marcador de texto 1">
            <a:extLst>
              <a:ext uri="{FF2B5EF4-FFF2-40B4-BE49-F238E27FC236}">
                <a16:creationId xmlns:a16="http://schemas.microsoft.com/office/drawing/2014/main" id="{14B33001-CB66-FE83-5BE8-11531ED5F4F8}"/>
              </a:ext>
            </a:extLst>
          </p:cNvPr>
          <p:cNvSpPr txBox="1">
            <a:spLocks/>
          </p:cNvSpPr>
          <p:nvPr/>
        </p:nvSpPr>
        <p:spPr bwMode="auto">
          <a:xfrm>
            <a:off x="530365" y="1233487"/>
            <a:ext cx="8387604" cy="156376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148590" indent="0">
              <a:buNone/>
            </a:pP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pandas 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read_excel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'data/pivot-tables.xlsx'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s-CL" sz="1600" b="0" dirty="0" err="1">
                <a:solidFill>
                  <a:srgbClr val="E06C7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sheet_name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'Sheet1'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pt = </a:t>
            </a:r>
            <a:r>
              <a:rPr lang="es-CL" sz="1600" kern="0" dirty="0" err="1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pd.</a:t>
            </a: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pivot_table</a:t>
            </a:r>
            <a:r>
              <a:rPr lang="es-CL" sz="1600" kern="0" dirty="0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(</a:t>
            </a:r>
            <a:r>
              <a:rPr lang="es-CL" sz="1600" kern="0" dirty="0" err="1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df</a:t>
            </a:r>
            <a:r>
              <a:rPr lang="es-CL" sz="1600" kern="0" dirty="0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, </a:t>
            </a:r>
            <a:r>
              <a:rPr lang="es-CL" sz="1600" dirty="0" err="1">
                <a:solidFill>
                  <a:srgbClr val="E06C7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lang="es-CL" sz="1600" kern="0" dirty="0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=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'</a:t>
            </a:r>
            <a:r>
              <a:rPr lang="es-CL" sz="1600" kern="0" dirty="0" err="1">
                <a:solidFill>
                  <a:srgbClr val="E800EB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Product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'</a:t>
            </a:r>
            <a:r>
              <a:rPr lang="es-CL" sz="1600" kern="0" dirty="0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, </a:t>
            </a:r>
            <a:r>
              <a:rPr lang="es-CL" sz="1600" kern="0" dirty="0" err="1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values</a:t>
            </a:r>
            <a:r>
              <a:rPr lang="es-CL" sz="1600" kern="0" dirty="0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=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'</a:t>
            </a:r>
            <a:r>
              <a:rPr lang="es-CL" sz="1600" kern="0" dirty="0" err="1">
                <a:solidFill>
                  <a:srgbClr val="E800EB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Amount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'</a:t>
            </a:r>
            <a:r>
              <a:rPr lang="es-CL" sz="1600" kern="0" dirty="0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) </a:t>
            </a:r>
          </a:p>
          <a:p>
            <a:pPr marL="148590" indent="0">
              <a:buNone/>
            </a:pP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print</a:t>
            </a:r>
            <a:r>
              <a:rPr lang="es-CL" sz="1600" kern="0" dirty="0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(pt)</a:t>
            </a: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98739EAA-64EC-BFC4-4237-534F3E6D66D3}"/>
              </a:ext>
            </a:extLst>
          </p:cNvPr>
          <p:cNvSpPr txBox="1"/>
          <p:nvPr/>
        </p:nvSpPr>
        <p:spPr>
          <a:xfrm>
            <a:off x="6901730" y="3420196"/>
            <a:ext cx="1665591" cy="138499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 la </a:t>
            </a:r>
            <a:r>
              <a:rPr lang="en-US" dirty="0" err="1"/>
              <a:t>opción</a:t>
            </a:r>
            <a:r>
              <a:rPr lang="en-US" dirty="0"/>
              <a:t> </a:t>
            </a:r>
            <a:r>
              <a:rPr lang="en-US" b="1" dirty="0"/>
              <a:t>values</a:t>
            </a:r>
            <a:r>
              <a:rPr lang="en-US" dirty="0"/>
              <a:t> </a:t>
            </a:r>
            <a:r>
              <a:rPr lang="en-US" dirty="0" err="1"/>
              <a:t>indicamos</a:t>
            </a:r>
            <a:r>
              <a:rPr lang="en-US" dirty="0"/>
              <a:t> la (o las) </a:t>
            </a:r>
            <a:r>
              <a:rPr lang="en-US" dirty="0" err="1"/>
              <a:t>columna</a:t>
            </a:r>
            <a:r>
              <a:rPr lang="en-US" dirty="0"/>
              <a:t>(s) que </a:t>
            </a:r>
            <a:r>
              <a:rPr lang="en-US" dirty="0" err="1"/>
              <a:t>deseamos</a:t>
            </a:r>
            <a:r>
              <a:rPr lang="en-US" dirty="0"/>
              <a:t> </a:t>
            </a:r>
            <a:r>
              <a:rPr lang="en-US" dirty="0" err="1"/>
              <a:t>utilizar</a:t>
            </a:r>
            <a:r>
              <a:rPr lang="en-US" dirty="0"/>
              <a:t> para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cálculo</a:t>
            </a:r>
            <a:r>
              <a:rPr lang="en-US" dirty="0"/>
              <a:t> del </a:t>
            </a:r>
            <a:r>
              <a:rPr lang="en-US" dirty="0" err="1"/>
              <a:t>pivote</a:t>
            </a:r>
            <a:endParaRPr lang="en-US" dirty="0"/>
          </a:p>
        </p:txBody>
      </p:sp>
      <p:cxnSp>
        <p:nvCxnSpPr>
          <p:cNvPr id="9" name="Conector recto de flecha 29">
            <a:extLst>
              <a:ext uri="{FF2B5EF4-FFF2-40B4-BE49-F238E27FC236}">
                <a16:creationId xmlns:a16="http://schemas.microsoft.com/office/drawing/2014/main" id="{0351B2D6-AB8C-2C4B-B2CF-688203B30550}"/>
              </a:ext>
            </a:extLst>
          </p:cNvPr>
          <p:cNvCxnSpPr>
            <a:cxnSpLocks/>
            <a:stCxn id="8" idx="0"/>
            <a:endCxn id="7" idx="2"/>
          </p:cNvCxnSpPr>
          <p:nvPr/>
        </p:nvCxnSpPr>
        <p:spPr>
          <a:xfrm rot="16200000" flipV="1">
            <a:off x="6438603" y="2124273"/>
            <a:ext cx="981682" cy="1610164"/>
          </a:xfrm>
          <a:prstGeom prst="bentConnector3">
            <a:avLst>
              <a:gd name="adj1" fmla="val 50000"/>
            </a:avLst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F135ECA-AB52-5479-E3F0-7913D0B529D8}"/>
              </a:ext>
            </a:extLst>
          </p:cNvPr>
          <p:cNvSpPr txBox="1"/>
          <p:nvPr/>
        </p:nvSpPr>
        <p:spPr>
          <a:xfrm>
            <a:off x="5042001" y="3166587"/>
            <a:ext cx="1669238" cy="187743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>
              <a:defRPr sz="1050">
                <a:solidFill>
                  <a:schemeClr val="dk1"/>
                </a:solidFill>
                <a:latin typeface="Consolas" panose="020B0609020204030204" pitchFamily="49" charset="0"/>
                <a:ea typeface="+mn-ea"/>
                <a:cs typeface="Consolas" panose="020B0609020204030204" pitchFamily="49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360"/>
              </a:lnSpc>
            </a:pPr>
            <a:r>
              <a:rPr lang="es-CL" b="0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	</a:t>
            </a:r>
            <a:r>
              <a:rPr lang="es-CL" b="1" dirty="0" err="1">
                <a:solidFill>
                  <a:srgbClr val="FF0000"/>
                </a:solidFill>
                <a:effectLst/>
                <a:latin typeface="Menlo" panose="020B0609030804020204" pitchFamily="49" charset="0"/>
              </a:rPr>
              <a:t>Amount</a:t>
            </a:r>
            <a:endParaRPr lang="es-CL" b="1" dirty="0">
              <a:solidFill>
                <a:srgbClr val="FF0000"/>
              </a:solidFill>
              <a:effectLst/>
              <a:latin typeface="Menlo" panose="020B0609030804020204" pitchFamily="49" charset="0"/>
            </a:endParaRPr>
          </a:p>
          <a:p>
            <a:pPr>
              <a:lnSpc>
                <a:spcPts val="1360"/>
              </a:lnSpc>
            </a:pPr>
            <a:r>
              <a:rPr lang="es-CL" b="1" dirty="0" err="1">
                <a:solidFill>
                  <a:srgbClr val="FF0000"/>
                </a:solidFill>
                <a:effectLst/>
                <a:latin typeface="Menlo" panose="020B0609030804020204" pitchFamily="49" charset="0"/>
              </a:rPr>
              <a:t>Product</a:t>
            </a:r>
            <a:r>
              <a:rPr lang="es-CL" b="0" dirty="0">
                <a:solidFill>
                  <a:srgbClr val="353535"/>
                </a:solidFill>
                <a:effectLst/>
                <a:highlight>
                  <a:srgbClr val="FFFF00"/>
                </a:highlight>
                <a:latin typeface="Menlo" panose="020B0609030804020204" pitchFamily="49" charset="0"/>
              </a:rPr>
              <a:t> </a:t>
            </a:r>
          </a:p>
          <a:p>
            <a:pPr>
              <a:lnSpc>
                <a:spcPts val="1360"/>
              </a:lnSpc>
            </a:pPr>
            <a:r>
              <a:rPr lang="es-CL" b="1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Apple</a:t>
            </a:r>
            <a:r>
              <a:rPr lang="es-CL" b="0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 	191257</a:t>
            </a:r>
          </a:p>
          <a:p>
            <a:pPr>
              <a:lnSpc>
                <a:spcPts val="1360"/>
              </a:lnSpc>
            </a:pPr>
            <a:r>
              <a:rPr lang="es-CL" b="1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Banana</a:t>
            </a:r>
            <a:r>
              <a:rPr lang="es-CL" b="0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 	340295</a:t>
            </a:r>
          </a:p>
          <a:p>
            <a:pPr>
              <a:lnSpc>
                <a:spcPts val="1360"/>
              </a:lnSpc>
            </a:pPr>
            <a:r>
              <a:rPr lang="es-CL" b="1" dirty="0" err="1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Beans</a:t>
            </a:r>
            <a:r>
              <a:rPr lang="es-CL" b="0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 	57281</a:t>
            </a:r>
          </a:p>
          <a:p>
            <a:pPr>
              <a:lnSpc>
                <a:spcPts val="1360"/>
              </a:lnSpc>
            </a:pPr>
            <a:r>
              <a:rPr lang="es-CL" b="1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Broccoli</a:t>
            </a:r>
            <a:r>
              <a:rPr lang="es-CL" b="0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 	142439</a:t>
            </a:r>
          </a:p>
          <a:p>
            <a:pPr>
              <a:lnSpc>
                <a:spcPts val="1360"/>
              </a:lnSpc>
            </a:pPr>
            <a:r>
              <a:rPr lang="es-CL" b="1" dirty="0" err="1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Carrots</a:t>
            </a:r>
            <a:r>
              <a:rPr lang="es-CL" b="0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 	136945</a:t>
            </a:r>
          </a:p>
          <a:p>
            <a:pPr>
              <a:lnSpc>
                <a:spcPts val="1360"/>
              </a:lnSpc>
            </a:pPr>
            <a:r>
              <a:rPr lang="es-CL" b="1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Mango</a:t>
            </a:r>
            <a:r>
              <a:rPr lang="es-CL" b="0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 	57079</a:t>
            </a:r>
          </a:p>
          <a:p>
            <a:pPr>
              <a:lnSpc>
                <a:spcPts val="1360"/>
              </a:lnSpc>
            </a:pPr>
            <a:r>
              <a:rPr lang="es-CL" b="1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Orange</a:t>
            </a:r>
            <a:r>
              <a:rPr lang="es-CL" b="0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 	104438</a:t>
            </a:r>
          </a:p>
          <a:p>
            <a:pPr>
              <a:lnSpc>
                <a:spcPts val="1360"/>
              </a:lnSpc>
            </a:pPr>
            <a:endParaRPr lang="es-CL" dirty="0"/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998A8B3F-6853-9860-F96F-E05B8937CDD7}"/>
              </a:ext>
            </a:extLst>
          </p:cNvPr>
          <p:cNvSpPr/>
          <p:nvPr/>
        </p:nvSpPr>
        <p:spPr>
          <a:xfrm>
            <a:off x="5924240" y="3496117"/>
            <a:ext cx="739739" cy="1372689"/>
          </a:xfrm>
          <a:prstGeom prst="roundRect">
            <a:avLst/>
          </a:prstGeom>
          <a:noFill/>
          <a:ln cap="rnd">
            <a:prstDash val="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D74A581-BA13-7E76-41A9-2319AE1DA669}"/>
              </a:ext>
            </a:extLst>
          </p:cNvPr>
          <p:cNvSpPr txBox="1"/>
          <p:nvPr/>
        </p:nvSpPr>
        <p:spPr>
          <a:xfrm>
            <a:off x="5829742" y="5386261"/>
            <a:ext cx="120588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Los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valores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expresados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columna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son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sumas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por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defecto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E143E785-64C7-AA20-E55C-CC81DFF47E9D}"/>
              </a:ext>
            </a:extLst>
          </p:cNvPr>
          <p:cNvCxnSpPr/>
          <p:nvPr/>
        </p:nvCxnSpPr>
        <p:spPr>
          <a:xfrm flipV="1">
            <a:off x="6293984" y="4868806"/>
            <a:ext cx="0" cy="534655"/>
          </a:xfrm>
          <a:prstGeom prst="straightConnector1">
            <a:avLst/>
          </a:prstGeom>
          <a:ln w="15875">
            <a:solidFill>
              <a:schemeClr val="accent1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Imagen 15">
            <a:extLst>
              <a:ext uri="{FF2B5EF4-FFF2-40B4-BE49-F238E27FC236}">
                <a16:creationId xmlns:a16="http://schemas.microsoft.com/office/drawing/2014/main" id="{4B1612F3-3D31-56A7-0229-CA4BA99D33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1"/>
          <a:stretch/>
        </p:blipFill>
        <p:spPr>
          <a:xfrm>
            <a:off x="530365" y="2975891"/>
            <a:ext cx="3522355" cy="3504691"/>
          </a:xfrm>
          <a:prstGeom prst="roundRect">
            <a:avLst>
              <a:gd name="adj" fmla="val 3226"/>
            </a:avLst>
          </a:prstGeom>
          <a:solidFill>
            <a:srgbClr val="FFFFFF">
              <a:shade val="85000"/>
            </a:srgbClr>
          </a:solidFill>
          <a:ln>
            <a:solidFill>
              <a:schemeClr val="bg2"/>
            </a:solidFill>
          </a:ln>
          <a:effectLst/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5A811A2E-C71B-80DB-0AC5-31FED54B2134}"/>
              </a:ext>
            </a:extLst>
          </p:cNvPr>
          <p:cNvSpPr txBox="1"/>
          <p:nvPr/>
        </p:nvSpPr>
        <p:spPr>
          <a:xfrm>
            <a:off x="4304016" y="4028572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latin typeface="Candara" panose="020E0502030303020204" pitchFamily="34" charset="0"/>
              </a:rPr>
              <a:t>index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E30AE744-74C6-F398-DAC7-283FEE20DD3C}"/>
              </a:ext>
            </a:extLst>
          </p:cNvPr>
          <p:cNvSpPr/>
          <p:nvPr/>
        </p:nvSpPr>
        <p:spPr>
          <a:xfrm>
            <a:off x="1197266" y="3166587"/>
            <a:ext cx="432000" cy="33139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Conector angular 18">
            <a:extLst>
              <a:ext uri="{FF2B5EF4-FFF2-40B4-BE49-F238E27FC236}">
                <a16:creationId xmlns:a16="http://schemas.microsoft.com/office/drawing/2014/main" id="{3C4659B0-6311-7E38-30CC-0399965FBE9F}"/>
              </a:ext>
            </a:extLst>
          </p:cNvPr>
          <p:cNvCxnSpPr>
            <a:cxnSpLocks/>
            <a:stCxn id="18" idx="2"/>
            <a:endCxn id="17" idx="2"/>
          </p:cNvCxnSpPr>
          <p:nvPr/>
        </p:nvCxnSpPr>
        <p:spPr>
          <a:xfrm rot="5400000" flipH="1" flipV="1">
            <a:off x="1933680" y="3815935"/>
            <a:ext cx="2144233" cy="3185062"/>
          </a:xfrm>
          <a:prstGeom prst="bentConnector3">
            <a:avLst>
              <a:gd name="adj1" fmla="val -5445"/>
            </a:avLst>
          </a:prstGeom>
          <a:ln w="12700" cap="rnd">
            <a:solidFill>
              <a:srgbClr val="FF0000"/>
            </a:solidFill>
            <a:headEnd type="oval"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5664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Abrir llave 53">
            <a:extLst>
              <a:ext uri="{FF2B5EF4-FFF2-40B4-BE49-F238E27FC236}">
                <a16:creationId xmlns:a16="http://schemas.microsoft.com/office/drawing/2014/main" id="{6DEEAA82-09C8-42A3-A753-3761ADCF0CFB}"/>
              </a:ext>
            </a:extLst>
          </p:cNvPr>
          <p:cNvSpPr/>
          <p:nvPr/>
        </p:nvSpPr>
        <p:spPr>
          <a:xfrm rot="5400000">
            <a:off x="3585523" y="2886078"/>
            <a:ext cx="175954" cy="2547315"/>
          </a:xfrm>
          <a:prstGeom prst="leftBrace">
            <a:avLst>
              <a:gd name="adj1" fmla="val 35317"/>
              <a:gd name="adj2" fmla="val 50000"/>
            </a:avLst>
          </a:prstGeom>
          <a:solidFill>
            <a:schemeClr val="accent6">
              <a:lumMod val="20000"/>
              <a:lumOff val="80000"/>
            </a:schemeClr>
          </a:solidFill>
          <a:ln w="15875" cap="rnd">
            <a:noFill/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095630B8-148C-36FD-9938-3FE0CB67C1EB}"/>
              </a:ext>
            </a:extLst>
          </p:cNvPr>
          <p:cNvSpPr/>
          <p:nvPr/>
        </p:nvSpPr>
        <p:spPr>
          <a:xfrm>
            <a:off x="2402903" y="4247711"/>
            <a:ext cx="2547315" cy="5588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385EF79E-A5B8-B546-8338-EEE957E2860F}"/>
              </a:ext>
            </a:extLst>
          </p:cNvPr>
          <p:cNvSpPr/>
          <p:nvPr/>
        </p:nvSpPr>
        <p:spPr>
          <a:xfrm>
            <a:off x="3322847" y="2736101"/>
            <a:ext cx="3365629" cy="287355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72C857F-D01F-2306-B9C9-708A567B589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3EBF2375-7DB9-1E42-9CD7-22FB949BDE2A}" type="slidenum">
              <a:rPr lang="en-US" altLang="es-CL" smtClean="0"/>
              <a:pPr/>
              <a:t>20</a:t>
            </a:fld>
            <a:endParaRPr lang="en-US" altLang="es-CL"/>
          </a:p>
        </p:txBody>
      </p:sp>
      <p:sp>
        <p:nvSpPr>
          <p:cNvPr id="10" name="Marcador de pie de página 9">
            <a:extLst>
              <a:ext uri="{FF2B5EF4-FFF2-40B4-BE49-F238E27FC236}">
                <a16:creationId xmlns:a16="http://schemas.microsoft.com/office/drawing/2014/main" id="{6A92213F-D233-BDB5-B517-D254BD8278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975FFEA-B499-BC09-0371-8DC769EBF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Pivot (</a:t>
            </a:r>
            <a:r>
              <a:rPr lang="en-US" dirty="0" err="1"/>
              <a:t>aggfunc</a:t>
            </a:r>
            <a:r>
              <a:rPr lang="en-US" dirty="0"/>
              <a:t>)</a:t>
            </a:r>
          </a:p>
        </p:txBody>
      </p:sp>
      <p:sp>
        <p:nvSpPr>
          <p:cNvPr id="6" name="Marcador de texto 1">
            <a:extLst>
              <a:ext uri="{FF2B5EF4-FFF2-40B4-BE49-F238E27FC236}">
                <a16:creationId xmlns:a16="http://schemas.microsoft.com/office/drawing/2014/main" id="{14B33001-CB66-FE83-5BE8-11531ED5F4F8}"/>
              </a:ext>
            </a:extLst>
          </p:cNvPr>
          <p:cNvSpPr txBox="1">
            <a:spLocks/>
          </p:cNvSpPr>
          <p:nvPr/>
        </p:nvSpPr>
        <p:spPr bwMode="auto">
          <a:xfrm>
            <a:off x="530365" y="1233487"/>
            <a:ext cx="8387604" cy="212945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148590" indent="0">
              <a:buNone/>
            </a:pP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pandas 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read_excel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'data/pivot-tables.xlsx'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s-CL" sz="1600" b="0" dirty="0" err="1">
                <a:solidFill>
                  <a:srgbClr val="E06C7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sheet_name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'Sheet1'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dirty="0">
              <a:solidFill>
                <a:srgbClr val="35353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pt 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pd.pivot_table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s-CL" sz="1600" b="0" dirty="0" err="1">
                <a:solidFill>
                  <a:srgbClr val="E06C7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b="0" dirty="0" err="1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Product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pPr marL="0" indent="0">
              <a:buNone/>
            </a:pPr>
            <a:r>
              <a:rPr lang="es-CL" sz="1600" b="0" dirty="0">
                <a:solidFill>
                  <a:srgbClr val="E06C7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s-CL" sz="1600" b="0" dirty="0" err="1">
                <a:solidFill>
                  <a:srgbClr val="E06C7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values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b="0" dirty="0" err="1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Amount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</a:p>
          <a:p>
            <a:pPr marL="0" indent="0">
              <a:buNone/>
            </a:pPr>
            <a:r>
              <a:rPr lang="es-CL" sz="1600" b="0" dirty="0">
                <a:solidFill>
                  <a:srgbClr val="E06C7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s-CL" sz="1600" b="0" dirty="0" err="1">
                <a:solidFill>
                  <a:srgbClr val="E06C7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aggfunc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b="0" dirty="0" err="1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max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'min'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'mean'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  <a:p>
            <a:pPr marL="148590" indent="0">
              <a:buNone/>
            </a:pP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print</a:t>
            </a:r>
            <a:r>
              <a:rPr lang="es-CL" sz="1600" kern="0" dirty="0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(pt)</a:t>
            </a: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98739EAA-64EC-BFC4-4237-534F3E6D66D3}"/>
              </a:ext>
            </a:extLst>
          </p:cNvPr>
          <p:cNvSpPr txBox="1"/>
          <p:nvPr/>
        </p:nvSpPr>
        <p:spPr>
          <a:xfrm>
            <a:off x="5729429" y="4228681"/>
            <a:ext cx="1918094" cy="116955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 la </a:t>
            </a:r>
            <a:r>
              <a:rPr lang="en-US" dirty="0" err="1"/>
              <a:t>opción</a:t>
            </a:r>
            <a:r>
              <a:rPr lang="en-US" dirty="0"/>
              <a:t> </a:t>
            </a:r>
            <a:r>
              <a:rPr lang="en-US" b="1" dirty="0" err="1"/>
              <a:t>aggfunc</a:t>
            </a:r>
            <a:r>
              <a:rPr lang="en-US" dirty="0"/>
              <a:t> </a:t>
            </a:r>
            <a:r>
              <a:rPr lang="en-US" dirty="0" err="1"/>
              <a:t>indicamos</a:t>
            </a:r>
            <a:r>
              <a:rPr lang="en-US" dirty="0"/>
              <a:t> la (o las)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calculos</a:t>
            </a:r>
            <a:r>
              <a:rPr lang="en-US" dirty="0"/>
              <a:t> </a:t>
            </a:r>
            <a:r>
              <a:rPr lang="en-US" dirty="0" err="1"/>
              <a:t>estadísticos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determinada</a:t>
            </a:r>
            <a:r>
              <a:rPr lang="en-US" dirty="0"/>
              <a:t> </a:t>
            </a:r>
            <a:r>
              <a:rPr lang="en-US" dirty="0" err="1"/>
              <a:t>columna</a:t>
            </a:r>
            <a:endParaRPr lang="en-US" dirty="0"/>
          </a:p>
        </p:txBody>
      </p:sp>
      <p:cxnSp>
        <p:nvCxnSpPr>
          <p:cNvPr id="9" name="Conector recto de flecha 29">
            <a:extLst>
              <a:ext uri="{FF2B5EF4-FFF2-40B4-BE49-F238E27FC236}">
                <a16:creationId xmlns:a16="http://schemas.microsoft.com/office/drawing/2014/main" id="{0351B2D6-AB8C-2C4B-B2CF-688203B30550}"/>
              </a:ext>
            </a:extLst>
          </p:cNvPr>
          <p:cNvCxnSpPr>
            <a:cxnSpLocks/>
            <a:stCxn id="8" idx="0"/>
            <a:endCxn id="7" idx="2"/>
          </p:cNvCxnSpPr>
          <p:nvPr/>
        </p:nvCxnSpPr>
        <p:spPr>
          <a:xfrm rot="16200000" flipV="1">
            <a:off x="5244457" y="2784662"/>
            <a:ext cx="1205225" cy="1682814"/>
          </a:xfrm>
          <a:prstGeom prst="bentConnector3">
            <a:avLst>
              <a:gd name="adj1" fmla="val 50000"/>
            </a:avLst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9">
            <a:extLst>
              <a:ext uri="{FF2B5EF4-FFF2-40B4-BE49-F238E27FC236}">
                <a16:creationId xmlns:a16="http://schemas.microsoft.com/office/drawing/2014/main" id="{A7D716A2-6DB6-DF01-2211-A9A9A5EC42B7}"/>
              </a:ext>
            </a:extLst>
          </p:cNvPr>
          <p:cNvCxnSpPr>
            <a:cxnSpLocks/>
            <a:stCxn id="7" idx="1"/>
            <a:endCxn id="57" idx="1"/>
          </p:cNvCxnSpPr>
          <p:nvPr/>
        </p:nvCxnSpPr>
        <p:spPr>
          <a:xfrm rot="10800000" flipV="1">
            <a:off x="3285959" y="2879779"/>
            <a:ext cx="36889" cy="1107658"/>
          </a:xfrm>
          <a:prstGeom prst="bentConnector3">
            <a:avLst>
              <a:gd name="adj1" fmla="val 719697"/>
            </a:avLst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Abrir llave 44">
            <a:extLst>
              <a:ext uri="{FF2B5EF4-FFF2-40B4-BE49-F238E27FC236}">
                <a16:creationId xmlns:a16="http://schemas.microsoft.com/office/drawing/2014/main" id="{068C3DA4-4B7F-CC69-51EF-DF741CABD377}"/>
              </a:ext>
            </a:extLst>
          </p:cNvPr>
          <p:cNvSpPr/>
          <p:nvPr/>
        </p:nvSpPr>
        <p:spPr>
          <a:xfrm>
            <a:off x="1167210" y="4806549"/>
            <a:ext cx="337787" cy="1324166"/>
          </a:xfrm>
          <a:prstGeom prst="leftBrace">
            <a:avLst>
              <a:gd name="adj1" fmla="val 35317"/>
              <a:gd name="adj2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5875" cap="rnd">
            <a:noFill/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0A664E9A-83A1-5C88-56BD-67F307D2C7DC}"/>
              </a:ext>
            </a:extLst>
          </p:cNvPr>
          <p:cNvSpPr/>
          <p:nvPr/>
        </p:nvSpPr>
        <p:spPr>
          <a:xfrm>
            <a:off x="1443549" y="4806550"/>
            <a:ext cx="956293" cy="13241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6AD41613-A91E-7BA1-A0C1-D207B4404CAE}"/>
              </a:ext>
            </a:extLst>
          </p:cNvPr>
          <p:cNvSpPr txBox="1"/>
          <p:nvPr/>
        </p:nvSpPr>
        <p:spPr>
          <a:xfrm>
            <a:off x="1435460" y="4228681"/>
            <a:ext cx="4206250" cy="205864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>
              <a:defRPr sz="1050">
                <a:solidFill>
                  <a:schemeClr val="dk1"/>
                </a:solidFill>
                <a:latin typeface="Consolas" panose="020B0609020204030204" pitchFamily="49" charset="0"/>
                <a:ea typeface="+mn-ea"/>
                <a:cs typeface="Consolas" panose="020B0609020204030204" pitchFamily="49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420"/>
              </a:lnSpc>
            </a:pPr>
            <a:r>
              <a:rPr lang="es-CL" sz="1100" b="0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	</a:t>
            </a:r>
            <a:r>
              <a:rPr lang="es-CL" sz="1100" b="1" dirty="0" err="1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max</a:t>
            </a:r>
            <a:r>
              <a:rPr lang="es-CL" sz="1100" b="1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 	min 	mean</a:t>
            </a:r>
          </a:p>
          <a:p>
            <a:pPr>
              <a:lnSpc>
                <a:spcPts val="1420"/>
              </a:lnSpc>
            </a:pPr>
            <a:r>
              <a:rPr lang="es-CL" sz="1100" b="0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	</a:t>
            </a:r>
            <a:r>
              <a:rPr lang="es-CL" sz="1100" b="1" dirty="0" err="1">
                <a:solidFill>
                  <a:srgbClr val="FF0000"/>
                </a:solidFill>
                <a:effectLst/>
                <a:latin typeface="Menlo" panose="020B0609030804020204" pitchFamily="49" charset="0"/>
              </a:rPr>
              <a:t>Amount</a:t>
            </a:r>
            <a:r>
              <a:rPr lang="es-CL" sz="1100" b="1" dirty="0">
                <a:solidFill>
                  <a:srgbClr val="FF0000"/>
                </a:solidFill>
                <a:effectLst/>
                <a:latin typeface="Menlo" panose="020B0609030804020204" pitchFamily="49" charset="0"/>
              </a:rPr>
              <a:t> 	</a:t>
            </a:r>
            <a:r>
              <a:rPr lang="es-CL" sz="1100" b="1" dirty="0" err="1">
                <a:solidFill>
                  <a:srgbClr val="FF0000"/>
                </a:solidFill>
                <a:effectLst/>
                <a:latin typeface="Menlo" panose="020B0609030804020204" pitchFamily="49" charset="0"/>
              </a:rPr>
              <a:t>Amount</a:t>
            </a:r>
            <a:r>
              <a:rPr lang="es-CL" sz="1100" b="1" dirty="0">
                <a:solidFill>
                  <a:srgbClr val="FF0000"/>
                </a:solidFill>
                <a:effectLst/>
                <a:latin typeface="Menlo" panose="020B0609030804020204" pitchFamily="49" charset="0"/>
              </a:rPr>
              <a:t> 	</a:t>
            </a:r>
            <a:r>
              <a:rPr lang="es-CL" sz="1100" b="1" dirty="0" err="1">
                <a:solidFill>
                  <a:srgbClr val="FF0000"/>
                </a:solidFill>
                <a:effectLst/>
                <a:latin typeface="Menlo" panose="020B0609030804020204" pitchFamily="49" charset="0"/>
              </a:rPr>
              <a:t>Amount</a:t>
            </a:r>
            <a:endParaRPr lang="es-CL" sz="1100" b="1" dirty="0">
              <a:solidFill>
                <a:srgbClr val="FF0000"/>
              </a:solidFill>
              <a:effectLst/>
              <a:latin typeface="Menlo" panose="020B0609030804020204" pitchFamily="49" charset="0"/>
            </a:endParaRPr>
          </a:p>
          <a:p>
            <a:pPr>
              <a:lnSpc>
                <a:spcPts val="1420"/>
              </a:lnSpc>
            </a:pPr>
            <a:r>
              <a:rPr lang="es-CL" sz="1100" b="1" dirty="0" err="1">
                <a:solidFill>
                  <a:srgbClr val="FF0000"/>
                </a:solidFill>
                <a:effectLst/>
                <a:latin typeface="Menlo" panose="020B0609030804020204" pitchFamily="49" charset="0"/>
              </a:rPr>
              <a:t>Product</a:t>
            </a:r>
            <a:r>
              <a:rPr lang="es-CL" sz="1100" b="0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 </a:t>
            </a:r>
          </a:p>
          <a:p>
            <a:pPr>
              <a:lnSpc>
                <a:spcPts val="1420"/>
              </a:lnSpc>
            </a:pPr>
            <a:r>
              <a:rPr lang="es-CL" sz="1100" b="1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Apple</a:t>
            </a:r>
            <a:r>
              <a:rPr lang="es-CL" sz="1100" b="0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 	8892 	330 	4781.425000</a:t>
            </a:r>
          </a:p>
          <a:p>
            <a:pPr>
              <a:lnSpc>
                <a:spcPts val="1420"/>
              </a:lnSpc>
            </a:pPr>
            <a:r>
              <a:rPr lang="es-CL" sz="1100" b="1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Banana</a:t>
            </a:r>
            <a:r>
              <a:rPr lang="es-CL" sz="1100" b="0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 	9543 	107 	4792.887324</a:t>
            </a:r>
          </a:p>
          <a:p>
            <a:pPr>
              <a:lnSpc>
                <a:spcPts val="1420"/>
              </a:lnSpc>
            </a:pPr>
            <a:r>
              <a:rPr lang="es-CL" sz="1100" b="1" dirty="0" err="1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Beans</a:t>
            </a:r>
            <a:r>
              <a:rPr lang="es-CL" sz="1100" b="0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 	8416 	680 	4406.230769</a:t>
            </a:r>
          </a:p>
          <a:p>
            <a:pPr>
              <a:lnSpc>
                <a:spcPts val="1420"/>
              </a:lnSpc>
            </a:pPr>
            <a:r>
              <a:rPr lang="es-CL" sz="1100" b="1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Broccoli</a:t>
            </a:r>
            <a:r>
              <a:rPr lang="es-CL" sz="1100" b="0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 	9630 	277 	5275.518519</a:t>
            </a:r>
          </a:p>
          <a:p>
            <a:pPr>
              <a:lnSpc>
                <a:spcPts val="1420"/>
              </a:lnSpc>
            </a:pPr>
            <a:r>
              <a:rPr lang="es-CL" sz="1100" b="1" dirty="0" err="1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Carrots</a:t>
            </a:r>
            <a:r>
              <a:rPr lang="es-CL" sz="1100" b="0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 	9127 	339 	5072.037037</a:t>
            </a:r>
          </a:p>
          <a:p>
            <a:pPr>
              <a:lnSpc>
                <a:spcPts val="1420"/>
              </a:lnSpc>
            </a:pPr>
            <a:r>
              <a:rPr lang="es-CL" sz="1100" b="1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Mango</a:t>
            </a:r>
            <a:r>
              <a:rPr lang="es-CL" sz="1100" b="0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 	9333 	1641 	5189.000000</a:t>
            </a:r>
          </a:p>
          <a:p>
            <a:pPr>
              <a:lnSpc>
                <a:spcPts val="1420"/>
              </a:lnSpc>
            </a:pPr>
            <a:r>
              <a:rPr lang="es-CL" sz="1100" b="1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Orange</a:t>
            </a:r>
            <a:r>
              <a:rPr lang="es-CL" sz="1100" b="0" dirty="0">
                <a:solidFill>
                  <a:srgbClr val="353535"/>
                </a:solidFill>
                <a:effectLst/>
                <a:latin typeface="Menlo" panose="020B0609030804020204" pitchFamily="49" charset="0"/>
              </a:rPr>
              <a:t> 	9990 	220 	4351.583333</a:t>
            </a:r>
          </a:p>
          <a:p>
            <a:pPr>
              <a:lnSpc>
                <a:spcPts val="1420"/>
              </a:lnSpc>
            </a:pPr>
            <a:endParaRPr lang="es-CL" sz="1100" dirty="0"/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C738D11A-CF58-EB67-C092-189AF621C677}"/>
              </a:ext>
            </a:extLst>
          </p:cNvPr>
          <p:cNvSpPr txBox="1"/>
          <p:nvPr/>
        </p:nvSpPr>
        <p:spPr>
          <a:xfrm>
            <a:off x="659595" y="5268509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latin typeface="Candara" panose="020E0502030303020204" pitchFamily="34" charset="0"/>
              </a:rPr>
              <a:t>index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90C13846-285E-CE5B-895D-5D91B8759B4B}"/>
              </a:ext>
            </a:extLst>
          </p:cNvPr>
          <p:cNvSpPr txBox="1"/>
          <p:nvPr/>
        </p:nvSpPr>
        <p:spPr>
          <a:xfrm>
            <a:off x="3285958" y="3833548"/>
            <a:ext cx="775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err="1">
                <a:latin typeface="Candara" panose="020E0502030303020204" pitchFamily="34" charset="0"/>
              </a:rPr>
              <a:t>aggfunc</a:t>
            </a:r>
            <a:endParaRPr lang="en-US" sz="1400" i="1" dirty="0">
              <a:latin typeface="Candara" panose="020E0502030303020204" pitchFamily="34" charset="0"/>
            </a:endParaRPr>
          </a:p>
        </p:txBody>
      </p:sp>
      <p:cxnSp>
        <p:nvCxnSpPr>
          <p:cNvPr id="3" name="Conector recto de flecha 29">
            <a:extLst>
              <a:ext uri="{FF2B5EF4-FFF2-40B4-BE49-F238E27FC236}">
                <a16:creationId xmlns:a16="http://schemas.microsoft.com/office/drawing/2014/main" id="{B4E33A6D-E2D9-EFF0-1375-8DC5EA0132FE}"/>
              </a:ext>
            </a:extLst>
          </p:cNvPr>
          <p:cNvCxnSpPr>
            <a:cxnSpLocks/>
            <a:stCxn id="12" idx="2"/>
            <a:endCxn id="13" idx="2"/>
          </p:cNvCxnSpPr>
          <p:nvPr/>
        </p:nvCxnSpPr>
        <p:spPr>
          <a:xfrm rot="10800000" flipV="1">
            <a:off x="2315185" y="2561616"/>
            <a:ext cx="886017" cy="1981980"/>
          </a:xfrm>
          <a:prstGeom prst="bentConnector3">
            <a:avLst>
              <a:gd name="adj1" fmla="val 125801"/>
            </a:avLst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ipse 11">
            <a:extLst>
              <a:ext uri="{FF2B5EF4-FFF2-40B4-BE49-F238E27FC236}">
                <a16:creationId xmlns:a16="http://schemas.microsoft.com/office/drawing/2014/main" id="{65566FBE-7762-A9FF-B53C-093BD9B63516}"/>
              </a:ext>
            </a:extLst>
          </p:cNvPr>
          <p:cNvSpPr/>
          <p:nvPr/>
        </p:nvSpPr>
        <p:spPr>
          <a:xfrm>
            <a:off x="3201201" y="2521067"/>
            <a:ext cx="81097" cy="81097"/>
          </a:xfrm>
          <a:prstGeom prst="ellipse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E97363AD-6328-EC6A-97B7-BB3178BD511E}"/>
              </a:ext>
            </a:extLst>
          </p:cNvPr>
          <p:cNvSpPr/>
          <p:nvPr/>
        </p:nvSpPr>
        <p:spPr>
          <a:xfrm>
            <a:off x="2315184" y="4503047"/>
            <a:ext cx="81097" cy="81097"/>
          </a:xfrm>
          <a:prstGeom prst="ellipse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6859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brir llave 14">
            <a:extLst>
              <a:ext uri="{FF2B5EF4-FFF2-40B4-BE49-F238E27FC236}">
                <a16:creationId xmlns:a16="http://schemas.microsoft.com/office/drawing/2014/main" id="{572B9BC1-6E4F-EAF6-0394-45D62FF717BA}"/>
              </a:ext>
            </a:extLst>
          </p:cNvPr>
          <p:cNvSpPr/>
          <p:nvPr/>
        </p:nvSpPr>
        <p:spPr>
          <a:xfrm rot="5400000">
            <a:off x="4641621" y="1375425"/>
            <a:ext cx="247917" cy="5123928"/>
          </a:xfrm>
          <a:prstGeom prst="leftBrace">
            <a:avLst>
              <a:gd name="adj1" fmla="val 35317"/>
              <a:gd name="adj2" fmla="val 50000"/>
            </a:avLst>
          </a:prstGeom>
          <a:solidFill>
            <a:schemeClr val="accent6">
              <a:lumMod val="20000"/>
              <a:lumOff val="80000"/>
            </a:schemeClr>
          </a:solidFill>
          <a:ln w="15875" cap="rnd">
            <a:noFill/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0413F16A-A539-8887-CD5E-94711776B684}"/>
              </a:ext>
            </a:extLst>
          </p:cNvPr>
          <p:cNvSpPr/>
          <p:nvPr/>
        </p:nvSpPr>
        <p:spPr>
          <a:xfrm>
            <a:off x="2203616" y="4042091"/>
            <a:ext cx="5123929" cy="2124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385EF79E-A5B8-B546-8338-EEE957E2860F}"/>
              </a:ext>
            </a:extLst>
          </p:cNvPr>
          <p:cNvSpPr/>
          <p:nvPr/>
        </p:nvSpPr>
        <p:spPr>
          <a:xfrm>
            <a:off x="3322848" y="2736101"/>
            <a:ext cx="1918094" cy="287355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72C857F-D01F-2306-B9C9-708A567B589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3EBF2375-7DB9-1E42-9CD7-22FB949BDE2A}" type="slidenum">
              <a:rPr lang="en-US" altLang="es-CL" smtClean="0"/>
              <a:pPr/>
              <a:t>21</a:t>
            </a:fld>
            <a:endParaRPr lang="en-US" altLang="es-CL"/>
          </a:p>
        </p:txBody>
      </p:sp>
      <p:sp>
        <p:nvSpPr>
          <p:cNvPr id="13" name="Marcador de pie de página 12">
            <a:extLst>
              <a:ext uri="{FF2B5EF4-FFF2-40B4-BE49-F238E27FC236}">
                <a16:creationId xmlns:a16="http://schemas.microsoft.com/office/drawing/2014/main" id="{5F275EB8-6D1E-15CD-5D68-37BEAF87DA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975FFEA-B499-BC09-0371-8DC769EBF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Pivot (columns)</a:t>
            </a:r>
          </a:p>
        </p:txBody>
      </p:sp>
      <p:sp>
        <p:nvSpPr>
          <p:cNvPr id="6" name="Marcador de texto 1">
            <a:extLst>
              <a:ext uri="{FF2B5EF4-FFF2-40B4-BE49-F238E27FC236}">
                <a16:creationId xmlns:a16="http://schemas.microsoft.com/office/drawing/2014/main" id="{14B33001-CB66-FE83-5BE8-11531ED5F4F8}"/>
              </a:ext>
            </a:extLst>
          </p:cNvPr>
          <p:cNvSpPr txBox="1">
            <a:spLocks/>
          </p:cNvSpPr>
          <p:nvPr/>
        </p:nvSpPr>
        <p:spPr bwMode="auto">
          <a:xfrm>
            <a:off x="530365" y="1233487"/>
            <a:ext cx="8387604" cy="212945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148590" indent="0">
              <a:buNone/>
            </a:pP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pandas 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read_excel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'data/pivot-tables.xlsx'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s-CL" sz="1600" b="0" dirty="0" err="1">
                <a:solidFill>
                  <a:srgbClr val="E06C7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sheet_name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'Sheet1'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dirty="0">
              <a:solidFill>
                <a:srgbClr val="35353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pt 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pd.pivot_table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s-CL" sz="1600" b="0" dirty="0" err="1">
                <a:solidFill>
                  <a:srgbClr val="E06C7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'Country'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pPr marL="0" indent="0">
              <a:buNone/>
            </a:pPr>
            <a:r>
              <a:rPr lang="es-CL" sz="1600" b="0" dirty="0">
                <a:solidFill>
                  <a:srgbClr val="E06C7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s-CL" sz="1600" b="0" dirty="0" err="1">
                <a:solidFill>
                  <a:srgbClr val="E06C7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values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b="0" dirty="0" err="1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Amount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</a:p>
          <a:p>
            <a:pPr marL="0" indent="0">
              <a:buNone/>
            </a:pPr>
            <a:r>
              <a:rPr lang="es-CL" sz="1600" b="0" dirty="0">
                <a:solidFill>
                  <a:srgbClr val="E06C7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s-CL" sz="1600" b="0" dirty="0" err="1">
                <a:solidFill>
                  <a:srgbClr val="E06C7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columns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b="0" dirty="0" err="1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Product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  <a:r>
              <a:rPr lang="es-CL" sz="1600" b="0" dirty="0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round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(2)</a:t>
            </a:r>
          </a:p>
          <a:p>
            <a:pPr marL="148590" indent="0">
              <a:buNone/>
            </a:pP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print</a:t>
            </a:r>
            <a:r>
              <a:rPr lang="es-CL" sz="1600" kern="0" dirty="0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(pt)</a:t>
            </a: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98739EAA-64EC-BFC4-4237-534F3E6D66D3}"/>
              </a:ext>
            </a:extLst>
          </p:cNvPr>
          <p:cNvSpPr txBox="1"/>
          <p:nvPr/>
        </p:nvSpPr>
        <p:spPr>
          <a:xfrm>
            <a:off x="6999875" y="2709545"/>
            <a:ext cx="1918094" cy="116955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 la </a:t>
            </a:r>
            <a:r>
              <a:rPr lang="en-US" dirty="0" err="1"/>
              <a:t>opción</a:t>
            </a:r>
            <a:r>
              <a:rPr lang="en-US" dirty="0"/>
              <a:t> </a:t>
            </a:r>
            <a:r>
              <a:rPr lang="en-US" b="1" dirty="0"/>
              <a:t>columns</a:t>
            </a:r>
            <a:r>
              <a:rPr lang="en-US" dirty="0"/>
              <a:t> </a:t>
            </a:r>
            <a:r>
              <a:rPr lang="en-US" dirty="0" err="1"/>
              <a:t>seleccionamos</a:t>
            </a:r>
            <a:r>
              <a:rPr lang="en-US" dirty="0"/>
              <a:t> la </a:t>
            </a:r>
            <a:r>
              <a:rPr lang="en-US" dirty="0" err="1"/>
              <a:t>columna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la </a:t>
            </a:r>
            <a:r>
              <a:rPr lang="en-US" dirty="0" err="1"/>
              <a:t>cual</a:t>
            </a:r>
            <a:r>
              <a:rPr lang="en-US" dirty="0"/>
              <a:t> </a:t>
            </a:r>
            <a:r>
              <a:rPr lang="en-US" dirty="0" err="1"/>
              <a:t>vamos</a:t>
            </a:r>
            <a:r>
              <a:rPr lang="en-US" dirty="0"/>
              <a:t> a </a:t>
            </a:r>
            <a:r>
              <a:rPr lang="en-US" dirty="0" err="1"/>
              <a:t>mostrar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resultados</a:t>
            </a:r>
            <a:endParaRPr lang="en-US" dirty="0"/>
          </a:p>
        </p:txBody>
      </p:sp>
      <p:cxnSp>
        <p:nvCxnSpPr>
          <p:cNvPr id="9" name="Conector recto de flecha 29">
            <a:extLst>
              <a:ext uri="{FF2B5EF4-FFF2-40B4-BE49-F238E27FC236}">
                <a16:creationId xmlns:a16="http://schemas.microsoft.com/office/drawing/2014/main" id="{0351B2D6-AB8C-2C4B-B2CF-688203B30550}"/>
              </a:ext>
            </a:extLst>
          </p:cNvPr>
          <p:cNvCxnSpPr>
            <a:cxnSpLocks/>
            <a:stCxn id="8" idx="1"/>
          </p:cNvCxnSpPr>
          <p:nvPr/>
        </p:nvCxnSpPr>
        <p:spPr>
          <a:xfrm rot="10800000" flipV="1">
            <a:off x="6641603" y="3294321"/>
            <a:ext cx="358273" cy="651870"/>
          </a:xfrm>
          <a:prstGeom prst="bentConnector2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9">
            <a:extLst>
              <a:ext uri="{FF2B5EF4-FFF2-40B4-BE49-F238E27FC236}">
                <a16:creationId xmlns:a16="http://schemas.microsoft.com/office/drawing/2014/main" id="{A7D716A2-6DB6-DF01-2211-A9A9A5EC42B7}"/>
              </a:ext>
            </a:extLst>
          </p:cNvPr>
          <p:cNvCxnSpPr>
            <a:cxnSpLocks/>
            <a:stCxn id="7" idx="1"/>
            <a:endCxn id="17" idx="1"/>
          </p:cNvCxnSpPr>
          <p:nvPr/>
        </p:nvCxnSpPr>
        <p:spPr>
          <a:xfrm rot="10800000" flipH="1" flipV="1">
            <a:off x="3322847" y="2879778"/>
            <a:ext cx="1001209" cy="858857"/>
          </a:xfrm>
          <a:prstGeom prst="bentConnector3">
            <a:avLst>
              <a:gd name="adj1" fmla="val -22832"/>
            </a:avLst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Abrir llave 2">
            <a:extLst>
              <a:ext uri="{FF2B5EF4-FFF2-40B4-BE49-F238E27FC236}">
                <a16:creationId xmlns:a16="http://schemas.microsoft.com/office/drawing/2014/main" id="{D5F8ABA0-46B7-C3BF-A856-44D1B19AC110}"/>
              </a:ext>
            </a:extLst>
          </p:cNvPr>
          <p:cNvSpPr/>
          <p:nvPr/>
        </p:nvSpPr>
        <p:spPr>
          <a:xfrm>
            <a:off x="708699" y="4254522"/>
            <a:ext cx="228660" cy="1484520"/>
          </a:xfrm>
          <a:prstGeom prst="leftBrace">
            <a:avLst>
              <a:gd name="adj1" fmla="val 35317"/>
              <a:gd name="adj2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5875" cap="rnd">
            <a:noFill/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B642F5B-40C5-B708-835F-712F5E9EF3D4}"/>
              </a:ext>
            </a:extLst>
          </p:cNvPr>
          <p:cNvSpPr/>
          <p:nvPr/>
        </p:nvSpPr>
        <p:spPr>
          <a:xfrm>
            <a:off x="930474" y="4254522"/>
            <a:ext cx="1273141" cy="14845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0C60BE5-2054-2DA1-1010-212C7FCDE5F9}"/>
              </a:ext>
            </a:extLst>
          </p:cNvPr>
          <p:cNvSpPr txBox="1"/>
          <p:nvPr/>
        </p:nvSpPr>
        <p:spPr>
          <a:xfrm>
            <a:off x="860951" y="4012711"/>
            <a:ext cx="6608362" cy="200413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>
              <a:defRPr sz="1050">
                <a:solidFill>
                  <a:schemeClr val="dk1"/>
                </a:solidFill>
                <a:latin typeface="Consolas" panose="020B0609020204030204" pitchFamily="49" charset="0"/>
                <a:ea typeface="+mn-ea"/>
                <a:cs typeface="Consolas" panose="020B0609020204030204" pitchFamily="49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32363" algn="r"/>
                <a:tab pos="5597525" algn="r"/>
                <a:tab pos="6310313" algn="r"/>
              </a:tabLst>
            </a:pPr>
            <a:r>
              <a:rPr lang="es-CL" sz="1100" b="1" dirty="0">
                <a:solidFill>
                  <a:srgbClr val="FF0000"/>
                </a:solidFill>
              </a:rPr>
              <a:t>Country</a:t>
            </a:r>
            <a:r>
              <a:rPr lang="es-CL" sz="1100" dirty="0"/>
              <a:t>	</a:t>
            </a:r>
            <a:r>
              <a:rPr lang="es-CL" sz="1100" b="1" dirty="0">
                <a:solidFill>
                  <a:srgbClr val="FF0000"/>
                </a:solidFill>
              </a:rPr>
              <a:t>Apple	Banana	</a:t>
            </a:r>
            <a:r>
              <a:rPr lang="es-CL" sz="1100" b="1" dirty="0" err="1">
                <a:solidFill>
                  <a:srgbClr val="FF0000"/>
                </a:solidFill>
              </a:rPr>
              <a:t>Beans</a:t>
            </a:r>
            <a:r>
              <a:rPr lang="es-CL" sz="1100" b="1" dirty="0">
                <a:solidFill>
                  <a:srgbClr val="FF0000"/>
                </a:solidFill>
              </a:rPr>
              <a:t>	Broccoli	</a:t>
            </a:r>
            <a:r>
              <a:rPr lang="es-CL" sz="1100" b="1" dirty="0" err="1">
                <a:solidFill>
                  <a:srgbClr val="FF0000"/>
                </a:solidFill>
              </a:rPr>
              <a:t>Carrots</a:t>
            </a:r>
            <a:r>
              <a:rPr lang="es-CL" sz="1100" b="1" dirty="0">
                <a:solidFill>
                  <a:srgbClr val="FF0000"/>
                </a:solidFill>
              </a:rPr>
              <a:t>	Mango	Orange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32363" algn="r"/>
                <a:tab pos="5597525" algn="r"/>
                <a:tab pos="6310313" algn="r"/>
              </a:tabLst>
            </a:pPr>
            <a:r>
              <a:rPr lang="es-CL" sz="1100" b="1" dirty="0"/>
              <a:t>Australia</a:t>
            </a:r>
            <a:r>
              <a:rPr lang="es-CL" sz="1100" dirty="0"/>
              <a:t>	5158.5	5272.1	4811.0	8976.5	2702.0	4593.0	2893.33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32363" algn="r"/>
                <a:tab pos="5597525" algn="r"/>
                <a:tab pos="6310313" algn="r"/>
              </a:tabLst>
            </a:pPr>
            <a:r>
              <a:rPr lang="es-CL" sz="1100" b="1" dirty="0" err="1"/>
              <a:t>Canada</a:t>
            </a:r>
            <a:r>
              <a:rPr lang="es-CL" sz="1100" dirty="0"/>
              <a:t>	4144.5	4825.0 		4135.67		3767.0	6643.0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32363" algn="r"/>
                <a:tab pos="5597525" algn="r"/>
                <a:tab pos="6310313" algn="r"/>
              </a:tabLst>
            </a:pPr>
            <a:r>
              <a:rPr lang="es-CL" sz="1100" b="1" dirty="0"/>
              <a:t>France</a:t>
            </a:r>
            <a:r>
              <a:rPr lang="es-CL" sz="1100" dirty="0"/>
              <a:t>	5012.06	5156.29	 680.0	5341.0	9104.0	7388.0	2256.0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32363" algn="r"/>
                <a:tab pos="5597525" algn="r"/>
                <a:tab pos="6310313" algn="r"/>
              </a:tabLst>
            </a:pPr>
            <a:r>
              <a:rPr lang="es-CL" sz="1100" b="1" dirty="0" err="1"/>
              <a:t>Germany</a:t>
            </a:r>
            <a:r>
              <a:rPr lang="es-CL" sz="1100" dirty="0"/>
              <a:t>	4541.0	4409.56	4984.17	4649.62	3606.0	8775.0	8887.0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32363" algn="r"/>
                <a:tab pos="5597525" algn="r"/>
                <a:tab pos="6310313" algn="r"/>
              </a:tabLst>
            </a:pPr>
            <a:r>
              <a:rPr lang="es-CL" sz="1100" b="1" dirty="0"/>
              <a:t>New </a:t>
            </a:r>
            <a:r>
              <a:rPr lang="es-CL" sz="1100" b="1" dirty="0" err="1"/>
              <a:t>Zealand</a:t>
            </a:r>
            <a:r>
              <a:rPr lang="es-CL" sz="1100" dirty="0"/>
              <a:t>	5166.0	5006.25		4390.0			4003.33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32363" algn="r"/>
                <a:tab pos="5597525" algn="r"/>
                <a:tab pos="6310313" algn="r"/>
              </a:tabLst>
            </a:pPr>
            <a:r>
              <a:rPr lang="es-CL" sz="1100" b="1" dirty="0" err="1"/>
              <a:t>United</a:t>
            </a:r>
            <a:r>
              <a:rPr lang="es-CL" sz="1100" b="1" dirty="0"/>
              <a:t> </a:t>
            </a:r>
            <a:r>
              <a:rPr lang="es-CL" sz="1100" b="1" dirty="0" err="1"/>
              <a:t>Kingdom</a:t>
            </a:r>
            <a:r>
              <a:rPr lang="es-CL" sz="1100" dirty="0"/>
              <a:t>	4383.5	6129.71	2550.0	4804.5	5973.57	5600.0	4348.8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32363" algn="r"/>
                <a:tab pos="5597525" algn="r"/>
                <a:tab pos="6310313" algn="r"/>
              </a:tabLst>
            </a:pPr>
            <a:r>
              <a:rPr lang="es-CL" sz="1100" b="1" dirty="0" err="1"/>
              <a:t>United</a:t>
            </a:r>
            <a:r>
              <a:rPr lang="es-CL" sz="1100" b="1" dirty="0"/>
              <a:t> </a:t>
            </a:r>
            <a:r>
              <a:rPr lang="es-CL" sz="1100" b="1" dirty="0" err="1"/>
              <a:t>States</a:t>
            </a:r>
            <a:r>
              <a:rPr lang="es-CL" sz="1100" dirty="0"/>
              <a:t>	4769.17	4133.09	7163.0	6678.75	5628.4	4472.6	3866.5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32363" algn="r"/>
                <a:tab pos="5597525" algn="r"/>
                <a:tab pos="6310313" algn="r"/>
              </a:tabLst>
            </a:pPr>
            <a:endParaRPr lang="es-CL" sz="1100" dirty="0"/>
          </a:p>
          <a:p>
            <a:pPr>
              <a:lnSpc>
                <a:spcPts val="1460"/>
              </a:lnSpc>
              <a:tabLst>
                <a:tab pos="1371600" algn="l"/>
                <a:tab pos="2128838" algn="l"/>
                <a:tab pos="2887663" algn="l"/>
                <a:tab pos="3635375" algn="l"/>
                <a:tab pos="4445000" algn="l"/>
                <a:tab pos="5151438" algn="l"/>
                <a:tab pos="5775325" algn="l"/>
              </a:tabLst>
            </a:pPr>
            <a:endParaRPr lang="es-CL" sz="11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AC782DF-4268-F08A-7EC3-C1856941D0DC}"/>
              </a:ext>
            </a:extLst>
          </p:cNvPr>
          <p:cNvSpPr txBox="1"/>
          <p:nvPr/>
        </p:nvSpPr>
        <p:spPr>
          <a:xfrm>
            <a:off x="154609" y="4842892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latin typeface="Candara" panose="020E0502030303020204" pitchFamily="34" charset="0"/>
              </a:rPr>
              <a:t>index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B140869-8E79-6F1F-3F74-F51FD419DDF1}"/>
              </a:ext>
            </a:extLst>
          </p:cNvPr>
          <p:cNvSpPr txBox="1"/>
          <p:nvPr/>
        </p:nvSpPr>
        <p:spPr>
          <a:xfrm>
            <a:off x="4324057" y="3584747"/>
            <a:ext cx="8002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latin typeface="Candara" panose="020E0502030303020204" pitchFamily="34" charset="0"/>
              </a:rPr>
              <a:t>columns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FA25E03-1C97-B6BE-CA51-368961D99484}"/>
              </a:ext>
            </a:extLst>
          </p:cNvPr>
          <p:cNvSpPr txBox="1"/>
          <p:nvPr/>
        </p:nvSpPr>
        <p:spPr>
          <a:xfrm>
            <a:off x="1567044" y="6024762"/>
            <a:ext cx="5107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Utilice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variables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categóricas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para las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filas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(index) y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columnas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Picture 6" descr="brainstorm (1).png">
            <a:extLst>
              <a:ext uri="{FF2B5EF4-FFF2-40B4-BE49-F238E27FC236}">
                <a16:creationId xmlns:a16="http://schemas.microsoft.com/office/drawing/2014/main" id="{133762EF-C92E-E7D1-83DD-927B45EB99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791" y="5891009"/>
            <a:ext cx="480116" cy="48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973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brir llave 14">
            <a:extLst>
              <a:ext uri="{FF2B5EF4-FFF2-40B4-BE49-F238E27FC236}">
                <a16:creationId xmlns:a16="http://schemas.microsoft.com/office/drawing/2014/main" id="{572B9BC1-6E4F-EAF6-0394-45D62FF717BA}"/>
              </a:ext>
            </a:extLst>
          </p:cNvPr>
          <p:cNvSpPr/>
          <p:nvPr/>
        </p:nvSpPr>
        <p:spPr>
          <a:xfrm rot="5400000">
            <a:off x="4641621" y="1698136"/>
            <a:ext cx="247917" cy="5123928"/>
          </a:xfrm>
          <a:prstGeom prst="leftBrace">
            <a:avLst>
              <a:gd name="adj1" fmla="val 35317"/>
              <a:gd name="adj2" fmla="val 50000"/>
            </a:avLst>
          </a:prstGeom>
          <a:solidFill>
            <a:schemeClr val="accent6">
              <a:lumMod val="20000"/>
              <a:lumOff val="80000"/>
            </a:schemeClr>
          </a:solidFill>
          <a:ln w="15875" cap="rnd">
            <a:noFill/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0413F16A-A539-8887-CD5E-94711776B684}"/>
              </a:ext>
            </a:extLst>
          </p:cNvPr>
          <p:cNvSpPr/>
          <p:nvPr/>
        </p:nvSpPr>
        <p:spPr>
          <a:xfrm>
            <a:off x="2203616" y="4364802"/>
            <a:ext cx="5123929" cy="2124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385EF79E-A5B8-B546-8338-EEE957E2860F}"/>
              </a:ext>
            </a:extLst>
          </p:cNvPr>
          <p:cNvSpPr/>
          <p:nvPr/>
        </p:nvSpPr>
        <p:spPr>
          <a:xfrm>
            <a:off x="3322848" y="3000707"/>
            <a:ext cx="1374988" cy="287355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72C857F-D01F-2306-B9C9-708A567B589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3EBF2375-7DB9-1E42-9CD7-22FB949BDE2A}" type="slidenum">
              <a:rPr lang="en-US" altLang="es-CL" smtClean="0"/>
              <a:pPr/>
              <a:t>22</a:t>
            </a:fld>
            <a:endParaRPr lang="en-US" altLang="es-CL"/>
          </a:p>
        </p:txBody>
      </p:sp>
      <p:sp>
        <p:nvSpPr>
          <p:cNvPr id="9" name="Marcador de pie de página 8">
            <a:extLst>
              <a:ext uri="{FF2B5EF4-FFF2-40B4-BE49-F238E27FC236}">
                <a16:creationId xmlns:a16="http://schemas.microsoft.com/office/drawing/2014/main" id="{37374E15-FFA5-3D0C-37FF-D0303A5B97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975FFEA-B499-BC09-0371-8DC769EBF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Pivot (columns)</a:t>
            </a:r>
          </a:p>
        </p:txBody>
      </p:sp>
      <p:sp>
        <p:nvSpPr>
          <p:cNvPr id="6" name="Marcador de texto 1">
            <a:extLst>
              <a:ext uri="{FF2B5EF4-FFF2-40B4-BE49-F238E27FC236}">
                <a16:creationId xmlns:a16="http://schemas.microsoft.com/office/drawing/2014/main" id="{14B33001-CB66-FE83-5BE8-11531ED5F4F8}"/>
              </a:ext>
            </a:extLst>
          </p:cNvPr>
          <p:cNvSpPr txBox="1">
            <a:spLocks/>
          </p:cNvSpPr>
          <p:nvPr/>
        </p:nvSpPr>
        <p:spPr bwMode="auto">
          <a:xfrm>
            <a:off x="530365" y="1233487"/>
            <a:ext cx="8387604" cy="267397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148590" indent="0">
              <a:buNone/>
            </a:pP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pandas 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read_excel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'data/pivot-tables.xlsx'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s-CL" sz="1600" b="0" dirty="0" err="1">
                <a:solidFill>
                  <a:srgbClr val="E06C7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sheet_name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'Sheet1'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dirty="0">
              <a:solidFill>
                <a:srgbClr val="35353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pt 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pd.pivot_table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s-CL" sz="1600" b="0" dirty="0" err="1">
                <a:solidFill>
                  <a:srgbClr val="E06C7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'Country'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pPr marL="0" indent="0">
              <a:buNone/>
            </a:pPr>
            <a:r>
              <a:rPr lang="es-CL" sz="1600" b="0" dirty="0">
                <a:solidFill>
                  <a:srgbClr val="E06C7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s-CL" sz="1600" b="0" dirty="0" err="1">
                <a:solidFill>
                  <a:srgbClr val="E06C7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values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b="0" dirty="0" err="1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Amount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</a:p>
          <a:p>
            <a:pPr marL="0" indent="0">
              <a:buNone/>
            </a:pPr>
            <a:r>
              <a:rPr lang="es-CL" sz="1600" b="0" dirty="0">
                <a:solidFill>
                  <a:srgbClr val="E06C7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s-CL" sz="1600" b="0" dirty="0" err="1">
                <a:solidFill>
                  <a:srgbClr val="E06C7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columns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b="0" dirty="0" err="1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Product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',</a:t>
            </a:r>
          </a:p>
          <a:p>
            <a:pPr marL="0" indent="0">
              <a:buNone/>
            </a:pP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s-CL" sz="1600" dirty="0" err="1">
                <a:solidFill>
                  <a:srgbClr val="E06C7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fill_value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  <a:r>
              <a:rPr lang="es-CL" sz="1600" b="0" dirty="0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round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(2)</a:t>
            </a:r>
          </a:p>
          <a:p>
            <a:pPr marL="148590" indent="0">
              <a:buNone/>
            </a:pPr>
            <a:endParaRPr lang="es-CL" sz="1600" kern="0" dirty="0">
              <a:solidFill>
                <a:srgbClr val="0733FF"/>
              </a:solidFill>
              <a:latin typeface="Consolas" panose="020B0609020204030204" pitchFamily="49" charset="0"/>
              <a:ea typeface="Menlo" panose="020B060903080402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print</a:t>
            </a:r>
            <a:r>
              <a:rPr lang="es-CL" sz="1600" kern="0" dirty="0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(pt)</a:t>
            </a: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98739EAA-64EC-BFC4-4237-534F3E6D66D3}"/>
              </a:ext>
            </a:extLst>
          </p:cNvPr>
          <p:cNvSpPr txBox="1"/>
          <p:nvPr/>
        </p:nvSpPr>
        <p:spPr>
          <a:xfrm>
            <a:off x="6149130" y="3409265"/>
            <a:ext cx="2835951" cy="73866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 la </a:t>
            </a:r>
            <a:r>
              <a:rPr lang="en-US" dirty="0" err="1"/>
              <a:t>opción</a:t>
            </a:r>
            <a:r>
              <a:rPr lang="en-US" dirty="0"/>
              <a:t> </a:t>
            </a:r>
            <a:r>
              <a:rPr lang="en-US" b="1" dirty="0" err="1"/>
              <a:t>fill_value</a:t>
            </a:r>
            <a:r>
              <a:rPr lang="en-US" b="1" dirty="0"/>
              <a:t> </a:t>
            </a:r>
            <a:r>
              <a:rPr lang="en-US" dirty="0"/>
              <a:t> </a:t>
            </a:r>
            <a:r>
              <a:rPr lang="en-US" dirty="0" err="1"/>
              <a:t>definimos</a:t>
            </a:r>
            <a:r>
              <a:rPr lang="en-US" dirty="0"/>
              <a:t> un </a:t>
            </a:r>
            <a:r>
              <a:rPr lang="en-US" dirty="0" err="1"/>
              <a:t>determinado</a:t>
            </a:r>
            <a:r>
              <a:rPr lang="en-US" dirty="0"/>
              <a:t> valor para </a:t>
            </a:r>
            <a:r>
              <a:rPr lang="en-US" dirty="0" err="1"/>
              <a:t>aquellas</a:t>
            </a:r>
            <a:r>
              <a:rPr lang="en-US" dirty="0"/>
              <a:t> </a:t>
            </a:r>
            <a:r>
              <a:rPr lang="en-US" dirty="0" err="1"/>
              <a:t>celdas</a:t>
            </a:r>
            <a:r>
              <a:rPr lang="en-US" dirty="0"/>
              <a:t> </a:t>
            </a:r>
            <a:r>
              <a:rPr lang="en-US" dirty="0" err="1"/>
              <a:t>faltantes</a:t>
            </a:r>
            <a:endParaRPr lang="en-US" dirty="0"/>
          </a:p>
        </p:txBody>
      </p:sp>
      <p:cxnSp>
        <p:nvCxnSpPr>
          <p:cNvPr id="21" name="Conector recto de flecha 29">
            <a:extLst>
              <a:ext uri="{FF2B5EF4-FFF2-40B4-BE49-F238E27FC236}">
                <a16:creationId xmlns:a16="http://schemas.microsoft.com/office/drawing/2014/main" id="{A7D716A2-6DB6-DF01-2211-A9A9A5EC42B7}"/>
              </a:ext>
            </a:extLst>
          </p:cNvPr>
          <p:cNvCxnSpPr>
            <a:cxnSpLocks/>
            <a:stCxn id="7" idx="1"/>
            <a:endCxn id="8" idx="1"/>
          </p:cNvCxnSpPr>
          <p:nvPr/>
        </p:nvCxnSpPr>
        <p:spPr>
          <a:xfrm rot="10800000" flipH="1" flipV="1">
            <a:off x="3322848" y="3144385"/>
            <a:ext cx="2826282" cy="634212"/>
          </a:xfrm>
          <a:prstGeom prst="bentConnector3">
            <a:avLst>
              <a:gd name="adj1" fmla="val -8088"/>
            </a:avLst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Abrir llave 2">
            <a:extLst>
              <a:ext uri="{FF2B5EF4-FFF2-40B4-BE49-F238E27FC236}">
                <a16:creationId xmlns:a16="http://schemas.microsoft.com/office/drawing/2014/main" id="{D5F8ABA0-46B7-C3BF-A856-44D1B19AC110}"/>
              </a:ext>
            </a:extLst>
          </p:cNvPr>
          <p:cNvSpPr/>
          <p:nvPr/>
        </p:nvSpPr>
        <p:spPr>
          <a:xfrm>
            <a:off x="708699" y="4577233"/>
            <a:ext cx="228660" cy="1484520"/>
          </a:xfrm>
          <a:prstGeom prst="leftBrace">
            <a:avLst>
              <a:gd name="adj1" fmla="val 35317"/>
              <a:gd name="adj2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5875" cap="rnd">
            <a:noFill/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B642F5B-40C5-B708-835F-712F5E9EF3D4}"/>
              </a:ext>
            </a:extLst>
          </p:cNvPr>
          <p:cNvSpPr/>
          <p:nvPr/>
        </p:nvSpPr>
        <p:spPr>
          <a:xfrm>
            <a:off x="930474" y="4577233"/>
            <a:ext cx="1273141" cy="14845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0C60BE5-2054-2DA1-1010-212C7FCDE5F9}"/>
              </a:ext>
            </a:extLst>
          </p:cNvPr>
          <p:cNvSpPr txBox="1"/>
          <p:nvPr/>
        </p:nvSpPr>
        <p:spPr>
          <a:xfrm>
            <a:off x="860951" y="4335422"/>
            <a:ext cx="6608362" cy="181177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>
              <a:defRPr sz="1050">
                <a:solidFill>
                  <a:schemeClr val="dk1"/>
                </a:solidFill>
                <a:latin typeface="Consolas" panose="020B0609020204030204" pitchFamily="49" charset="0"/>
                <a:ea typeface="+mn-ea"/>
                <a:cs typeface="Consolas" panose="020B0609020204030204" pitchFamily="49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32363" algn="r"/>
                <a:tab pos="5597525" algn="r"/>
                <a:tab pos="6310313" algn="r"/>
              </a:tabLst>
            </a:pPr>
            <a:r>
              <a:rPr lang="es-CL" sz="1100" b="1" dirty="0">
                <a:solidFill>
                  <a:srgbClr val="FF0000"/>
                </a:solidFill>
              </a:rPr>
              <a:t>Country</a:t>
            </a:r>
            <a:r>
              <a:rPr lang="es-CL" sz="1100" dirty="0"/>
              <a:t>	</a:t>
            </a:r>
            <a:r>
              <a:rPr lang="es-CL" sz="1100" b="1" dirty="0">
                <a:solidFill>
                  <a:srgbClr val="FF0000"/>
                </a:solidFill>
              </a:rPr>
              <a:t>Apple	Banana	</a:t>
            </a:r>
            <a:r>
              <a:rPr lang="es-CL" sz="1100" b="1" dirty="0" err="1">
                <a:solidFill>
                  <a:srgbClr val="FF0000"/>
                </a:solidFill>
              </a:rPr>
              <a:t>Beans</a:t>
            </a:r>
            <a:r>
              <a:rPr lang="es-CL" sz="1100" b="1" dirty="0">
                <a:solidFill>
                  <a:srgbClr val="FF0000"/>
                </a:solidFill>
              </a:rPr>
              <a:t>	Broccoli	</a:t>
            </a:r>
            <a:r>
              <a:rPr lang="es-CL" sz="1100" b="1" dirty="0" err="1">
                <a:solidFill>
                  <a:srgbClr val="FF0000"/>
                </a:solidFill>
              </a:rPr>
              <a:t>Carrots</a:t>
            </a:r>
            <a:r>
              <a:rPr lang="es-CL" sz="1100" b="1" dirty="0">
                <a:solidFill>
                  <a:srgbClr val="FF0000"/>
                </a:solidFill>
              </a:rPr>
              <a:t>	Mango	Orange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32363" algn="r"/>
                <a:tab pos="5597525" algn="r"/>
                <a:tab pos="6310313" algn="r"/>
              </a:tabLst>
            </a:pPr>
            <a:r>
              <a:rPr lang="es-CL" sz="1100" b="1" dirty="0"/>
              <a:t>Australia</a:t>
            </a:r>
            <a:r>
              <a:rPr lang="es-CL" sz="1100" dirty="0"/>
              <a:t>	5158.5	5272.1	4811.0	8976.5	2702.0	4593.0	2893.33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32363" algn="r"/>
                <a:tab pos="5597525" algn="r"/>
                <a:tab pos="6310313" algn="r"/>
              </a:tabLst>
            </a:pPr>
            <a:r>
              <a:rPr lang="es-CL" sz="1100" b="1" dirty="0" err="1"/>
              <a:t>Canada</a:t>
            </a:r>
            <a:r>
              <a:rPr lang="es-CL" sz="1100" dirty="0"/>
              <a:t>	4144.5	4825.0 	</a:t>
            </a:r>
            <a:r>
              <a:rPr lang="es-CL" sz="1100" dirty="0">
                <a:highlight>
                  <a:srgbClr val="FFFF00"/>
                </a:highlight>
              </a:rPr>
              <a:t>   0.0</a:t>
            </a:r>
            <a:r>
              <a:rPr lang="es-CL" sz="1100" dirty="0"/>
              <a:t>	4135.67	</a:t>
            </a:r>
            <a:r>
              <a:rPr lang="es-CL" sz="1100" dirty="0">
                <a:highlight>
                  <a:srgbClr val="FFFF00"/>
                </a:highlight>
              </a:rPr>
              <a:t>   0.0</a:t>
            </a:r>
            <a:r>
              <a:rPr lang="es-CL" sz="1100" dirty="0"/>
              <a:t>	3767.0	6643.0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32363" algn="r"/>
                <a:tab pos="5597525" algn="r"/>
                <a:tab pos="6310313" algn="r"/>
              </a:tabLst>
            </a:pPr>
            <a:r>
              <a:rPr lang="es-CL" sz="1100" b="1" dirty="0"/>
              <a:t>France</a:t>
            </a:r>
            <a:r>
              <a:rPr lang="es-CL" sz="1100" dirty="0"/>
              <a:t>	5012.06	5156.29	 680.0	5341.0	9104.0	7388.0	2256.0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32363" algn="r"/>
                <a:tab pos="5597525" algn="r"/>
                <a:tab pos="6310313" algn="r"/>
              </a:tabLst>
            </a:pPr>
            <a:r>
              <a:rPr lang="es-CL" sz="1100" b="1" dirty="0" err="1"/>
              <a:t>Germany</a:t>
            </a:r>
            <a:r>
              <a:rPr lang="es-CL" sz="1100" dirty="0"/>
              <a:t>	4541.0	4409.56	4984.17	4649.62	3606.0	8775.0	8887.0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32363" algn="r"/>
                <a:tab pos="5597525" algn="r"/>
                <a:tab pos="6310313" algn="r"/>
              </a:tabLst>
            </a:pPr>
            <a:r>
              <a:rPr lang="es-CL" sz="1100" b="1" dirty="0"/>
              <a:t>New </a:t>
            </a:r>
            <a:r>
              <a:rPr lang="es-CL" sz="1100" b="1" dirty="0" err="1"/>
              <a:t>Zealand</a:t>
            </a:r>
            <a:r>
              <a:rPr lang="es-CL" sz="1100" dirty="0"/>
              <a:t>	5166.0	5006.25	</a:t>
            </a:r>
            <a:r>
              <a:rPr lang="es-CL" sz="1100" dirty="0">
                <a:highlight>
                  <a:srgbClr val="FFFF00"/>
                </a:highlight>
              </a:rPr>
              <a:t>   0.0</a:t>
            </a:r>
            <a:r>
              <a:rPr lang="es-CL" sz="1100" dirty="0"/>
              <a:t>	4390.0	</a:t>
            </a:r>
            <a:r>
              <a:rPr lang="es-CL" sz="1100" dirty="0">
                <a:highlight>
                  <a:srgbClr val="FFFF00"/>
                </a:highlight>
              </a:rPr>
              <a:t>   0.0</a:t>
            </a:r>
            <a:r>
              <a:rPr lang="es-CL" sz="1100" dirty="0"/>
              <a:t>	</a:t>
            </a:r>
            <a:r>
              <a:rPr lang="es-CL" sz="1100" dirty="0">
                <a:highlight>
                  <a:srgbClr val="FFFF00"/>
                </a:highlight>
              </a:rPr>
              <a:t>   0.0</a:t>
            </a:r>
            <a:r>
              <a:rPr lang="es-CL" sz="1100" dirty="0"/>
              <a:t>	4003.33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32363" algn="r"/>
                <a:tab pos="5597525" algn="r"/>
                <a:tab pos="6310313" algn="r"/>
              </a:tabLst>
            </a:pPr>
            <a:r>
              <a:rPr lang="es-CL" sz="1100" b="1" dirty="0" err="1"/>
              <a:t>United</a:t>
            </a:r>
            <a:r>
              <a:rPr lang="es-CL" sz="1100" b="1" dirty="0"/>
              <a:t> </a:t>
            </a:r>
            <a:r>
              <a:rPr lang="es-CL" sz="1100" b="1" dirty="0" err="1"/>
              <a:t>Kingdom</a:t>
            </a:r>
            <a:r>
              <a:rPr lang="es-CL" sz="1100" dirty="0"/>
              <a:t>	4383.5	6129.71	2550.0	4804.5	5973.57	5600.0	4348.8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32363" algn="r"/>
                <a:tab pos="5597525" algn="r"/>
                <a:tab pos="6310313" algn="r"/>
              </a:tabLst>
            </a:pPr>
            <a:r>
              <a:rPr lang="es-CL" sz="1100" b="1" dirty="0" err="1"/>
              <a:t>United</a:t>
            </a:r>
            <a:r>
              <a:rPr lang="es-CL" sz="1100" b="1" dirty="0"/>
              <a:t> </a:t>
            </a:r>
            <a:r>
              <a:rPr lang="es-CL" sz="1100" b="1" dirty="0" err="1"/>
              <a:t>States</a:t>
            </a:r>
            <a:r>
              <a:rPr lang="es-CL" sz="1100" dirty="0"/>
              <a:t>	4769.17	4133.09	7163.0	6678.75	5628.4	4472.6	3866.5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32363" algn="r"/>
                <a:tab pos="5597525" algn="r"/>
                <a:tab pos="6310313" algn="r"/>
              </a:tabLst>
            </a:pPr>
            <a:endParaRPr lang="es-CL" sz="11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AC782DF-4268-F08A-7EC3-C1856941D0DC}"/>
              </a:ext>
            </a:extLst>
          </p:cNvPr>
          <p:cNvSpPr txBox="1"/>
          <p:nvPr/>
        </p:nvSpPr>
        <p:spPr>
          <a:xfrm>
            <a:off x="154609" y="5165603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latin typeface="Candara" panose="020E0502030303020204" pitchFamily="34" charset="0"/>
              </a:rPr>
              <a:t>index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B140869-8E79-6F1F-3F74-F51FD419DDF1}"/>
              </a:ext>
            </a:extLst>
          </p:cNvPr>
          <p:cNvSpPr txBox="1"/>
          <p:nvPr/>
        </p:nvSpPr>
        <p:spPr>
          <a:xfrm>
            <a:off x="4324057" y="3907458"/>
            <a:ext cx="8002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latin typeface="Candara" panose="020E0502030303020204" pitchFamily="34" charset="0"/>
              </a:rPr>
              <a:t>columns</a:t>
            </a:r>
          </a:p>
        </p:txBody>
      </p:sp>
    </p:spTree>
    <p:extLst>
      <p:ext uri="{BB962C8B-B14F-4D97-AF65-F5344CB8AC3E}">
        <p14:creationId xmlns:p14="http://schemas.microsoft.com/office/powerpoint/2010/main" val="12607311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19696F5F-9AF7-87F1-59EB-73CFFB4BD9F8}"/>
              </a:ext>
            </a:extLst>
          </p:cNvPr>
          <p:cNvSpPr/>
          <p:nvPr/>
        </p:nvSpPr>
        <p:spPr>
          <a:xfrm>
            <a:off x="629174" y="4454554"/>
            <a:ext cx="5864031" cy="1856572"/>
          </a:xfrm>
          <a:prstGeom prst="roundRect">
            <a:avLst>
              <a:gd name="adj" fmla="val 8300"/>
            </a:avLst>
          </a:prstGeom>
          <a:solidFill>
            <a:schemeClr val="accent6">
              <a:lumMod val="20000"/>
              <a:lumOff val="80000"/>
              <a:alpha val="41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385EF79E-A5B8-B546-8338-EEE957E2860F}"/>
              </a:ext>
            </a:extLst>
          </p:cNvPr>
          <p:cNvSpPr/>
          <p:nvPr/>
        </p:nvSpPr>
        <p:spPr>
          <a:xfrm>
            <a:off x="1079405" y="3896282"/>
            <a:ext cx="2708824" cy="288982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72C857F-D01F-2306-B9C9-708A567B589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3EBF2375-7DB9-1E42-9CD7-22FB949BDE2A}" type="slidenum">
              <a:rPr lang="en-US" altLang="es-CL" smtClean="0"/>
              <a:pPr/>
              <a:t>23</a:t>
            </a:fld>
            <a:endParaRPr lang="en-US" alt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BA20C8D-B0DC-70A2-0423-DB9DCBB7FF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975FFEA-B499-BC09-0371-8DC769EBF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Pivot (plot BAR)</a:t>
            </a:r>
          </a:p>
        </p:txBody>
      </p:sp>
      <p:sp>
        <p:nvSpPr>
          <p:cNvPr id="6" name="Marcador de texto 1">
            <a:extLst>
              <a:ext uri="{FF2B5EF4-FFF2-40B4-BE49-F238E27FC236}">
                <a16:creationId xmlns:a16="http://schemas.microsoft.com/office/drawing/2014/main" id="{14B33001-CB66-FE83-5BE8-11531ED5F4F8}"/>
              </a:ext>
            </a:extLst>
          </p:cNvPr>
          <p:cNvSpPr txBox="1">
            <a:spLocks/>
          </p:cNvSpPr>
          <p:nvPr/>
        </p:nvSpPr>
        <p:spPr bwMode="auto">
          <a:xfrm>
            <a:off x="530365" y="1233486"/>
            <a:ext cx="8387604" cy="5236066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148590" indent="0">
              <a:buNone/>
            </a:pPr>
            <a:r>
              <a:rPr lang="es-CL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 pandas as </a:t>
            </a:r>
            <a:r>
              <a:rPr lang="es-CL" sz="1600" kern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b="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matplotlib.pyplot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plt</a:t>
            </a: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pd.read_excel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('data/pivot-tables.xlsx',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sheet_name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='Sheet1')</a:t>
            </a:r>
          </a:p>
          <a:p>
            <a:pPr marL="148590" indent="0">
              <a:buNone/>
            </a:pPr>
            <a:endParaRPr lang="es-CL" sz="1600" dirty="0">
              <a:solidFill>
                <a:schemeClr val="tx1">
                  <a:lumMod val="50000"/>
                  <a:lumOff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pt = 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pd.pivot_table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='Country',</a:t>
            </a:r>
          </a:p>
          <a:p>
            <a:pPr marL="0" indent="0">
              <a:buNone/>
            </a:pP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values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='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Amount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', </a:t>
            </a:r>
          </a:p>
          <a:p>
            <a:pPr marL="0" indent="0">
              <a:buNone/>
            </a:pP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columns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='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Product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</a:p>
          <a:p>
            <a:pPr marL="0" indent="0">
              <a:buNone/>
            </a:pPr>
            <a:r>
              <a:rPr lang="es-C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			</a:t>
            </a:r>
            <a:r>
              <a:rPr lang="es-CL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fill_value</a:t>
            </a:r>
            <a:r>
              <a:rPr lang="es-C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=0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).round(2)</a:t>
            </a:r>
          </a:p>
          <a:p>
            <a:pPr marL="0" indent="0">
              <a:buNone/>
            </a:pPr>
            <a:r>
              <a:rPr lang="es-CL" sz="1600" dirty="0">
                <a:solidFill>
                  <a:srgbClr val="35353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136525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pt.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plot</a:t>
            </a: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bar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solidFill>
                  <a:srgbClr val="E06C7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figsize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=(12,8)) </a:t>
            </a:r>
          </a:p>
          <a:p>
            <a:pPr marL="136525" indent="0">
              <a:buNone/>
            </a:pPr>
            <a:endParaRPr lang="es-CL" sz="1600" b="0" dirty="0">
              <a:solidFill>
                <a:srgbClr val="353535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36525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'Promedio de productos por país'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36525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xticks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solidFill>
                  <a:srgbClr val="E06C7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rotation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=0)</a:t>
            </a:r>
          </a:p>
          <a:p>
            <a:pPr marL="136525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ylabel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'Valor promedio'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36525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grid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solidFill>
                  <a:srgbClr val="E06C7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alpha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=0.2)</a:t>
            </a:r>
          </a:p>
          <a:p>
            <a:pPr marL="136525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legend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solidFill>
                  <a:srgbClr val="E06C7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loc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='</a:t>
            </a: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upper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left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', </a:t>
            </a:r>
            <a:r>
              <a:rPr lang="es-CL" sz="1600" dirty="0" err="1">
                <a:solidFill>
                  <a:srgbClr val="E06C7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bbox_to_anchor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=(1, 1))</a:t>
            </a:r>
          </a:p>
          <a:p>
            <a:pPr marL="136525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show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3" name="TextBox 14">
            <a:extLst>
              <a:ext uri="{FF2B5EF4-FFF2-40B4-BE49-F238E27FC236}">
                <a16:creationId xmlns:a16="http://schemas.microsoft.com/office/drawing/2014/main" id="{844D4242-287B-2FC9-B723-3120708E18B6}"/>
              </a:ext>
            </a:extLst>
          </p:cNvPr>
          <p:cNvSpPr txBox="1"/>
          <p:nvPr/>
        </p:nvSpPr>
        <p:spPr>
          <a:xfrm>
            <a:off x="6944546" y="4687193"/>
            <a:ext cx="1647388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err="1"/>
              <a:t>vamos</a:t>
            </a:r>
            <a:r>
              <a:rPr lang="en-US" dirty="0"/>
              <a:t> a </a:t>
            </a:r>
            <a:r>
              <a:rPr lang="en-US" dirty="0" err="1"/>
              <a:t>generar</a:t>
            </a:r>
            <a:r>
              <a:rPr lang="en-US" dirty="0"/>
              <a:t> un </a:t>
            </a:r>
            <a:r>
              <a:rPr lang="en-US" dirty="0" err="1"/>
              <a:t>gráfico</a:t>
            </a:r>
            <a:r>
              <a:rPr lang="en-US" dirty="0"/>
              <a:t> de barras a </a:t>
            </a:r>
            <a:r>
              <a:rPr lang="en-US" dirty="0" err="1"/>
              <a:t>partir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datos</a:t>
            </a:r>
            <a:r>
              <a:rPr lang="en-US" dirty="0"/>
              <a:t> de la </a:t>
            </a:r>
            <a:r>
              <a:rPr lang="en-US" dirty="0" err="1"/>
              <a:t>tabla</a:t>
            </a:r>
            <a:r>
              <a:rPr lang="en-US" dirty="0"/>
              <a:t> </a:t>
            </a:r>
            <a:r>
              <a:rPr lang="en-US" dirty="0" err="1"/>
              <a:t>pivote</a:t>
            </a:r>
            <a:endParaRPr lang="en-US" dirty="0"/>
          </a:p>
        </p:txBody>
      </p:sp>
      <p:cxnSp>
        <p:nvCxnSpPr>
          <p:cNvPr id="14" name="Conector recto de flecha 29">
            <a:extLst>
              <a:ext uri="{FF2B5EF4-FFF2-40B4-BE49-F238E27FC236}">
                <a16:creationId xmlns:a16="http://schemas.microsoft.com/office/drawing/2014/main" id="{003F5E9A-7712-E420-9F7E-317815DF4479}"/>
              </a:ext>
            </a:extLst>
          </p:cNvPr>
          <p:cNvCxnSpPr>
            <a:cxnSpLocks/>
            <a:stCxn id="13" idx="0"/>
            <a:endCxn id="7" idx="3"/>
          </p:cNvCxnSpPr>
          <p:nvPr/>
        </p:nvCxnSpPr>
        <p:spPr>
          <a:xfrm rot="16200000" flipV="1">
            <a:off x="5455025" y="2373977"/>
            <a:ext cx="646420" cy="3980011"/>
          </a:xfrm>
          <a:prstGeom prst="bentConnector2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14">
            <a:extLst>
              <a:ext uri="{FF2B5EF4-FFF2-40B4-BE49-F238E27FC236}">
                <a16:creationId xmlns:a16="http://schemas.microsoft.com/office/drawing/2014/main" id="{9F2ADDB0-96CF-7AA8-3E8F-0176091DE9F0}"/>
              </a:ext>
            </a:extLst>
          </p:cNvPr>
          <p:cNvSpPr txBox="1"/>
          <p:nvPr/>
        </p:nvSpPr>
        <p:spPr>
          <a:xfrm>
            <a:off x="6944545" y="5748264"/>
            <a:ext cx="1663435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err="1"/>
              <a:t>Opciones</a:t>
            </a:r>
            <a:r>
              <a:rPr lang="en-US" dirty="0"/>
              <a:t> para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gráficos</a:t>
            </a:r>
            <a:endParaRPr lang="en-US" dirty="0"/>
          </a:p>
        </p:txBody>
      </p:sp>
      <p:cxnSp>
        <p:nvCxnSpPr>
          <p:cNvPr id="26" name="Conector recto de flecha 29">
            <a:extLst>
              <a:ext uri="{FF2B5EF4-FFF2-40B4-BE49-F238E27FC236}">
                <a16:creationId xmlns:a16="http://schemas.microsoft.com/office/drawing/2014/main" id="{7123DD54-6D7C-513B-3D94-3043C654106A}"/>
              </a:ext>
            </a:extLst>
          </p:cNvPr>
          <p:cNvCxnSpPr>
            <a:cxnSpLocks/>
            <a:stCxn id="25" idx="1"/>
          </p:cNvCxnSpPr>
          <p:nvPr/>
        </p:nvCxnSpPr>
        <p:spPr>
          <a:xfrm flipH="1">
            <a:off x="6493205" y="6009874"/>
            <a:ext cx="451340" cy="0"/>
          </a:xfrm>
          <a:prstGeom prst="straightConnector1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55181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0B09B440-1D67-079F-BA33-BE04D388351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752F45-5CC7-F7A3-C74F-E0445E575C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7D2D4A4-8A69-789B-D2BA-8FEEA8C93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Pivot (plot BAR)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5700E61-6CDB-0DC6-1AAD-1CAE7032DB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862" y="725534"/>
            <a:ext cx="7772400" cy="3886200"/>
          </a:xfrm>
          <a:prstGeom prst="rect">
            <a:avLst/>
          </a:prstGeom>
        </p:spPr>
      </p:pic>
      <p:sp>
        <p:nvSpPr>
          <p:cNvPr id="17" name="Abrir llave 16">
            <a:extLst>
              <a:ext uri="{FF2B5EF4-FFF2-40B4-BE49-F238E27FC236}">
                <a16:creationId xmlns:a16="http://schemas.microsoft.com/office/drawing/2014/main" id="{577C5EAF-EF9E-0241-7A56-E81653260444}"/>
              </a:ext>
            </a:extLst>
          </p:cNvPr>
          <p:cNvSpPr/>
          <p:nvPr/>
        </p:nvSpPr>
        <p:spPr>
          <a:xfrm rot="5400000">
            <a:off x="4908874" y="2173728"/>
            <a:ext cx="247917" cy="5123928"/>
          </a:xfrm>
          <a:prstGeom prst="leftBrace">
            <a:avLst>
              <a:gd name="adj1" fmla="val 35317"/>
              <a:gd name="adj2" fmla="val 50000"/>
            </a:avLst>
          </a:prstGeom>
          <a:solidFill>
            <a:schemeClr val="accent6">
              <a:lumMod val="20000"/>
              <a:lumOff val="80000"/>
            </a:schemeClr>
          </a:solidFill>
          <a:ln w="15875" cap="rnd">
            <a:noFill/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A7B14879-3905-F817-9F8D-55FE8E1D5FA6}"/>
              </a:ext>
            </a:extLst>
          </p:cNvPr>
          <p:cNvSpPr/>
          <p:nvPr/>
        </p:nvSpPr>
        <p:spPr>
          <a:xfrm>
            <a:off x="2470869" y="4840394"/>
            <a:ext cx="5123929" cy="2124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brir llave 18">
            <a:extLst>
              <a:ext uri="{FF2B5EF4-FFF2-40B4-BE49-F238E27FC236}">
                <a16:creationId xmlns:a16="http://schemas.microsoft.com/office/drawing/2014/main" id="{7FDECE78-4DE1-76C6-60AA-24215F48C64B}"/>
              </a:ext>
            </a:extLst>
          </p:cNvPr>
          <p:cNvSpPr/>
          <p:nvPr/>
        </p:nvSpPr>
        <p:spPr>
          <a:xfrm>
            <a:off x="975952" y="5052825"/>
            <a:ext cx="228660" cy="1484520"/>
          </a:xfrm>
          <a:prstGeom prst="leftBrace">
            <a:avLst>
              <a:gd name="adj1" fmla="val 35317"/>
              <a:gd name="adj2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5875" cap="rnd">
            <a:noFill/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332963C0-0C70-F370-C3E1-0FAB1FBA5F37}"/>
              </a:ext>
            </a:extLst>
          </p:cNvPr>
          <p:cNvSpPr/>
          <p:nvPr/>
        </p:nvSpPr>
        <p:spPr>
          <a:xfrm>
            <a:off x="1197727" y="5052825"/>
            <a:ext cx="1273141" cy="14845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17691F3-6B35-01BE-35E1-467C2EB6BB85}"/>
              </a:ext>
            </a:extLst>
          </p:cNvPr>
          <p:cNvSpPr txBox="1"/>
          <p:nvPr/>
        </p:nvSpPr>
        <p:spPr>
          <a:xfrm>
            <a:off x="1128203" y="4811014"/>
            <a:ext cx="6818069" cy="181177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>
              <a:defRPr sz="1050">
                <a:solidFill>
                  <a:schemeClr val="dk1"/>
                </a:solidFill>
                <a:latin typeface="Consolas" panose="020B0609020204030204" pitchFamily="49" charset="0"/>
                <a:ea typeface="+mn-ea"/>
                <a:cs typeface="Consolas" panose="020B0609020204030204" pitchFamily="49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70463" algn="r"/>
                <a:tab pos="5597525" algn="r"/>
                <a:tab pos="6310313" algn="r"/>
              </a:tabLst>
            </a:pPr>
            <a:r>
              <a:rPr lang="es-CL" sz="1100" b="1" dirty="0">
                <a:solidFill>
                  <a:srgbClr val="FF0000"/>
                </a:solidFill>
              </a:rPr>
              <a:t>Country</a:t>
            </a:r>
            <a:r>
              <a:rPr lang="es-CL" sz="1100" dirty="0"/>
              <a:t>	</a:t>
            </a:r>
            <a:r>
              <a:rPr lang="es-CL" sz="1100" b="1" dirty="0">
                <a:solidFill>
                  <a:srgbClr val="FF0000"/>
                </a:solidFill>
              </a:rPr>
              <a:t>Apple	Banana	</a:t>
            </a:r>
            <a:r>
              <a:rPr lang="es-CL" sz="1100" b="1" dirty="0" err="1">
                <a:solidFill>
                  <a:srgbClr val="FF0000"/>
                </a:solidFill>
              </a:rPr>
              <a:t>Beans</a:t>
            </a:r>
            <a:r>
              <a:rPr lang="es-CL" sz="1100" b="1" dirty="0">
                <a:solidFill>
                  <a:srgbClr val="FF0000"/>
                </a:solidFill>
              </a:rPr>
              <a:t>	Broccoli	</a:t>
            </a:r>
            <a:r>
              <a:rPr lang="es-CL" sz="1100" b="1" dirty="0" err="1">
                <a:solidFill>
                  <a:srgbClr val="FF0000"/>
                </a:solidFill>
              </a:rPr>
              <a:t>Carrots</a:t>
            </a:r>
            <a:r>
              <a:rPr lang="es-CL" sz="1100" b="1" dirty="0">
                <a:solidFill>
                  <a:srgbClr val="FF0000"/>
                </a:solidFill>
              </a:rPr>
              <a:t>	Mango	Orange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70463" algn="r"/>
                <a:tab pos="5597525" algn="r"/>
                <a:tab pos="6310313" algn="r"/>
              </a:tabLst>
            </a:pPr>
            <a:r>
              <a:rPr lang="es-CL" sz="1100" b="1" dirty="0"/>
              <a:t>Australia</a:t>
            </a:r>
            <a:r>
              <a:rPr lang="es-CL" sz="1100" dirty="0"/>
              <a:t>	5158.5	5272.1	4811.0	8976.5	2702.0	4593.0	2893.33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70463" algn="r"/>
                <a:tab pos="5597525" algn="r"/>
                <a:tab pos="6310313" algn="r"/>
              </a:tabLst>
            </a:pPr>
            <a:r>
              <a:rPr lang="es-CL" sz="1100" b="1" dirty="0" err="1"/>
              <a:t>Canada</a:t>
            </a:r>
            <a:r>
              <a:rPr lang="es-CL" sz="1100" dirty="0"/>
              <a:t>	4144.5	4825.0 	   0.0	4135.67	   0.0	3767.0	6643.0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70463" algn="r"/>
                <a:tab pos="5597525" algn="r"/>
                <a:tab pos="6310313" algn="r"/>
              </a:tabLst>
            </a:pPr>
            <a:r>
              <a:rPr lang="es-CL" sz="1100" b="1" dirty="0"/>
              <a:t>France</a:t>
            </a:r>
            <a:r>
              <a:rPr lang="es-CL" sz="1100" dirty="0"/>
              <a:t>	5012.06	5156.29	 680.0	5341.0	9104.0	7388.0	2256.0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70463" algn="r"/>
                <a:tab pos="5597525" algn="r"/>
                <a:tab pos="6310313" algn="r"/>
              </a:tabLst>
            </a:pPr>
            <a:r>
              <a:rPr lang="es-CL" sz="1100" b="1" dirty="0" err="1"/>
              <a:t>Germany</a:t>
            </a:r>
            <a:r>
              <a:rPr lang="es-CL" sz="1100" dirty="0"/>
              <a:t>	4541.0	4409.56	4984.17	4649.62	3606.0	8775.0	8887.0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70463" algn="r"/>
                <a:tab pos="5597525" algn="r"/>
                <a:tab pos="6310313" algn="r"/>
              </a:tabLst>
            </a:pPr>
            <a:r>
              <a:rPr lang="es-CL" sz="1100" b="1" dirty="0"/>
              <a:t>New </a:t>
            </a:r>
            <a:r>
              <a:rPr lang="es-CL" sz="1100" b="1" dirty="0" err="1"/>
              <a:t>Zealand</a:t>
            </a:r>
            <a:r>
              <a:rPr lang="es-CL" sz="1100" dirty="0"/>
              <a:t>	5166.0	5006.25	   0.0	4390.0	   0.0	   0.0	4003.33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70463" algn="r"/>
                <a:tab pos="5597525" algn="r"/>
                <a:tab pos="6310313" algn="r"/>
              </a:tabLst>
            </a:pPr>
            <a:r>
              <a:rPr lang="es-CL" sz="1100" b="1" dirty="0" err="1"/>
              <a:t>United</a:t>
            </a:r>
            <a:r>
              <a:rPr lang="es-CL" sz="1100" b="1" dirty="0"/>
              <a:t> </a:t>
            </a:r>
            <a:r>
              <a:rPr lang="es-CL" sz="1100" b="1" dirty="0" err="1"/>
              <a:t>Kingdom</a:t>
            </a:r>
            <a:r>
              <a:rPr lang="es-CL" sz="1100" dirty="0"/>
              <a:t>	4383.5	6129.71	2550.0	4804.5	5973.57	5600.0	4348.8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70463" algn="r"/>
                <a:tab pos="5597525" algn="r"/>
                <a:tab pos="6310313" algn="r"/>
              </a:tabLst>
            </a:pPr>
            <a:r>
              <a:rPr lang="es-CL" sz="1100" b="1" dirty="0" err="1"/>
              <a:t>United</a:t>
            </a:r>
            <a:r>
              <a:rPr lang="es-CL" sz="1100" b="1" dirty="0"/>
              <a:t> </a:t>
            </a:r>
            <a:r>
              <a:rPr lang="es-CL" sz="1100" b="1" dirty="0" err="1"/>
              <a:t>States</a:t>
            </a:r>
            <a:r>
              <a:rPr lang="es-CL" sz="1100" dirty="0"/>
              <a:t>	4769.17	4133.09	7163.0	6678.75	5628.4	4472.6	3866.5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70463" algn="r"/>
                <a:tab pos="5597525" algn="r"/>
                <a:tab pos="6310313" algn="r"/>
              </a:tabLst>
            </a:pPr>
            <a:endParaRPr lang="es-CL" sz="110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DDFE1141-E677-CA17-56F6-8AEAF26203BB}"/>
              </a:ext>
            </a:extLst>
          </p:cNvPr>
          <p:cNvSpPr txBox="1"/>
          <p:nvPr/>
        </p:nvSpPr>
        <p:spPr>
          <a:xfrm>
            <a:off x="421862" y="5641195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latin typeface="Candara" panose="020E0502030303020204" pitchFamily="34" charset="0"/>
              </a:rPr>
              <a:t>index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13AF8A12-F751-DB08-0AA9-5977BCBA9F46}"/>
              </a:ext>
            </a:extLst>
          </p:cNvPr>
          <p:cNvSpPr txBox="1"/>
          <p:nvPr/>
        </p:nvSpPr>
        <p:spPr>
          <a:xfrm>
            <a:off x="7535344" y="3704559"/>
            <a:ext cx="15811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es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difícil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visualizar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este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tipo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gráfico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Picture 6" descr="brainstorm (1).png">
            <a:extLst>
              <a:ext uri="{FF2B5EF4-FFF2-40B4-BE49-F238E27FC236}">
                <a16:creationId xmlns:a16="http://schemas.microsoft.com/office/drawing/2014/main" id="{5579D78C-97EB-5136-BF6B-E255EC764C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156" y="3192282"/>
            <a:ext cx="480116" cy="48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20223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19696F5F-9AF7-87F1-59EB-73CFFB4BD9F8}"/>
              </a:ext>
            </a:extLst>
          </p:cNvPr>
          <p:cNvSpPr/>
          <p:nvPr/>
        </p:nvSpPr>
        <p:spPr>
          <a:xfrm>
            <a:off x="629174" y="4454554"/>
            <a:ext cx="5864031" cy="1856572"/>
          </a:xfrm>
          <a:prstGeom prst="roundRect">
            <a:avLst>
              <a:gd name="adj" fmla="val 8300"/>
            </a:avLst>
          </a:prstGeom>
          <a:solidFill>
            <a:schemeClr val="accent6">
              <a:lumMod val="20000"/>
              <a:lumOff val="80000"/>
              <a:alpha val="41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385EF79E-A5B8-B546-8338-EEE957E2860F}"/>
              </a:ext>
            </a:extLst>
          </p:cNvPr>
          <p:cNvSpPr/>
          <p:nvPr/>
        </p:nvSpPr>
        <p:spPr>
          <a:xfrm>
            <a:off x="1079405" y="3896282"/>
            <a:ext cx="2708824" cy="288982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72C857F-D01F-2306-B9C9-708A567B589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3EBF2375-7DB9-1E42-9CD7-22FB949BDE2A}" type="slidenum">
              <a:rPr lang="en-US" altLang="es-CL" smtClean="0"/>
              <a:pPr/>
              <a:t>25</a:t>
            </a:fld>
            <a:endParaRPr lang="en-US" alt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FBD1402-CBE0-860A-B7E1-3142D0DCEC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975FFEA-B499-BC09-0371-8DC769EBF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Pivot (plot BOX)</a:t>
            </a:r>
          </a:p>
        </p:txBody>
      </p:sp>
      <p:sp>
        <p:nvSpPr>
          <p:cNvPr id="6" name="Marcador de texto 1">
            <a:extLst>
              <a:ext uri="{FF2B5EF4-FFF2-40B4-BE49-F238E27FC236}">
                <a16:creationId xmlns:a16="http://schemas.microsoft.com/office/drawing/2014/main" id="{14B33001-CB66-FE83-5BE8-11531ED5F4F8}"/>
              </a:ext>
            </a:extLst>
          </p:cNvPr>
          <p:cNvSpPr txBox="1">
            <a:spLocks/>
          </p:cNvSpPr>
          <p:nvPr/>
        </p:nvSpPr>
        <p:spPr bwMode="auto">
          <a:xfrm>
            <a:off x="530365" y="1233486"/>
            <a:ext cx="8387604" cy="5236066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148590" indent="0">
              <a:buNone/>
            </a:pPr>
            <a:r>
              <a:rPr lang="es-CL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 pandas as </a:t>
            </a:r>
            <a:r>
              <a:rPr lang="es-CL" sz="1600" kern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b="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matplotlib.pyplot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plt</a:t>
            </a: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pd.read_excel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('data/pivot-tables.xlsx',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sheet_name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='Sheet1')</a:t>
            </a:r>
          </a:p>
          <a:p>
            <a:pPr marL="148590" indent="0">
              <a:buNone/>
            </a:pPr>
            <a:endParaRPr lang="es-CL" sz="1600" dirty="0">
              <a:solidFill>
                <a:schemeClr val="tx1">
                  <a:lumMod val="50000"/>
                  <a:lumOff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pt = 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pd.pivot_table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='Country',</a:t>
            </a:r>
          </a:p>
          <a:p>
            <a:pPr marL="0" indent="0">
              <a:buNone/>
            </a:pP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values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='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Amount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', </a:t>
            </a:r>
          </a:p>
          <a:p>
            <a:pPr marL="0" indent="0">
              <a:buNone/>
            </a:pP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columns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='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Product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</a:p>
          <a:p>
            <a:pPr marL="0" indent="0">
              <a:buNone/>
            </a:pPr>
            <a:r>
              <a:rPr lang="es-C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			</a:t>
            </a:r>
            <a:r>
              <a:rPr lang="es-CL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fill_value</a:t>
            </a:r>
            <a:r>
              <a:rPr lang="es-C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=0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).round(2)</a:t>
            </a:r>
          </a:p>
          <a:p>
            <a:pPr marL="0" indent="0">
              <a:buNone/>
            </a:pPr>
            <a:r>
              <a:rPr lang="es-CL" sz="1600" dirty="0">
                <a:solidFill>
                  <a:srgbClr val="35353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136525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pt.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plot</a:t>
            </a: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box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solidFill>
                  <a:srgbClr val="E06C7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figsize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=(12,8)) </a:t>
            </a:r>
          </a:p>
          <a:p>
            <a:pPr marL="136525" indent="0">
              <a:buNone/>
            </a:pPr>
            <a:endParaRPr lang="es-CL" sz="1600" b="0" dirty="0">
              <a:solidFill>
                <a:srgbClr val="353535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36525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'Promedio de productos por país'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36525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xticks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solidFill>
                  <a:srgbClr val="E06C7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rotation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=0)</a:t>
            </a:r>
          </a:p>
          <a:p>
            <a:pPr marL="136525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ylabel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'Valor promedio'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36525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grid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solidFill>
                  <a:srgbClr val="E06C7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alpha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=0.2)</a:t>
            </a:r>
          </a:p>
          <a:p>
            <a:pPr marL="136525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legend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solidFill>
                  <a:srgbClr val="E06C7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loc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='</a:t>
            </a: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upper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left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', </a:t>
            </a:r>
            <a:r>
              <a:rPr lang="es-CL" sz="1600" dirty="0" err="1">
                <a:solidFill>
                  <a:srgbClr val="E06C7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bbox_to_anchor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=(1, 1))</a:t>
            </a:r>
          </a:p>
          <a:p>
            <a:pPr marL="136525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show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3" name="TextBox 14">
            <a:extLst>
              <a:ext uri="{FF2B5EF4-FFF2-40B4-BE49-F238E27FC236}">
                <a16:creationId xmlns:a16="http://schemas.microsoft.com/office/drawing/2014/main" id="{844D4242-287B-2FC9-B723-3120708E18B6}"/>
              </a:ext>
            </a:extLst>
          </p:cNvPr>
          <p:cNvSpPr txBox="1"/>
          <p:nvPr/>
        </p:nvSpPr>
        <p:spPr>
          <a:xfrm>
            <a:off x="6944546" y="4306457"/>
            <a:ext cx="1647388" cy="116955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err="1"/>
              <a:t>vamos</a:t>
            </a:r>
            <a:r>
              <a:rPr lang="en-US" dirty="0"/>
              <a:t> a </a:t>
            </a:r>
            <a:r>
              <a:rPr lang="en-US" dirty="0" err="1"/>
              <a:t>generar</a:t>
            </a:r>
            <a:r>
              <a:rPr lang="en-US" dirty="0"/>
              <a:t> un </a:t>
            </a:r>
            <a:r>
              <a:rPr lang="en-US" dirty="0" err="1"/>
              <a:t>gráfico</a:t>
            </a:r>
            <a:r>
              <a:rPr lang="en-US" dirty="0"/>
              <a:t> de </a:t>
            </a:r>
            <a:r>
              <a:rPr lang="en-US" dirty="0" err="1"/>
              <a:t>dispersción</a:t>
            </a:r>
            <a:r>
              <a:rPr lang="en-US" dirty="0"/>
              <a:t> </a:t>
            </a:r>
            <a:r>
              <a:rPr lang="en-US" dirty="0" err="1"/>
              <a:t>tipo</a:t>
            </a:r>
            <a:r>
              <a:rPr lang="en-US" dirty="0"/>
              <a:t> </a:t>
            </a:r>
            <a:r>
              <a:rPr lang="en-US" dirty="0" err="1"/>
              <a:t>boxplit</a:t>
            </a:r>
            <a:r>
              <a:rPr lang="en-US" dirty="0"/>
              <a:t> de la </a:t>
            </a:r>
            <a:r>
              <a:rPr lang="en-US" dirty="0" err="1"/>
              <a:t>tabla</a:t>
            </a:r>
            <a:r>
              <a:rPr lang="en-US" dirty="0"/>
              <a:t> </a:t>
            </a:r>
            <a:r>
              <a:rPr lang="en-US" dirty="0" err="1"/>
              <a:t>pivote</a:t>
            </a:r>
            <a:endParaRPr lang="en-US" dirty="0"/>
          </a:p>
        </p:txBody>
      </p:sp>
      <p:cxnSp>
        <p:nvCxnSpPr>
          <p:cNvPr id="14" name="Conector recto de flecha 29">
            <a:extLst>
              <a:ext uri="{FF2B5EF4-FFF2-40B4-BE49-F238E27FC236}">
                <a16:creationId xmlns:a16="http://schemas.microsoft.com/office/drawing/2014/main" id="{003F5E9A-7712-E420-9F7E-317815DF4479}"/>
              </a:ext>
            </a:extLst>
          </p:cNvPr>
          <p:cNvCxnSpPr>
            <a:cxnSpLocks/>
            <a:stCxn id="13" idx="0"/>
            <a:endCxn id="7" idx="3"/>
          </p:cNvCxnSpPr>
          <p:nvPr/>
        </p:nvCxnSpPr>
        <p:spPr>
          <a:xfrm rot="16200000" flipV="1">
            <a:off x="5645393" y="2183609"/>
            <a:ext cx="265684" cy="3980011"/>
          </a:xfrm>
          <a:prstGeom prst="bentConnector2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14">
            <a:extLst>
              <a:ext uri="{FF2B5EF4-FFF2-40B4-BE49-F238E27FC236}">
                <a16:creationId xmlns:a16="http://schemas.microsoft.com/office/drawing/2014/main" id="{9F2ADDB0-96CF-7AA8-3E8F-0176091DE9F0}"/>
              </a:ext>
            </a:extLst>
          </p:cNvPr>
          <p:cNvSpPr txBox="1"/>
          <p:nvPr/>
        </p:nvSpPr>
        <p:spPr>
          <a:xfrm>
            <a:off x="6944545" y="5748264"/>
            <a:ext cx="1663435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err="1"/>
              <a:t>Opciones</a:t>
            </a:r>
            <a:r>
              <a:rPr lang="en-US" dirty="0"/>
              <a:t> para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gráficos</a:t>
            </a:r>
            <a:endParaRPr lang="en-US" dirty="0"/>
          </a:p>
        </p:txBody>
      </p:sp>
      <p:cxnSp>
        <p:nvCxnSpPr>
          <p:cNvPr id="26" name="Conector recto de flecha 29">
            <a:extLst>
              <a:ext uri="{FF2B5EF4-FFF2-40B4-BE49-F238E27FC236}">
                <a16:creationId xmlns:a16="http://schemas.microsoft.com/office/drawing/2014/main" id="{7123DD54-6D7C-513B-3D94-3043C654106A}"/>
              </a:ext>
            </a:extLst>
          </p:cNvPr>
          <p:cNvCxnSpPr>
            <a:cxnSpLocks/>
            <a:stCxn id="25" idx="1"/>
          </p:cNvCxnSpPr>
          <p:nvPr/>
        </p:nvCxnSpPr>
        <p:spPr>
          <a:xfrm flipH="1">
            <a:off x="6493205" y="6009874"/>
            <a:ext cx="451340" cy="0"/>
          </a:xfrm>
          <a:prstGeom prst="straightConnector1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25078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0B09B440-1D67-079F-BA33-BE04D388351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D2828D-9E5F-A79D-0374-7E5428B8FE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7D2D4A4-8A69-789B-D2BA-8FEEA8C93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Pivot (plot BOX)</a:t>
            </a:r>
          </a:p>
        </p:txBody>
      </p:sp>
      <p:sp>
        <p:nvSpPr>
          <p:cNvPr id="17" name="Abrir llave 16">
            <a:extLst>
              <a:ext uri="{FF2B5EF4-FFF2-40B4-BE49-F238E27FC236}">
                <a16:creationId xmlns:a16="http://schemas.microsoft.com/office/drawing/2014/main" id="{577C5EAF-EF9E-0241-7A56-E81653260444}"/>
              </a:ext>
            </a:extLst>
          </p:cNvPr>
          <p:cNvSpPr/>
          <p:nvPr/>
        </p:nvSpPr>
        <p:spPr>
          <a:xfrm rot="5400000">
            <a:off x="4908874" y="2173728"/>
            <a:ext cx="247917" cy="5123928"/>
          </a:xfrm>
          <a:prstGeom prst="leftBrace">
            <a:avLst>
              <a:gd name="adj1" fmla="val 35317"/>
              <a:gd name="adj2" fmla="val 50000"/>
            </a:avLst>
          </a:prstGeom>
          <a:solidFill>
            <a:schemeClr val="accent6">
              <a:lumMod val="20000"/>
              <a:lumOff val="80000"/>
            </a:schemeClr>
          </a:solidFill>
          <a:ln w="15875" cap="rnd">
            <a:noFill/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A7B14879-3905-F817-9F8D-55FE8E1D5FA6}"/>
              </a:ext>
            </a:extLst>
          </p:cNvPr>
          <p:cNvSpPr/>
          <p:nvPr/>
        </p:nvSpPr>
        <p:spPr>
          <a:xfrm>
            <a:off x="2470869" y="4840394"/>
            <a:ext cx="5123929" cy="2124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brir llave 18">
            <a:extLst>
              <a:ext uri="{FF2B5EF4-FFF2-40B4-BE49-F238E27FC236}">
                <a16:creationId xmlns:a16="http://schemas.microsoft.com/office/drawing/2014/main" id="{7FDECE78-4DE1-76C6-60AA-24215F48C64B}"/>
              </a:ext>
            </a:extLst>
          </p:cNvPr>
          <p:cNvSpPr/>
          <p:nvPr/>
        </p:nvSpPr>
        <p:spPr>
          <a:xfrm>
            <a:off x="975952" y="5052825"/>
            <a:ext cx="228660" cy="1484520"/>
          </a:xfrm>
          <a:prstGeom prst="leftBrace">
            <a:avLst>
              <a:gd name="adj1" fmla="val 35317"/>
              <a:gd name="adj2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5875" cap="rnd">
            <a:noFill/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332963C0-0C70-F370-C3E1-0FAB1FBA5F37}"/>
              </a:ext>
            </a:extLst>
          </p:cNvPr>
          <p:cNvSpPr/>
          <p:nvPr/>
        </p:nvSpPr>
        <p:spPr>
          <a:xfrm>
            <a:off x="1197727" y="5052825"/>
            <a:ext cx="1273141" cy="14845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17691F3-6B35-01BE-35E1-467C2EB6BB85}"/>
              </a:ext>
            </a:extLst>
          </p:cNvPr>
          <p:cNvSpPr txBox="1"/>
          <p:nvPr/>
        </p:nvSpPr>
        <p:spPr>
          <a:xfrm>
            <a:off x="1128203" y="4811014"/>
            <a:ext cx="6818069" cy="181177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>
              <a:defRPr sz="1050">
                <a:solidFill>
                  <a:schemeClr val="dk1"/>
                </a:solidFill>
                <a:latin typeface="Consolas" panose="020B0609020204030204" pitchFamily="49" charset="0"/>
                <a:ea typeface="+mn-ea"/>
                <a:cs typeface="Consolas" panose="020B0609020204030204" pitchFamily="49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70463" algn="r"/>
                <a:tab pos="5597525" algn="r"/>
                <a:tab pos="6310313" algn="r"/>
              </a:tabLst>
            </a:pPr>
            <a:r>
              <a:rPr lang="es-CL" sz="1100" b="1" dirty="0">
                <a:solidFill>
                  <a:srgbClr val="FF0000"/>
                </a:solidFill>
              </a:rPr>
              <a:t>Country</a:t>
            </a:r>
            <a:r>
              <a:rPr lang="es-CL" sz="1100" dirty="0"/>
              <a:t>	</a:t>
            </a:r>
            <a:r>
              <a:rPr lang="es-CL" sz="1100" b="1" dirty="0">
                <a:solidFill>
                  <a:srgbClr val="FF0000"/>
                </a:solidFill>
              </a:rPr>
              <a:t>Apple	Banana	</a:t>
            </a:r>
            <a:r>
              <a:rPr lang="es-CL" sz="1100" b="1" dirty="0" err="1">
                <a:solidFill>
                  <a:srgbClr val="FF0000"/>
                </a:solidFill>
              </a:rPr>
              <a:t>Beans</a:t>
            </a:r>
            <a:r>
              <a:rPr lang="es-CL" sz="1100" b="1" dirty="0">
                <a:solidFill>
                  <a:srgbClr val="FF0000"/>
                </a:solidFill>
              </a:rPr>
              <a:t>	Broccoli	</a:t>
            </a:r>
            <a:r>
              <a:rPr lang="es-CL" sz="1100" b="1" dirty="0" err="1">
                <a:solidFill>
                  <a:srgbClr val="FF0000"/>
                </a:solidFill>
              </a:rPr>
              <a:t>Carrots</a:t>
            </a:r>
            <a:r>
              <a:rPr lang="es-CL" sz="1100" b="1" dirty="0">
                <a:solidFill>
                  <a:srgbClr val="FF0000"/>
                </a:solidFill>
              </a:rPr>
              <a:t>	Mango	Orange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70463" algn="r"/>
                <a:tab pos="5597525" algn="r"/>
                <a:tab pos="6310313" algn="r"/>
              </a:tabLst>
            </a:pPr>
            <a:r>
              <a:rPr lang="es-CL" sz="1100" b="1" dirty="0"/>
              <a:t>Australia</a:t>
            </a:r>
            <a:r>
              <a:rPr lang="es-CL" sz="1100" dirty="0"/>
              <a:t>	5158.5	5272.1	4811.0	8976.5	2702.0	4593.0	2893.33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70463" algn="r"/>
                <a:tab pos="5597525" algn="r"/>
                <a:tab pos="6310313" algn="r"/>
              </a:tabLst>
            </a:pPr>
            <a:r>
              <a:rPr lang="es-CL" sz="1100" b="1" dirty="0" err="1"/>
              <a:t>Canada</a:t>
            </a:r>
            <a:r>
              <a:rPr lang="es-CL" sz="1100" dirty="0"/>
              <a:t>	4144.5	4825.0 	   0.0	4135.67	   0.0	3767.0	6643.0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70463" algn="r"/>
                <a:tab pos="5597525" algn="r"/>
                <a:tab pos="6310313" algn="r"/>
              </a:tabLst>
            </a:pPr>
            <a:r>
              <a:rPr lang="es-CL" sz="1100" b="1" dirty="0"/>
              <a:t>France</a:t>
            </a:r>
            <a:r>
              <a:rPr lang="es-CL" sz="1100" dirty="0"/>
              <a:t>	5012.06	5156.29	 680.0	5341.0	9104.0	7388.0	2256.0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70463" algn="r"/>
                <a:tab pos="5597525" algn="r"/>
                <a:tab pos="6310313" algn="r"/>
              </a:tabLst>
            </a:pPr>
            <a:r>
              <a:rPr lang="es-CL" sz="1100" b="1" dirty="0" err="1"/>
              <a:t>Germany</a:t>
            </a:r>
            <a:r>
              <a:rPr lang="es-CL" sz="1100" dirty="0"/>
              <a:t>	4541.0	4409.56	4984.17	4649.62	3606.0	8775.0	8887.0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70463" algn="r"/>
                <a:tab pos="5597525" algn="r"/>
                <a:tab pos="6310313" algn="r"/>
              </a:tabLst>
            </a:pPr>
            <a:r>
              <a:rPr lang="es-CL" sz="1100" b="1" dirty="0"/>
              <a:t>New </a:t>
            </a:r>
            <a:r>
              <a:rPr lang="es-CL" sz="1100" b="1" dirty="0" err="1"/>
              <a:t>Zealand</a:t>
            </a:r>
            <a:r>
              <a:rPr lang="es-CL" sz="1100" dirty="0"/>
              <a:t>	5166.0	5006.25	   0.0	4390.0	   0.0	   0.0	4003.33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70463" algn="r"/>
                <a:tab pos="5597525" algn="r"/>
                <a:tab pos="6310313" algn="r"/>
              </a:tabLst>
            </a:pPr>
            <a:r>
              <a:rPr lang="es-CL" sz="1100" b="1" dirty="0" err="1"/>
              <a:t>United</a:t>
            </a:r>
            <a:r>
              <a:rPr lang="es-CL" sz="1100" b="1" dirty="0"/>
              <a:t> </a:t>
            </a:r>
            <a:r>
              <a:rPr lang="es-CL" sz="1100" b="1" dirty="0" err="1"/>
              <a:t>Kingdom</a:t>
            </a:r>
            <a:r>
              <a:rPr lang="es-CL" sz="1100" dirty="0"/>
              <a:t>	4383.5	6129.71	2550.0	4804.5	5973.57	5600.0	4348.8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70463" algn="r"/>
                <a:tab pos="5597525" algn="r"/>
                <a:tab pos="6310313" algn="r"/>
              </a:tabLst>
            </a:pPr>
            <a:r>
              <a:rPr lang="es-CL" sz="1100" b="1" dirty="0" err="1"/>
              <a:t>United</a:t>
            </a:r>
            <a:r>
              <a:rPr lang="es-CL" sz="1100" b="1" dirty="0"/>
              <a:t> </a:t>
            </a:r>
            <a:r>
              <a:rPr lang="es-CL" sz="1100" b="1" dirty="0" err="1"/>
              <a:t>States</a:t>
            </a:r>
            <a:r>
              <a:rPr lang="es-CL" sz="1100" dirty="0"/>
              <a:t>	4769.17	4133.09	7163.0	6678.75	5628.4	4472.6	3866.5</a:t>
            </a:r>
          </a:p>
          <a:p>
            <a:pPr>
              <a:lnSpc>
                <a:spcPts val="1460"/>
              </a:lnSpc>
              <a:tabLst>
                <a:tab pos="1905000" algn="r"/>
                <a:tab pos="2709863" algn="r"/>
                <a:tab pos="3414713" algn="r"/>
                <a:tab pos="4219575" algn="r"/>
                <a:tab pos="4970463" algn="r"/>
                <a:tab pos="5597525" algn="r"/>
                <a:tab pos="6310313" algn="r"/>
              </a:tabLst>
            </a:pPr>
            <a:endParaRPr lang="es-CL" sz="110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DDFE1141-E677-CA17-56F6-8AEAF26203BB}"/>
              </a:ext>
            </a:extLst>
          </p:cNvPr>
          <p:cNvSpPr txBox="1"/>
          <p:nvPr/>
        </p:nvSpPr>
        <p:spPr>
          <a:xfrm>
            <a:off x="421862" y="5641195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latin typeface="Candara" panose="020E0502030303020204" pitchFamily="34" charset="0"/>
              </a:rPr>
              <a:t>index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4BDE125-47E8-1B90-71AB-FDE352A484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93" b="6287"/>
          <a:stretch/>
        </p:blipFill>
        <p:spPr>
          <a:xfrm>
            <a:off x="581186" y="963025"/>
            <a:ext cx="8198781" cy="355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518514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385EF79E-A5B8-B546-8338-EEE957E2860F}"/>
              </a:ext>
            </a:extLst>
          </p:cNvPr>
          <p:cNvSpPr/>
          <p:nvPr/>
        </p:nvSpPr>
        <p:spPr>
          <a:xfrm>
            <a:off x="3270141" y="3621061"/>
            <a:ext cx="1454025" cy="288982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19696F5F-9AF7-87F1-59EB-73CFFB4BD9F8}"/>
              </a:ext>
            </a:extLst>
          </p:cNvPr>
          <p:cNvSpPr/>
          <p:nvPr/>
        </p:nvSpPr>
        <p:spPr>
          <a:xfrm>
            <a:off x="629174" y="4454554"/>
            <a:ext cx="5864031" cy="1856572"/>
          </a:xfrm>
          <a:prstGeom prst="roundRect">
            <a:avLst>
              <a:gd name="adj" fmla="val 8300"/>
            </a:avLst>
          </a:prstGeom>
          <a:solidFill>
            <a:schemeClr val="accent6">
              <a:lumMod val="20000"/>
              <a:lumOff val="80000"/>
              <a:alpha val="41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72C857F-D01F-2306-B9C9-708A567B589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3EBF2375-7DB9-1E42-9CD7-22FB949BDE2A}" type="slidenum">
              <a:rPr lang="en-US" altLang="es-CL" smtClean="0"/>
              <a:pPr/>
              <a:t>27</a:t>
            </a:fld>
            <a:endParaRPr lang="en-US" alt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D13FC76-B6DF-EE77-9932-945CAC6320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975FFEA-B499-BC09-0371-8DC769EBF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Pivot (margins)</a:t>
            </a:r>
          </a:p>
        </p:txBody>
      </p:sp>
      <p:sp>
        <p:nvSpPr>
          <p:cNvPr id="6" name="Marcador de texto 1">
            <a:extLst>
              <a:ext uri="{FF2B5EF4-FFF2-40B4-BE49-F238E27FC236}">
                <a16:creationId xmlns:a16="http://schemas.microsoft.com/office/drawing/2014/main" id="{14B33001-CB66-FE83-5BE8-11531ED5F4F8}"/>
              </a:ext>
            </a:extLst>
          </p:cNvPr>
          <p:cNvSpPr txBox="1">
            <a:spLocks/>
          </p:cNvSpPr>
          <p:nvPr/>
        </p:nvSpPr>
        <p:spPr bwMode="auto">
          <a:xfrm>
            <a:off x="530365" y="1233486"/>
            <a:ext cx="8387604" cy="5236066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148590" indent="0">
              <a:buNone/>
            </a:pPr>
            <a:r>
              <a:rPr lang="es-CL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 pandas as </a:t>
            </a:r>
            <a:r>
              <a:rPr lang="es-CL" sz="1600" kern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b="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matplotlib.pyplot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plt</a:t>
            </a: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pd.read_excel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('data/pivot-tables.xlsx',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sheet_name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='Sheet1')</a:t>
            </a:r>
          </a:p>
          <a:p>
            <a:pPr marL="148590" indent="0">
              <a:buNone/>
            </a:pPr>
            <a:endParaRPr lang="es-CL" sz="1600" dirty="0">
              <a:solidFill>
                <a:schemeClr val="tx1">
                  <a:lumMod val="50000"/>
                  <a:lumOff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pt = 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pd.pivot_table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='Country',</a:t>
            </a:r>
          </a:p>
          <a:p>
            <a:pPr marL="0" indent="0">
              <a:buNone/>
            </a:pP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values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='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Amount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', </a:t>
            </a:r>
          </a:p>
          <a:p>
            <a:pPr marL="0" indent="0">
              <a:buNone/>
            </a:pP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columns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='</a:t>
            </a:r>
            <a:r>
              <a:rPr lang="es-C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Product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</a:p>
          <a:p>
            <a:pPr marL="0" indent="0">
              <a:buNone/>
            </a:pPr>
            <a:r>
              <a:rPr lang="es-C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			</a:t>
            </a:r>
            <a:r>
              <a:rPr lang="es-CL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fill_value</a:t>
            </a:r>
            <a:r>
              <a:rPr lang="es-C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=0</a:t>
            </a:r>
          </a:p>
          <a:p>
            <a:pPr marL="0" indent="0">
              <a:buNone/>
            </a:pP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s-CL" sz="1600" dirty="0" err="1">
                <a:solidFill>
                  <a:srgbClr val="E06C7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margins</a:t>
            </a:r>
            <a:r>
              <a:rPr lang="es-CL" sz="1600" dirty="0">
                <a:solidFill>
                  <a:srgbClr val="386AC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s-C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).round(2)</a:t>
            </a:r>
          </a:p>
          <a:p>
            <a:pPr marL="0" indent="0">
              <a:buNone/>
            </a:pPr>
            <a:r>
              <a:rPr lang="es-CL" sz="1600" dirty="0">
                <a:solidFill>
                  <a:srgbClr val="35353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136525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pt.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plot</a:t>
            </a: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bar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solidFill>
                  <a:srgbClr val="E06C7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figsize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=(12,8)) </a:t>
            </a:r>
          </a:p>
          <a:p>
            <a:pPr marL="136525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'Promedio de productos por país'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36525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xticks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solidFill>
                  <a:srgbClr val="E06C7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rotation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=0)</a:t>
            </a:r>
          </a:p>
          <a:p>
            <a:pPr marL="136525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ylabel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'Valor promedio'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36525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grid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solidFill>
                  <a:srgbClr val="E06C7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alpha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=0.2)</a:t>
            </a:r>
          </a:p>
          <a:p>
            <a:pPr marL="136525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legend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solidFill>
                  <a:srgbClr val="E06C7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loc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='</a:t>
            </a: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upper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left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', </a:t>
            </a:r>
            <a:r>
              <a:rPr lang="es-CL" sz="1600" dirty="0" err="1">
                <a:solidFill>
                  <a:srgbClr val="E06C7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bbox_to_anchor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=(1, 1))</a:t>
            </a:r>
          </a:p>
          <a:p>
            <a:pPr marL="136525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show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3" name="TextBox 14">
            <a:extLst>
              <a:ext uri="{FF2B5EF4-FFF2-40B4-BE49-F238E27FC236}">
                <a16:creationId xmlns:a16="http://schemas.microsoft.com/office/drawing/2014/main" id="{844D4242-287B-2FC9-B723-3120708E18B6}"/>
              </a:ext>
            </a:extLst>
          </p:cNvPr>
          <p:cNvSpPr txBox="1"/>
          <p:nvPr/>
        </p:nvSpPr>
        <p:spPr>
          <a:xfrm>
            <a:off x="6163278" y="2935432"/>
            <a:ext cx="1647388" cy="73866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err="1"/>
              <a:t>Agrega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columa</a:t>
            </a:r>
            <a:r>
              <a:rPr lang="en-US" dirty="0"/>
              <a:t> y fila </a:t>
            </a:r>
            <a:r>
              <a:rPr lang="en-US" dirty="0" err="1"/>
              <a:t>adicional</a:t>
            </a:r>
            <a:r>
              <a:rPr lang="en-US" dirty="0"/>
              <a:t> con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totales</a:t>
            </a:r>
            <a:endParaRPr lang="en-US" dirty="0"/>
          </a:p>
        </p:txBody>
      </p:sp>
      <p:cxnSp>
        <p:nvCxnSpPr>
          <p:cNvPr id="14" name="Conector recto de flecha 29">
            <a:extLst>
              <a:ext uri="{FF2B5EF4-FFF2-40B4-BE49-F238E27FC236}">
                <a16:creationId xmlns:a16="http://schemas.microsoft.com/office/drawing/2014/main" id="{003F5E9A-7712-E420-9F7E-317815DF4479}"/>
              </a:ext>
            </a:extLst>
          </p:cNvPr>
          <p:cNvCxnSpPr>
            <a:cxnSpLocks/>
            <a:stCxn id="13" idx="2"/>
            <a:endCxn id="7" idx="2"/>
          </p:cNvCxnSpPr>
          <p:nvPr/>
        </p:nvCxnSpPr>
        <p:spPr>
          <a:xfrm rot="5400000">
            <a:off x="5374090" y="2297160"/>
            <a:ext cx="235947" cy="2989818"/>
          </a:xfrm>
          <a:prstGeom prst="bentConnector3">
            <a:avLst>
              <a:gd name="adj1" fmla="val 196886"/>
            </a:avLst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14">
            <a:extLst>
              <a:ext uri="{FF2B5EF4-FFF2-40B4-BE49-F238E27FC236}">
                <a16:creationId xmlns:a16="http://schemas.microsoft.com/office/drawing/2014/main" id="{9F2ADDB0-96CF-7AA8-3E8F-0176091DE9F0}"/>
              </a:ext>
            </a:extLst>
          </p:cNvPr>
          <p:cNvSpPr txBox="1"/>
          <p:nvPr/>
        </p:nvSpPr>
        <p:spPr>
          <a:xfrm>
            <a:off x="6944545" y="5748264"/>
            <a:ext cx="1663435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err="1"/>
              <a:t>Opciones</a:t>
            </a:r>
            <a:r>
              <a:rPr lang="en-US" dirty="0"/>
              <a:t> para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gráficos</a:t>
            </a:r>
            <a:endParaRPr lang="en-US" dirty="0"/>
          </a:p>
        </p:txBody>
      </p:sp>
      <p:cxnSp>
        <p:nvCxnSpPr>
          <p:cNvPr id="26" name="Conector recto de flecha 29">
            <a:extLst>
              <a:ext uri="{FF2B5EF4-FFF2-40B4-BE49-F238E27FC236}">
                <a16:creationId xmlns:a16="http://schemas.microsoft.com/office/drawing/2014/main" id="{7123DD54-6D7C-513B-3D94-3043C654106A}"/>
              </a:ext>
            </a:extLst>
          </p:cNvPr>
          <p:cNvCxnSpPr>
            <a:cxnSpLocks/>
            <a:stCxn id="25" idx="1"/>
          </p:cNvCxnSpPr>
          <p:nvPr/>
        </p:nvCxnSpPr>
        <p:spPr>
          <a:xfrm flipH="1">
            <a:off x="6493205" y="6009874"/>
            <a:ext cx="451340" cy="0"/>
          </a:xfrm>
          <a:prstGeom prst="straightConnector1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86005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3E52166-065A-DD58-CC5F-430EF0AAFE3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28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AF8291-F913-6CDC-7C61-2E08DBF686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1A0CBA5-507F-DBC9-089D-284B4D0BA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Pivot (margins)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01BAEC2-44B6-C521-6BF6-0EEB5D6768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96"/>
          <a:stretch/>
        </p:blipFill>
        <p:spPr>
          <a:xfrm>
            <a:off x="588623" y="955902"/>
            <a:ext cx="7970575" cy="3686519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469ECF9E-E57E-5FFF-CA4C-503AD0CD3BDB}"/>
              </a:ext>
            </a:extLst>
          </p:cNvPr>
          <p:cNvSpPr/>
          <p:nvPr/>
        </p:nvSpPr>
        <p:spPr>
          <a:xfrm>
            <a:off x="2226348" y="4575201"/>
            <a:ext cx="5586212" cy="3635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brir llave 10">
            <a:extLst>
              <a:ext uri="{FF2B5EF4-FFF2-40B4-BE49-F238E27FC236}">
                <a16:creationId xmlns:a16="http://schemas.microsoft.com/office/drawing/2014/main" id="{6709292B-99F2-72B0-8655-184680A85065}"/>
              </a:ext>
            </a:extLst>
          </p:cNvPr>
          <p:cNvSpPr/>
          <p:nvPr/>
        </p:nvSpPr>
        <p:spPr>
          <a:xfrm>
            <a:off x="809665" y="4938730"/>
            <a:ext cx="215890" cy="1567810"/>
          </a:xfrm>
          <a:prstGeom prst="leftBrace">
            <a:avLst>
              <a:gd name="adj1" fmla="val 35317"/>
              <a:gd name="adj2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5875" cap="rnd">
            <a:noFill/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7E02F4C-5698-FCF7-D049-1EAF8A8AB933}"/>
              </a:ext>
            </a:extLst>
          </p:cNvPr>
          <p:cNvSpPr/>
          <p:nvPr/>
        </p:nvSpPr>
        <p:spPr>
          <a:xfrm>
            <a:off x="1024304" y="4938730"/>
            <a:ext cx="1202044" cy="156780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5F295DA-4ADA-8393-197A-9C9D0945C14F}"/>
              </a:ext>
            </a:extLst>
          </p:cNvPr>
          <p:cNvSpPr txBox="1"/>
          <p:nvPr/>
        </p:nvSpPr>
        <p:spPr>
          <a:xfrm>
            <a:off x="257137" y="5527100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latin typeface="Candara" panose="020E0502030303020204" pitchFamily="34" charset="0"/>
              </a:rPr>
              <a:t>index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51B3ECE-F852-327C-1F82-11F668CF3B01}"/>
              </a:ext>
            </a:extLst>
          </p:cNvPr>
          <p:cNvSpPr txBox="1"/>
          <p:nvPr/>
        </p:nvSpPr>
        <p:spPr>
          <a:xfrm>
            <a:off x="925557" y="4694761"/>
            <a:ext cx="7268705" cy="1811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60"/>
              </a:lnSpc>
              <a:tabLst>
                <a:tab pos="1819275" algn="r"/>
                <a:tab pos="2532063" algn="r"/>
                <a:tab pos="3243263" algn="r"/>
                <a:tab pos="4041775" algn="r"/>
                <a:tab pos="4754563" algn="r"/>
                <a:tab pos="5373688" algn="r"/>
                <a:tab pos="6086475" algn="r"/>
                <a:tab pos="6751638" algn="r"/>
              </a:tabLst>
            </a:pPr>
            <a:r>
              <a:rPr lang="en-US" sz="11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Country</a:t>
            </a:r>
            <a:r>
              <a:rPr lang="en-US" sz="11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1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Apple	Banana	Beans	Broccoli	Carrots	Mango	Orange	All</a:t>
            </a:r>
          </a:p>
          <a:p>
            <a:pPr>
              <a:lnSpc>
                <a:spcPts val="1460"/>
              </a:lnSpc>
              <a:tabLst>
                <a:tab pos="1819275" algn="r"/>
                <a:tab pos="2532063" algn="r"/>
                <a:tab pos="3243263" algn="r"/>
                <a:tab pos="4041775" algn="r"/>
                <a:tab pos="4754563" algn="r"/>
                <a:tab pos="5373688" algn="r"/>
                <a:tab pos="6086475" algn="r"/>
                <a:tab pos="6751638" algn="r"/>
              </a:tabLst>
            </a:pPr>
            <a:r>
              <a:rPr lang="en-US" sz="1100" b="1" dirty="0">
                <a:latin typeface="Consolas" panose="020B0609020204030204" pitchFamily="49" charset="0"/>
                <a:cs typeface="Consolas" panose="020B0609020204030204" pitchFamily="49" charset="0"/>
              </a:rPr>
              <a:t>Australia</a:t>
            </a:r>
            <a:r>
              <a:rPr lang="en-US" sz="1100" dirty="0">
                <a:latin typeface="Consolas" panose="020B0609020204030204" pitchFamily="49" charset="0"/>
                <a:cs typeface="Consolas" panose="020B0609020204030204" pitchFamily="49" charset="0"/>
              </a:rPr>
              <a:t>	5158.5	5272.1	4811.0	8976.5	2702.0	4593.0	2893.33	4878.26</a:t>
            </a:r>
          </a:p>
          <a:p>
            <a:pPr>
              <a:lnSpc>
                <a:spcPts val="1460"/>
              </a:lnSpc>
              <a:tabLst>
                <a:tab pos="1819275" algn="r"/>
                <a:tab pos="2532063" algn="r"/>
                <a:tab pos="3243263" algn="r"/>
                <a:tab pos="4041775" algn="r"/>
                <a:tab pos="4754563" algn="r"/>
                <a:tab pos="5373688" algn="r"/>
                <a:tab pos="6086475" algn="r"/>
                <a:tab pos="6751638" algn="r"/>
              </a:tabLst>
            </a:pPr>
            <a:r>
              <a:rPr lang="en-US" sz="1100" b="1" dirty="0">
                <a:latin typeface="Consolas" panose="020B0609020204030204" pitchFamily="49" charset="0"/>
                <a:cs typeface="Consolas" panose="020B0609020204030204" pitchFamily="49" charset="0"/>
              </a:rPr>
              <a:t>Canada</a:t>
            </a:r>
            <a:r>
              <a:rPr lang="en-US" sz="1100" dirty="0">
                <a:latin typeface="Consolas" panose="020B0609020204030204" pitchFamily="49" charset="0"/>
                <a:cs typeface="Consolas" panose="020B0609020204030204" pitchFamily="49" charset="0"/>
              </a:rPr>
              <a:t>	4144.5	4825.0	0.0	4135.67	0.0	3767.0	6643.0	4737.25</a:t>
            </a:r>
          </a:p>
          <a:p>
            <a:pPr>
              <a:lnSpc>
                <a:spcPts val="1460"/>
              </a:lnSpc>
              <a:tabLst>
                <a:tab pos="1819275" algn="r"/>
                <a:tab pos="2532063" algn="r"/>
                <a:tab pos="3243263" algn="r"/>
                <a:tab pos="4041775" algn="r"/>
                <a:tab pos="4754563" algn="r"/>
                <a:tab pos="5373688" algn="r"/>
                <a:tab pos="6086475" algn="r"/>
                <a:tab pos="6751638" algn="r"/>
              </a:tabLst>
            </a:pPr>
            <a:r>
              <a:rPr lang="en-US" sz="1100" b="1" dirty="0">
                <a:latin typeface="Consolas" panose="020B0609020204030204" pitchFamily="49" charset="0"/>
                <a:cs typeface="Consolas" panose="020B0609020204030204" pitchFamily="49" charset="0"/>
              </a:rPr>
              <a:t>France</a:t>
            </a:r>
            <a:r>
              <a:rPr lang="en-US" sz="1100" dirty="0">
                <a:latin typeface="Consolas" panose="020B0609020204030204" pitchFamily="49" charset="0"/>
                <a:cs typeface="Consolas" panose="020B0609020204030204" pitchFamily="49" charset="0"/>
              </a:rPr>
              <a:t>	5012.06	5156.29	680.0	5341.0	9104.0	7388.0	2256.0	5037.71</a:t>
            </a:r>
          </a:p>
          <a:p>
            <a:pPr>
              <a:lnSpc>
                <a:spcPts val="1460"/>
              </a:lnSpc>
              <a:tabLst>
                <a:tab pos="1819275" algn="r"/>
                <a:tab pos="2532063" algn="r"/>
                <a:tab pos="3243263" algn="r"/>
                <a:tab pos="4041775" algn="r"/>
                <a:tab pos="4754563" algn="r"/>
                <a:tab pos="5373688" algn="r"/>
                <a:tab pos="6086475" algn="r"/>
                <a:tab pos="6751638" algn="r"/>
              </a:tabLst>
            </a:pPr>
            <a:r>
              <a:rPr lang="en-US" sz="1100" b="1" dirty="0">
                <a:latin typeface="Consolas" panose="020B0609020204030204" pitchFamily="49" charset="0"/>
                <a:cs typeface="Consolas" panose="020B0609020204030204" pitchFamily="49" charset="0"/>
              </a:rPr>
              <a:t>Germany</a:t>
            </a:r>
            <a:r>
              <a:rPr lang="en-US" sz="1100" dirty="0">
                <a:latin typeface="Consolas" panose="020B0609020204030204" pitchFamily="49" charset="0"/>
                <a:cs typeface="Consolas" panose="020B0609020204030204" pitchFamily="49" charset="0"/>
              </a:rPr>
              <a:t>	4541.0	4409.56	4984.17	4649.62	3606.0	8775.0	8887.0	4702.06</a:t>
            </a:r>
          </a:p>
          <a:p>
            <a:pPr>
              <a:lnSpc>
                <a:spcPts val="1460"/>
              </a:lnSpc>
              <a:tabLst>
                <a:tab pos="1819275" algn="r"/>
                <a:tab pos="2532063" algn="r"/>
                <a:tab pos="3243263" algn="r"/>
                <a:tab pos="4041775" algn="r"/>
                <a:tab pos="4754563" algn="r"/>
                <a:tab pos="5373688" algn="r"/>
                <a:tab pos="6086475" algn="r"/>
                <a:tab pos="6751638" algn="r"/>
              </a:tabLst>
            </a:pPr>
            <a:r>
              <a:rPr lang="en-US" sz="1100" b="1" dirty="0">
                <a:latin typeface="Consolas" panose="020B0609020204030204" pitchFamily="49" charset="0"/>
                <a:cs typeface="Consolas" panose="020B0609020204030204" pitchFamily="49" charset="0"/>
              </a:rPr>
              <a:t>New Zealand</a:t>
            </a:r>
            <a:r>
              <a:rPr lang="en-US" sz="1100" dirty="0">
                <a:latin typeface="Consolas" panose="020B0609020204030204" pitchFamily="49" charset="0"/>
                <a:cs typeface="Consolas" panose="020B0609020204030204" pitchFamily="49" charset="0"/>
              </a:rPr>
              <a:t>	5166.0	5006.25	0.0	4390.0	0.0	0.0	4003.33	4770.14</a:t>
            </a:r>
          </a:p>
          <a:p>
            <a:pPr>
              <a:lnSpc>
                <a:spcPts val="1460"/>
              </a:lnSpc>
              <a:tabLst>
                <a:tab pos="1819275" algn="r"/>
                <a:tab pos="2532063" algn="r"/>
                <a:tab pos="3243263" algn="r"/>
                <a:tab pos="4041775" algn="r"/>
                <a:tab pos="4754563" algn="r"/>
                <a:tab pos="5373688" algn="r"/>
                <a:tab pos="6086475" algn="r"/>
                <a:tab pos="6751638" algn="r"/>
              </a:tabLst>
            </a:pPr>
            <a:r>
              <a:rPr lang="en-US" sz="1100" b="1" dirty="0">
                <a:latin typeface="Consolas" panose="020B0609020204030204" pitchFamily="49" charset="0"/>
                <a:cs typeface="Consolas" panose="020B0609020204030204" pitchFamily="49" charset="0"/>
              </a:rPr>
              <a:t>United Kingdom</a:t>
            </a:r>
            <a:r>
              <a:rPr lang="en-US" sz="1100" dirty="0">
                <a:latin typeface="Consolas" panose="020B0609020204030204" pitchFamily="49" charset="0"/>
                <a:cs typeface="Consolas" panose="020B0609020204030204" pitchFamily="49" charset="0"/>
              </a:rPr>
              <a:t>	4383.5	6129.71	2550.0	4804.5	5973.57	5600.0	4348.8	5092.26</a:t>
            </a:r>
          </a:p>
          <a:p>
            <a:pPr>
              <a:lnSpc>
                <a:spcPts val="1460"/>
              </a:lnSpc>
              <a:tabLst>
                <a:tab pos="1819275" algn="r"/>
                <a:tab pos="2532063" algn="r"/>
                <a:tab pos="3243263" algn="r"/>
                <a:tab pos="4041775" algn="r"/>
                <a:tab pos="4754563" algn="r"/>
                <a:tab pos="5373688" algn="r"/>
                <a:tab pos="6086475" algn="r"/>
                <a:tab pos="6751638" algn="r"/>
              </a:tabLst>
            </a:pPr>
            <a:r>
              <a:rPr lang="en-US" sz="1100" b="1" dirty="0">
                <a:latin typeface="Consolas" panose="020B0609020204030204" pitchFamily="49" charset="0"/>
                <a:cs typeface="Consolas" panose="020B0609020204030204" pitchFamily="49" charset="0"/>
              </a:rPr>
              <a:t>United States</a:t>
            </a:r>
            <a:r>
              <a:rPr lang="en-US" sz="1100" dirty="0">
                <a:latin typeface="Consolas" panose="020B0609020204030204" pitchFamily="49" charset="0"/>
                <a:cs typeface="Consolas" panose="020B0609020204030204" pitchFamily="49" charset="0"/>
              </a:rPr>
              <a:t>	4769.17	4133.09	7163.0	6678.75	5628.4	4472.6	3866.5	4686.54</a:t>
            </a:r>
          </a:p>
          <a:p>
            <a:pPr>
              <a:lnSpc>
                <a:spcPts val="1460"/>
              </a:lnSpc>
              <a:tabLst>
                <a:tab pos="1819275" algn="r"/>
                <a:tab pos="2532063" algn="r"/>
                <a:tab pos="3243263" algn="r"/>
                <a:tab pos="4041775" algn="r"/>
                <a:tab pos="4754563" algn="r"/>
                <a:tab pos="5373688" algn="r"/>
                <a:tab pos="6086475" algn="r"/>
                <a:tab pos="6751638" algn="r"/>
              </a:tabLst>
            </a:pPr>
            <a:r>
              <a:rPr lang="en-US" sz="1100" b="1" dirty="0">
                <a:latin typeface="Consolas" panose="020B0609020204030204" pitchFamily="49" charset="0"/>
                <a:cs typeface="Consolas" panose="020B0609020204030204" pitchFamily="49" charset="0"/>
              </a:rPr>
              <a:t>All</a:t>
            </a:r>
            <a:r>
              <a:rPr lang="en-US" sz="1100" dirty="0">
                <a:latin typeface="Consolas" panose="020B0609020204030204" pitchFamily="49" charset="0"/>
                <a:cs typeface="Consolas" panose="020B0609020204030204" pitchFamily="49" charset="0"/>
              </a:rPr>
              <a:t>	4781.42	4792.89	4406.23	5275.52	5072.04	5189.0	4351.58	4834.43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59E14D6B-77D1-C690-27D1-8EB5B2ED3B98}"/>
              </a:ext>
            </a:extLst>
          </p:cNvPr>
          <p:cNvCxnSpPr/>
          <p:nvPr/>
        </p:nvCxnSpPr>
        <p:spPr>
          <a:xfrm>
            <a:off x="7169381" y="4566772"/>
            <a:ext cx="0" cy="1859797"/>
          </a:xfrm>
          <a:prstGeom prst="line">
            <a:avLst/>
          </a:prstGeom>
          <a:ln w="9525" cap="rnd">
            <a:solidFill>
              <a:schemeClr val="tx1">
                <a:lumMod val="50000"/>
                <a:lumOff val="50000"/>
              </a:schemeClr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43790562-AE74-9BB3-DF35-680426357A69}"/>
              </a:ext>
            </a:extLst>
          </p:cNvPr>
          <p:cNvCxnSpPr>
            <a:cxnSpLocks/>
          </p:cNvCxnSpPr>
          <p:nvPr/>
        </p:nvCxnSpPr>
        <p:spPr>
          <a:xfrm>
            <a:off x="925557" y="6263837"/>
            <a:ext cx="6887003" cy="0"/>
          </a:xfrm>
          <a:prstGeom prst="line">
            <a:avLst/>
          </a:prstGeom>
          <a:ln w="9525" cap="rnd">
            <a:solidFill>
              <a:schemeClr val="tx1">
                <a:lumMod val="50000"/>
                <a:lumOff val="50000"/>
              </a:schemeClr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3543104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Slide Number Placeholder 1"/>
          <p:cNvSpPr txBox="1"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 lang="es-CL"/>
              <a:pPr/>
              <a:t>29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16C27E9-6731-E4D7-A966-9E93196FE2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26" name="Title 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/>
              <a:t>Temario</a:t>
            </a:r>
          </a:p>
        </p:txBody>
      </p:sp>
      <p:sp>
        <p:nvSpPr>
          <p:cNvPr id="727" name="Content Placeholder 3"/>
          <p:cNvSpPr txBox="1">
            <a:spLocks noGrp="1"/>
          </p:cNvSpPr>
          <p:nvPr>
            <p:ph type="body" sz="half" idx="4294967295"/>
          </p:nvPr>
        </p:nvSpPr>
        <p:spPr>
          <a:xfrm>
            <a:off x="539749" y="1520825"/>
            <a:ext cx="4915477" cy="2578100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  <a:r>
              <a:rPr lang="es-ES_tradnl" dirty="0"/>
              <a:t>Introducción a Pandas</a:t>
            </a:r>
          </a:p>
          <a:p>
            <a:pPr lvl="1">
              <a:defRPr sz="2000"/>
            </a:pPr>
            <a:r>
              <a:rPr lang="es-ES_tradnl" dirty="0">
                <a:solidFill>
                  <a:schemeClr val="bg1">
                    <a:lumMod val="65000"/>
                  </a:schemeClr>
                </a:solidFill>
              </a:rPr>
              <a:t>Operaciones básicas de datos</a:t>
            </a:r>
          </a:p>
          <a:p>
            <a:pPr lvl="1">
              <a:defRPr sz="2000"/>
            </a:pPr>
            <a:r>
              <a:rPr lang="es-ES_tradnl" dirty="0">
                <a:solidFill>
                  <a:schemeClr val="bg1">
                    <a:lumMod val="65000"/>
                  </a:schemeClr>
                </a:solidFill>
              </a:rPr>
              <a:t>Agrupaciones de datos</a:t>
            </a:r>
          </a:p>
          <a:p>
            <a:pPr lvl="1">
              <a:defRPr sz="2000"/>
            </a:pPr>
            <a:r>
              <a:rPr lang="es-ES_tradnl" dirty="0" err="1">
                <a:solidFill>
                  <a:schemeClr val="bg1">
                    <a:lumMod val="65000"/>
                  </a:schemeClr>
                </a:solidFill>
              </a:rPr>
              <a:t>Pivot</a:t>
            </a:r>
            <a:r>
              <a:rPr lang="es-ES_tradnl" dirty="0">
                <a:solidFill>
                  <a:schemeClr val="bg1">
                    <a:lumMod val="65000"/>
                  </a:schemeClr>
                </a:solidFill>
              </a:rPr>
              <a:t> table</a:t>
            </a:r>
          </a:p>
          <a:p>
            <a:pPr lvl="1">
              <a:defRPr sz="2000"/>
            </a:pPr>
            <a:r>
              <a:rPr lang="es-ES_tradnl" dirty="0" err="1"/>
              <a:t>CrossTab</a:t>
            </a:r>
            <a:endParaRPr lang="es-ES_tradnl" dirty="0"/>
          </a:p>
        </p:txBody>
      </p:sp>
      <p:sp>
        <p:nvSpPr>
          <p:cNvPr id="729" name="Rectangle 8"/>
          <p:cNvSpPr txBox="1"/>
          <p:nvPr/>
        </p:nvSpPr>
        <p:spPr>
          <a:xfrm>
            <a:off x="-1" y="6678265"/>
            <a:ext cx="1495722" cy="19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7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http://www.codingdojo.com/</a:t>
            </a:r>
          </a:p>
        </p:txBody>
      </p:sp>
      <p:grpSp>
        <p:nvGrpSpPr>
          <p:cNvPr id="733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730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1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2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469365490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6D8F9E0-DF67-F182-92BB-D2B577EB53D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3EBF2375-7DB9-1E42-9CD7-22FB949BDE2A}" type="slidenum">
              <a:rPr lang="en-US" altLang="es-CL" smtClean="0"/>
              <a:pPr/>
              <a:t>30</a:t>
            </a:fld>
            <a:endParaRPr lang="en-US" alt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4E08202-4E36-B74D-250A-5431119BEF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675657E-9AE6-4539-5FE8-590CA4AB1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Pandas. Crosstab</a:t>
            </a:r>
          </a:p>
        </p:txBody>
      </p:sp>
      <p:pic>
        <p:nvPicPr>
          <p:cNvPr id="6" name="Picture 6" descr="brainstorm (1).png">
            <a:extLst>
              <a:ext uri="{FF2B5EF4-FFF2-40B4-BE49-F238E27FC236}">
                <a16:creationId xmlns:a16="http://schemas.microsoft.com/office/drawing/2014/main" id="{8BBAC43C-FC47-3AF7-CCE4-91F2E02942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09" y="1390080"/>
            <a:ext cx="480116" cy="480116"/>
          </a:xfrm>
          <a:prstGeom prst="rect">
            <a:avLst/>
          </a:prstGeom>
        </p:spPr>
      </p:pic>
      <p:sp>
        <p:nvSpPr>
          <p:cNvPr id="7" name="Marcador de texto 4">
            <a:extLst>
              <a:ext uri="{FF2B5EF4-FFF2-40B4-BE49-F238E27FC236}">
                <a16:creationId xmlns:a16="http://schemas.microsoft.com/office/drawing/2014/main" id="{931F6EDF-5280-5C09-C6D8-EB9CADC3D0AE}"/>
              </a:ext>
            </a:extLst>
          </p:cNvPr>
          <p:cNvSpPr txBox="1">
            <a:spLocks/>
          </p:cNvSpPr>
          <p:nvPr/>
        </p:nvSpPr>
        <p:spPr bwMode="auto">
          <a:xfrm>
            <a:off x="1288503" y="1428750"/>
            <a:ext cx="7233767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 3" charset="0"/>
              <a:buNone/>
            </a:pPr>
            <a:r>
              <a:rPr lang="es-CL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En algunas ocasiones deseamos realizar una tabla cruzada. Una tabla cruzada muestra la relación entre dos variables (factores). Cada casilla representa la frecuencia de aparición entre las dos variables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AAF44C3-7128-CA66-7142-90F796047148}"/>
              </a:ext>
            </a:extLst>
          </p:cNvPr>
          <p:cNvSpPr txBox="1"/>
          <p:nvPr/>
        </p:nvSpPr>
        <p:spPr>
          <a:xfrm>
            <a:off x="5105549" y="3330390"/>
            <a:ext cx="30887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itchFamily="2" charset="2"/>
              <a:buChar char="§"/>
            </a:pPr>
            <a:r>
              <a:rPr lang="es-ES_tradnl" sz="1600" i="1" dirty="0">
                <a:latin typeface="Candara" panose="020E0502030303020204" pitchFamily="34" charset="0"/>
                <a:cs typeface="Calibri" panose="020F0502020204030204" pitchFamily="34" charset="0"/>
              </a:rPr>
              <a:t>¿Cuántos productos por país han sido vendidos?</a:t>
            </a:r>
          </a:p>
        </p:txBody>
      </p:sp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AC2D6419-D2F6-13C9-8BF3-A28DAF0BC08B}"/>
              </a:ext>
            </a:extLst>
          </p:cNvPr>
          <p:cNvSpPr/>
          <p:nvPr/>
        </p:nvSpPr>
        <p:spPr>
          <a:xfrm>
            <a:off x="4911047" y="3030876"/>
            <a:ext cx="3749612" cy="3493213"/>
          </a:xfrm>
          <a:prstGeom prst="roundRect">
            <a:avLst>
              <a:gd name="adj" fmla="val 3843"/>
            </a:avLst>
          </a:prstGeom>
          <a:noFill/>
          <a:ln cap="rnd"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807BD89A-BBA3-EB84-4568-666A51C192C3}"/>
              </a:ext>
            </a:extLst>
          </p:cNvPr>
          <p:cNvSpPr/>
          <p:nvPr/>
        </p:nvSpPr>
        <p:spPr>
          <a:xfrm>
            <a:off x="1409442" y="3030876"/>
            <a:ext cx="3409138" cy="3493214"/>
          </a:xfrm>
          <a:prstGeom prst="roundRect">
            <a:avLst>
              <a:gd name="adj" fmla="val 5314"/>
            </a:avLst>
          </a:prstGeom>
          <a:noFill/>
          <a:ln cap="rnd"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743304E-3F01-5F90-B5F8-C3972961BB1E}"/>
              </a:ext>
            </a:extLst>
          </p:cNvPr>
          <p:cNvSpPr txBox="1"/>
          <p:nvPr/>
        </p:nvSpPr>
        <p:spPr>
          <a:xfrm>
            <a:off x="2814891" y="2821877"/>
            <a:ext cx="59824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Abel" panose="02000506030000020004" pitchFamily="2" charset="0"/>
              </a:rPr>
              <a:t>Data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DE63456-328A-907E-D338-860C9493A3D2}"/>
              </a:ext>
            </a:extLst>
          </p:cNvPr>
          <p:cNvSpPr txBox="1"/>
          <p:nvPr/>
        </p:nvSpPr>
        <p:spPr>
          <a:xfrm>
            <a:off x="6247885" y="2810756"/>
            <a:ext cx="107593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>
                <a:latin typeface="Abel" panose="02000506030000020004" pitchFamily="2" charset="0"/>
              </a:rPr>
              <a:t>Preguntas</a:t>
            </a:r>
            <a:endParaRPr lang="en-US" dirty="0">
              <a:latin typeface="Abel" panose="02000506030000020004" pitchFamily="2" charset="0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98977AF0-08F4-616A-708C-9ADC1D378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780" y="3249581"/>
            <a:ext cx="3178462" cy="3178462"/>
          </a:xfrm>
          <a:prstGeom prst="roundRect">
            <a:avLst>
              <a:gd name="adj" fmla="val 613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F00FE17-4AF0-8A54-CD20-1194006AA544}"/>
              </a:ext>
            </a:extLst>
          </p:cNvPr>
          <p:cNvSpPr txBox="1"/>
          <p:nvPr/>
        </p:nvSpPr>
        <p:spPr>
          <a:xfrm>
            <a:off x="5105549" y="4144051"/>
            <a:ext cx="30887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itchFamily="2" charset="2"/>
              <a:buChar char="§"/>
            </a:pPr>
            <a:r>
              <a:rPr lang="es-ES_tradnl" sz="1600" i="1" dirty="0">
                <a:latin typeface="Candara" panose="020E0502030303020204" pitchFamily="34" charset="0"/>
                <a:cs typeface="Calibri" panose="020F0502020204030204" pitchFamily="34" charset="0"/>
              </a:rPr>
              <a:t>¿Cuantos productos en total han sido vendidos en </a:t>
            </a:r>
            <a:r>
              <a:rPr lang="es-ES_tradnl" sz="1600" i="1" dirty="0" err="1">
                <a:latin typeface="Candara" panose="020E0502030303020204" pitchFamily="34" charset="0"/>
                <a:cs typeface="Calibri" panose="020F0502020204030204" pitchFamily="34" charset="0"/>
              </a:rPr>
              <a:t>United</a:t>
            </a:r>
            <a:r>
              <a:rPr lang="es-ES_tradnl" sz="1600" i="1" dirty="0">
                <a:latin typeface="Candara" panose="020E0502030303020204" pitchFamily="34" charset="0"/>
                <a:cs typeface="Calibri" panose="020F0502020204030204" pitchFamily="34" charset="0"/>
              </a:rPr>
              <a:t> </a:t>
            </a:r>
            <a:r>
              <a:rPr lang="es-ES_tradnl" sz="1600" i="1" dirty="0" err="1">
                <a:latin typeface="Candara" panose="020E0502030303020204" pitchFamily="34" charset="0"/>
                <a:cs typeface="Calibri" panose="020F0502020204030204" pitchFamily="34" charset="0"/>
              </a:rPr>
              <a:t>States</a:t>
            </a:r>
            <a:r>
              <a:rPr lang="es-ES_tradnl" sz="1600" i="1" dirty="0">
                <a:latin typeface="Candara" panose="020E0502030303020204" pitchFamily="34" charset="0"/>
                <a:cs typeface="Calibri" panose="020F0502020204030204" pitchFamily="34" charset="0"/>
              </a:rPr>
              <a:t>?</a:t>
            </a:r>
          </a:p>
          <a:p>
            <a:pPr marL="285750" indent="-285750">
              <a:buClr>
                <a:srgbClr val="FF0000"/>
              </a:buClr>
              <a:buFont typeface="Wingdings" pitchFamily="2" charset="2"/>
              <a:buChar char="§"/>
            </a:pPr>
            <a:endParaRPr lang="es-ES_tradnl" sz="1600" i="1" dirty="0">
              <a:latin typeface="Candara" panose="020E050203030302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0000"/>
              </a:buClr>
              <a:buFont typeface="Wingdings" pitchFamily="2" charset="2"/>
              <a:buChar char="§"/>
            </a:pPr>
            <a:r>
              <a:rPr lang="es-ES_tradnl" sz="1600" i="1" dirty="0">
                <a:latin typeface="Candara" panose="020E0502030303020204" pitchFamily="34" charset="0"/>
                <a:cs typeface="Calibri" panose="020F0502020204030204" pitchFamily="34" charset="0"/>
              </a:rPr>
              <a:t>¿Cuántas manzanas han sido vendidas en Alemania?</a:t>
            </a:r>
          </a:p>
        </p:txBody>
      </p:sp>
    </p:spTree>
    <p:extLst>
      <p:ext uri="{BB962C8B-B14F-4D97-AF65-F5344CB8AC3E}">
        <p14:creationId xmlns:p14="http://schemas.microsoft.com/office/powerpoint/2010/main" val="1133224507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385EF79E-A5B8-B546-8338-EEE957E2860F}"/>
              </a:ext>
            </a:extLst>
          </p:cNvPr>
          <p:cNvSpPr/>
          <p:nvPr/>
        </p:nvSpPr>
        <p:spPr>
          <a:xfrm>
            <a:off x="1660196" y="1549040"/>
            <a:ext cx="6261179" cy="287355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72C857F-D01F-2306-B9C9-708A567B589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3EBF2375-7DB9-1E42-9CD7-22FB949BDE2A}" type="slidenum">
              <a:rPr lang="en-US" altLang="es-CL" smtClean="0"/>
              <a:pPr/>
              <a:t>31</a:t>
            </a:fld>
            <a:endParaRPr lang="en-US" alt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FDB34FC-768B-8EB2-BED7-4DA6F3C014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975FFEA-B499-BC09-0371-8DC769EBF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Pivot table</a:t>
            </a:r>
          </a:p>
        </p:txBody>
      </p:sp>
      <p:sp>
        <p:nvSpPr>
          <p:cNvPr id="6" name="Marcador de texto 1">
            <a:extLst>
              <a:ext uri="{FF2B5EF4-FFF2-40B4-BE49-F238E27FC236}">
                <a16:creationId xmlns:a16="http://schemas.microsoft.com/office/drawing/2014/main" id="{14B33001-CB66-FE83-5BE8-11531ED5F4F8}"/>
              </a:ext>
            </a:extLst>
          </p:cNvPr>
          <p:cNvSpPr txBox="1">
            <a:spLocks/>
          </p:cNvSpPr>
          <p:nvPr/>
        </p:nvSpPr>
        <p:spPr bwMode="auto">
          <a:xfrm>
            <a:off x="530365" y="1233487"/>
            <a:ext cx="8387604" cy="872715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148590" indent="0">
              <a:buNone/>
            </a:pP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pandas 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read_excel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'data/pivot-tables.xlsx'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s-CL" sz="1600" b="0" dirty="0" err="1">
                <a:solidFill>
                  <a:srgbClr val="E06C7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sheet_name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'Sheet1'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98739EAA-64EC-BFC4-4237-534F3E6D66D3}"/>
              </a:ext>
            </a:extLst>
          </p:cNvPr>
          <p:cNvSpPr txBox="1"/>
          <p:nvPr/>
        </p:nvSpPr>
        <p:spPr>
          <a:xfrm>
            <a:off x="5104979" y="2389104"/>
            <a:ext cx="294048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1600" dirty="0" err="1"/>
              <a:t>Vamos</a:t>
            </a:r>
            <a:r>
              <a:rPr lang="en-US" sz="1600" dirty="0"/>
              <a:t> a leer un </a:t>
            </a:r>
            <a:r>
              <a:rPr lang="en-US" sz="1600" dirty="0" err="1"/>
              <a:t>archivo</a:t>
            </a:r>
            <a:r>
              <a:rPr lang="en-US" sz="1600" dirty="0"/>
              <a:t> excel con </a:t>
            </a:r>
            <a:r>
              <a:rPr lang="en-US" sz="1600" dirty="0" err="1"/>
              <a:t>los</a:t>
            </a:r>
            <a:r>
              <a:rPr lang="en-US" sz="1600" dirty="0"/>
              <a:t> </a:t>
            </a:r>
            <a:r>
              <a:rPr lang="en-US" sz="1600" dirty="0" err="1"/>
              <a:t>datos</a:t>
            </a:r>
            <a:r>
              <a:rPr lang="en-US" sz="1600" dirty="0"/>
              <a:t> </a:t>
            </a:r>
            <a:r>
              <a:rPr lang="en-US" sz="1600" dirty="0" err="1"/>
              <a:t>en</a:t>
            </a:r>
            <a:r>
              <a:rPr lang="en-US" sz="1600" dirty="0"/>
              <a:t> la hoja "Sheet1"</a:t>
            </a:r>
          </a:p>
        </p:txBody>
      </p:sp>
      <p:cxnSp>
        <p:nvCxnSpPr>
          <p:cNvPr id="9" name="Conector recto de flecha 29">
            <a:extLst>
              <a:ext uri="{FF2B5EF4-FFF2-40B4-BE49-F238E27FC236}">
                <a16:creationId xmlns:a16="http://schemas.microsoft.com/office/drawing/2014/main" id="{0351B2D6-AB8C-2C4B-B2CF-688203B30550}"/>
              </a:ext>
            </a:extLst>
          </p:cNvPr>
          <p:cNvCxnSpPr>
            <a:cxnSpLocks/>
            <a:stCxn id="8" idx="1"/>
            <a:endCxn id="7" idx="2"/>
          </p:cNvCxnSpPr>
          <p:nvPr/>
        </p:nvCxnSpPr>
        <p:spPr>
          <a:xfrm rot="10800000">
            <a:off x="4790787" y="1836396"/>
            <a:ext cx="314193" cy="845097"/>
          </a:xfrm>
          <a:prstGeom prst="bentConnector2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Imagen 15">
            <a:extLst>
              <a:ext uri="{FF2B5EF4-FFF2-40B4-BE49-F238E27FC236}">
                <a16:creationId xmlns:a16="http://schemas.microsoft.com/office/drawing/2014/main" id="{4C68F8A9-0C05-8F8C-0116-432DCE98EC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1"/>
          <a:stretch/>
        </p:blipFill>
        <p:spPr>
          <a:xfrm>
            <a:off x="530365" y="2777526"/>
            <a:ext cx="3522355" cy="3504691"/>
          </a:xfrm>
          <a:prstGeom prst="roundRect">
            <a:avLst>
              <a:gd name="adj" fmla="val 3226"/>
            </a:avLst>
          </a:prstGeom>
          <a:solidFill>
            <a:srgbClr val="FFFFFF">
              <a:shade val="85000"/>
            </a:srgbClr>
          </a:solidFill>
          <a:ln>
            <a:solidFill>
              <a:schemeClr val="bg2"/>
            </a:solidFill>
          </a:ln>
          <a:effectLst/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D1F482AE-864C-ED93-5264-3C2C91C919A2}"/>
              </a:ext>
            </a:extLst>
          </p:cNvPr>
          <p:cNvSpPr txBox="1"/>
          <p:nvPr/>
        </p:nvSpPr>
        <p:spPr>
          <a:xfrm>
            <a:off x="298827" y="2408194"/>
            <a:ext cx="37401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800" b="0" i="1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ndara" panose="020E0502030303020204" pitchFamily="34" charset="0"/>
                <a:cs typeface="Calibri" panose="020F0502020204030204" pitchFamily="34" charset="0"/>
              </a:rPr>
              <a:t>pivot-tables.xlsx</a:t>
            </a:r>
            <a:endParaRPr lang="en-US" i="1" dirty="0">
              <a:solidFill>
                <a:schemeClr val="tx1">
                  <a:lumMod val="50000"/>
                  <a:lumOff val="50000"/>
                </a:schemeClr>
              </a:solidFill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4565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B72060BE-A60B-7541-4903-C704A0084A91}"/>
              </a:ext>
            </a:extLst>
          </p:cNvPr>
          <p:cNvSpPr/>
          <p:nvPr/>
        </p:nvSpPr>
        <p:spPr>
          <a:xfrm>
            <a:off x="2987464" y="3999467"/>
            <a:ext cx="5463186" cy="2248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E09D55D3-7404-7946-4A34-B6E7707056DC}"/>
              </a:ext>
            </a:extLst>
          </p:cNvPr>
          <p:cNvSpPr/>
          <p:nvPr/>
        </p:nvSpPr>
        <p:spPr>
          <a:xfrm>
            <a:off x="1468086" y="4224286"/>
            <a:ext cx="1514584" cy="14157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31ECB2DF-06FF-42EC-21E0-7F41D1F8DB8F}"/>
              </a:ext>
            </a:extLst>
          </p:cNvPr>
          <p:cNvSpPr/>
          <p:nvPr/>
        </p:nvSpPr>
        <p:spPr>
          <a:xfrm>
            <a:off x="4640987" y="2143410"/>
            <a:ext cx="1457596" cy="287355"/>
          </a:xfrm>
          <a:prstGeom prst="roundRect">
            <a:avLst>
              <a:gd name="adj" fmla="val 27273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385EF79E-A5B8-B546-8338-EEE957E2860F}"/>
              </a:ext>
            </a:extLst>
          </p:cNvPr>
          <p:cNvSpPr/>
          <p:nvPr/>
        </p:nvSpPr>
        <p:spPr>
          <a:xfrm>
            <a:off x="2982670" y="2143410"/>
            <a:ext cx="1457596" cy="287355"/>
          </a:xfrm>
          <a:prstGeom prst="roundRect">
            <a:avLst>
              <a:gd name="adj" fmla="val 27273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72C857F-D01F-2306-B9C9-708A567B589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3EBF2375-7DB9-1E42-9CD7-22FB949BDE2A}" type="slidenum">
              <a:rPr lang="en-US" altLang="es-CL" smtClean="0"/>
              <a:pPr/>
              <a:t>32</a:t>
            </a:fld>
            <a:endParaRPr lang="en-US" alt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856395B-5C57-3BCE-6703-E087A7EDA5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975FFEA-B499-BC09-0371-8DC769EBF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Pivot (index)</a:t>
            </a:r>
          </a:p>
        </p:txBody>
      </p:sp>
      <p:sp>
        <p:nvSpPr>
          <p:cNvPr id="6" name="Marcador de texto 1">
            <a:extLst>
              <a:ext uri="{FF2B5EF4-FFF2-40B4-BE49-F238E27FC236}">
                <a16:creationId xmlns:a16="http://schemas.microsoft.com/office/drawing/2014/main" id="{14B33001-CB66-FE83-5BE8-11531ED5F4F8}"/>
              </a:ext>
            </a:extLst>
          </p:cNvPr>
          <p:cNvSpPr txBox="1">
            <a:spLocks/>
          </p:cNvSpPr>
          <p:nvPr/>
        </p:nvSpPr>
        <p:spPr bwMode="auto">
          <a:xfrm>
            <a:off x="530365" y="1233487"/>
            <a:ext cx="8387604" cy="205990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148590" indent="0">
              <a:buNone/>
            </a:pP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pandas 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read_excel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'data/pivot-tables.xlsx'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s-CL" sz="1600" b="0" dirty="0" err="1">
                <a:solidFill>
                  <a:srgbClr val="E06C7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sheet_name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'Sheet1'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pt = </a:t>
            </a:r>
            <a:r>
              <a:rPr lang="es-CL" sz="1600" kern="0" dirty="0" err="1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pd.</a:t>
            </a: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cross_table</a:t>
            </a:r>
            <a:r>
              <a:rPr lang="es-CL" sz="1600" kern="0" dirty="0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(</a:t>
            </a:r>
            <a:r>
              <a:rPr lang="es-CL" sz="1600" kern="0" dirty="0" err="1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df</a:t>
            </a:r>
            <a:r>
              <a:rPr lang="es-CL" sz="1600" kern="0" dirty="0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[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'Country'</a:t>
            </a:r>
            <a:r>
              <a:rPr lang="es-CL" sz="1600" kern="0" dirty="0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], </a:t>
            </a:r>
            <a:r>
              <a:rPr lang="es-CL" sz="1600" kern="0" dirty="0" err="1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df</a:t>
            </a:r>
            <a:r>
              <a:rPr lang="es-CL" sz="1600" kern="0" dirty="0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[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'</a:t>
            </a:r>
            <a:r>
              <a:rPr lang="es-CL" sz="1600" kern="0" dirty="0" err="1">
                <a:solidFill>
                  <a:srgbClr val="E800EB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Product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'</a:t>
            </a:r>
            <a:r>
              <a:rPr lang="es-CL" sz="1600" kern="0" dirty="0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])</a:t>
            </a:r>
          </a:p>
          <a:p>
            <a:pPr marL="148590" indent="0">
              <a:buNone/>
            </a:pPr>
            <a:endParaRPr lang="es-CL" sz="1600" kern="0" dirty="0">
              <a:latin typeface="Consolas" panose="020B0609020204030204" pitchFamily="49" charset="0"/>
              <a:ea typeface="Menlo" panose="020B060903080402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print</a:t>
            </a:r>
            <a:r>
              <a:rPr lang="es-CL" sz="1600" kern="0" dirty="0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(pt)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98956A0-C60D-EE62-58B3-F94628526EA2}"/>
              </a:ext>
            </a:extLst>
          </p:cNvPr>
          <p:cNvSpPr txBox="1"/>
          <p:nvPr/>
        </p:nvSpPr>
        <p:spPr>
          <a:xfrm>
            <a:off x="1565332" y="4008395"/>
            <a:ext cx="6796004" cy="1622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algn="r">
              <a:lnSpc>
                <a:spcPts val="1460"/>
              </a:lnSpc>
              <a:tabLst>
                <a:tab pos="1773238" algn="r"/>
                <a:tab pos="2570163" algn="r"/>
                <a:tab pos="3375025" algn="r"/>
                <a:tab pos="4265613" algn="r"/>
                <a:tab pos="5016500" algn="r"/>
                <a:tab pos="5683250" algn="r"/>
                <a:tab pos="6527800" algn="r"/>
              </a:tabLst>
            </a:pPr>
            <a:r>
              <a:rPr lang="en-US" sz="1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Country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Apple	Banana	Beans	Broccoli	Carrots	Mango	Orange</a:t>
            </a:r>
          </a:p>
          <a:p>
            <a:pPr marL="6350" algn="r">
              <a:lnSpc>
                <a:spcPts val="1460"/>
              </a:lnSpc>
              <a:tabLst>
                <a:tab pos="1773238" algn="r"/>
                <a:tab pos="2570163" algn="r"/>
                <a:tab pos="3375025" algn="r"/>
                <a:tab pos="4265613" algn="r"/>
                <a:tab pos="5016500" algn="r"/>
                <a:tab pos="5683250" algn="r"/>
                <a:tab pos="6527800" algn="r"/>
              </a:tabLst>
            </a:pP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Australia	4	10	3	2	3	2	3</a:t>
            </a:r>
          </a:p>
          <a:p>
            <a:pPr marL="6350" algn="r">
              <a:lnSpc>
                <a:spcPts val="1460"/>
              </a:lnSpc>
              <a:tabLst>
                <a:tab pos="1773238" algn="r"/>
                <a:tab pos="2570163" algn="r"/>
                <a:tab pos="3375025" algn="r"/>
                <a:tab pos="4265613" algn="r"/>
                <a:tab pos="5016500" algn="r"/>
                <a:tab pos="5683250" algn="r"/>
                <a:tab pos="6527800" algn="r"/>
              </a:tabLst>
            </a:pP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Canada	6	7	0	3	0	1	3</a:t>
            </a:r>
          </a:p>
          <a:p>
            <a:pPr marL="6350" algn="r">
              <a:lnSpc>
                <a:spcPts val="1460"/>
              </a:lnSpc>
              <a:tabLst>
                <a:tab pos="1773238" algn="r"/>
                <a:tab pos="2570163" algn="r"/>
                <a:tab pos="3375025" algn="r"/>
                <a:tab pos="4265613" algn="r"/>
                <a:tab pos="5016500" algn="r"/>
                <a:tab pos="5683250" algn="r"/>
                <a:tab pos="6527800" algn="r"/>
              </a:tabLst>
            </a:pP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France	16	7	1	1	1	1	1</a:t>
            </a:r>
          </a:p>
          <a:p>
            <a:pPr marL="6350" algn="r">
              <a:lnSpc>
                <a:spcPts val="1460"/>
              </a:lnSpc>
              <a:tabLst>
                <a:tab pos="1773238" algn="r"/>
                <a:tab pos="2570163" algn="r"/>
                <a:tab pos="3375025" algn="r"/>
                <a:tab pos="4265613" algn="r"/>
                <a:tab pos="5016500" algn="r"/>
                <a:tab pos="5683250" algn="r"/>
                <a:tab pos="6527800" algn="r"/>
              </a:tabLst>
            </a:pP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Germany	2	9	6	8	6	1	1</a:t>
            </a:r>
          </a:p>
          <a:p>
            <a:pPr marL="6350" algn="r">
              <a:lnSpc>
                <a:spcPts val="1460"/>
              </a:lnSpc>
              <a:tabLst>
                <a:tab pos="1773238" algn="r"/>
                <a:tab pos="2570163" algn="r"/>
                <a:tab pos="3375025" algn="r"/>
                <a:tab pos="4265613" algn="r"/>
                <a:tab pos="5016500" algn="r"/>
                <a:tab pos="5683250" algn="r"/>
                <a:tab pos="6527800" algn="r"/>
              </a:tabLst>
            </a:pP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New Zealand	2	8	0	1	0	0	3</a:t>
            </a:r>
          </a:p>
          <a:p>
            <a:pPr marL="6350" algn="r">
              <a:lnSpc>
                <a:spcPts val="1460"/>
              </a:lnSpc>
              <a:tabLst>
                <a:tab pos="1773238" algn="r"/>
                <a:tab pos="2570163" algn="r"/>
                <a:tab pos="3375025" algn="r"/>
                <a:tab pos="4265613" algn="r"/>
                <a:tab pos="5016500" algn="r"/>
                <a:tab pos="5683250" algn="r"/>
                <a:tab pos="6527800" algn="r"/>
              </a:tabLst>
            </a:pP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United Kingdom	4	7	2	8	7	1	5</a:t>
            </a:r>
          </a:p>
          <a:p>
            <a:pPr marL="6350" algn="r">
              <a:lnSpc>
                <a:spcPts val="1460"/>
              </a:lnSpc>
              <a:tabLst>
                <a:tab pos="1773238" algn="r"/>
                <a:tab pos="2570163" algn="r"/>
                <a:tab pos="3375025" algn="r"/>
                <a:tab pos="4265613" algn="r"/>
                <a:tab pos="5016500" algn="r"/>
                <a:tab pos="5683250" algn="r"/>
                <a:tab pos="6527800" algn="r"/>
              </a:tabLst>
            </a:pP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United States	6	23	1	4	10	5	8</a:t>
            </a:r>
          </a:p>
        </p:txBody>
      </p:sp>
      <p:sp>
        <p:nvSpPr>
          <p:cNvPr id="16" name="Abrir llave 15">
            <a:extLst>
              <a:ext uri="{FF2B5EF4-FFF2-40B4-BE49-F238E27FC236}">
                <a16:creationId xmlns:a16="http://schemas.microsoft.com/office/drawing/2014/main" id="{58D8B0CB-8005-3E54-F5DA-B41D741561B2}"/>
              </a:ext>
            </a:extLst>
          </p:cNvPr>
          <p:cNvSpPr/>
          <p:nvPr/>
        </p:nvSpPr>
        <p:spPr>
          <a:xfrm>
            <a:off x="1260128" y="4224284"/>
            <a:ext cx="215890" cy="1415726"/>
          </a:xfrm>
          <a:prstGeom prst="leftBrace">
            <a:avLst>
              <a:gd name="adj1" fmla="val 35317"/>
              <a:gd name="adj2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5875" cap="rnd">
            <a:noFill/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5B183BB4-4BB2-CEE8-5E20-785E5EF48053}"/>
              </a:ext>
            </a:extLst>
          </p:cNvPr>
          <p:cNvSpPr txBox="1"/>
          <p:nvPr/>
        </p:nvSpPr>
        <p:spPr>
          <a:xfrm>
            <a:off x="4998799" y="3542266"/>
            <a:ext cx="7729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latin typeface="Candara" panose="020E0502030303020204" pitchFamily="34" charset="0"/>
              </a:rPr>
              <a:t>Product</a:t>
            </a:r>
          </a:p>
        </p:txBody>
      </p:sp>
      <p:sp>
        <p:nvSpPr>
          <p:cNvPr id="21" name="Abrir llave 20">
            <a:extLst>
              <a:ext uri="{FF2B5EF4-FFF2-40B4-BE49-F238E27FC236}">
                <a16:creationId xmlns:a16="http://schemas.microsoft.com/office/drawing/2014/main" id="{2296147C-87CC-8832-F051-F80B2D6B312F}"/>
              </a:ext>
            </a:extLst>
          </p:cNvPr>
          <p:cNvSpPr/>
          <p:nvPr/>
        </p:nvSpPr>
        <p:spPr>
          <a:xfrm rot="5400000">
            <a:off x="5606318" y="1168857"/>
            <a:ext cx="215890" cy="5463186"/>
          </a:xfrm>
          <a:prstGeom prst="leftBrace">
            <a:avLst>
              <a:gd name="adj1" fmla="val 35317"/>
              <a:gd name="adj2" fmla="val 50000"/>
            </a:avLst>
          </a:prstGeom>
          <a:solidFill>
            <a:schemeClr val="accent6">
              <a:lumMod val="20000"/>
              <a:lumOff val="80000"/>
            </a:schemeClr>
          </a:solidFill>
          <a:ln w="15875" cap="rnd">
            <a:noFill/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C9D8E97E-2D4A-5C9D-C982-4449FE35EE3E}"/>
              </a:ext>
            </a:extLst>
          </p:cNvPr>
          <p:cNvSpPr txBox="1"/>
          <p:nvPr/>
        </p:nvSpPr>
        <p:spPr>
          <a:xfrm>
            <a:off x="488763" y="4766539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latin typeface="Candara" panose="020E0502030303020204" pitchFamily="34" charset="0"/>
              </a:rPr>
              <a:t>Country</a:t>
            </a:r>
          </a:p>
        </p:txBody>
      </p:sp>
      <p:sp>
        <p:nvSpPr>
          <p:cNvPr id="24" name="TextBox 14">
            <a:extLst>
              <a:ext uri="{FF2B5EF4-FFF2-40B4-BE49-F238E27FC236}">
                <a16:creationId xmlns:a16="http://schemas.microsoft.com/office/drawing/2014/main" id="{CFE69133-707E-80F9-61C7-8B74B73A81C5}"/>
              </a:ext>
            </a:extLst>
          </p:cNvPr>
          <p:cNvSpPr txBox="1"/>
          <p:nvPr/>
        </p:nvSpPr>
        <p:spPr>
          <a:xfrm>
            <a:off x="3224479" y="2476026"/>
            <a:ext cx="973977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en-US" dirty="0"/>
              <a:t>Variable 1</a:t>
            </a:r>
          </a:p>
        </p:txBody>
      </p:sp>
      <p:sp>
        <p:nvSpPr>
          <p:cNvPr id="25" name="TextBox 14">
            <a:extLst>
              <a:ext uri="{FF2B5EF4-FFF2-40B4-BE49-F238E27FC236}">
                <a16:creationId xmlns:a16="http://schemas.microsoft.com/office/drawing/2014/main" id="{3AAEA416-B111-BECD-6D28-0A27F9F2C142}"/>
              </a:ext>
            </a:extLst>
          </p:cNvPr>
          <p:cNvSpPr txBox="1"/>
          <p:nvPr/>
        </p:nvSpPr>
        <p:spPr>
          <a:xfrm>
            <a:off x="4898296" y="2476026"/>
            <a:ext cx="973977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en-US" dirty="0"/>
              <a:t>Variable </a:t>
            </a:r>
          </a:p>
        </p:txBody>
      </p:sp>
    </p:spTree>
    <p:extLst>
      <p:ext uri="{BB962C8B-B14F-4D97-AF65-F5344CB8AC3E}">
        <p14:creationId xmlns:p14="http://schemas.microsoft.com/office/powerpoint/2010/main" val="2461245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7E67C8DE-9F31-C1A4-7546-AD1A08FB1355}"/>
              </a:ext>
            </a:extLst>
          </p:cNvPr>
          <p:cNvSpPr/>
          <p:nvPr/>
        </p:nvSpPr>
        <p:spPr>
          <a:xfrm>
            <a:off x="6234205" y="2145599"/>
            <a:ext cx="1454025" cy="288982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B72060BE-A60B-7541-4903-C704A0084A91}"/>
              </a:ext>
            </a:extLst>
          </p:cNvPr>
          <p:cNvSpPr/>
          <p:nvPr/>
        </p:nvSpPr>
        <p:spPr>
          <a:xfrm>
            <a:off x="2533651" y="4360058"/>
            <a:ext cx="5528554" cy="2248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E09D55D3-7404-7946-4A34-B6E7707056DC}"/>
              </a:ext>
            </a:extLst>
          </p:cNvPr>
          <p:cNvSpPr/>
          <p:nvPr/>
        </p:nvSpPr>
        <p:spPr>
          <a:xfrm>
            <a:off x="1328280" y="4553880"/>
            <a:ext cx="1205370" cy="15848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72C857F-D01F-2306-B9C9-708A567B589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3EBF2375-7DB9-1E42-9CD7-22FB949BDE2A}" type="slidenum">
              <a:rPr lang="en-US" altLang="es-CL" smtClean="0"/>
              <a:pPr/>
              <a:t>33</a:t>
            </a:fld>
            <a:endParaRPr lang="en-US" alt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8C85906-24FC-C727-2F4A-FF9F12CEFE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975FFEA-B499-BC09-0371-8DC769EBF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Pivot (index)</a:t>
            </a:r>
          </a:p>
        </p:txBody>
      </p:sp>
      <p:sp>
        <p:nvSpPr>
          <p:cNvPr id="6" name="Marcador de texto 1">
            <a:extLst>
              <a:ext uri="{FF2B5EF4-FFF2-40B4-BE49-F238E27FC236}">
                <a16:creationId xmlns:a16="http://schemas.microsoft.com/office/drawing/2014/main" id="{14B33001-CB66-FE83-5BE8-11531ED5F4F8}"/>
              </a:ext>
            </a:extLst>
          </p:cNvPr>
          <p:cNvSpPr txBox="1">
            <a:spLocks/>
          </p:cNvSpPr>
          <p:nvPr/>
        </p:nvSpPr>
        <p:spPr bwMode="auto">
          <a:xfrm>
            <a:off x="530365" y="1233488"/>
            <a:ext cx="8387604" cy="1832008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148590" indent="0">
              <a:buNone/>
            </a:pP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pandas 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b="0" dirty="0" err="1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600" b="0" dirty="0" err="1">
                <a:solidFill>
                  <a:srgbClr val="0733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read_excel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'data/pivot-tables.xlsx'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s-CL" sz="1600" b="0" dirty="0" err="1">
                <a:solidFill>
                  <a:srgbClr val="E06C7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sheet_name</a:t>
            </a:r>
            <a:r>
              <a:rPr lang="es-CL" sz="1600" b="0" dirty="0">
                <a:solidFill>
                  <a:srgbClr val="386AC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solidFill>
                  <a:srgbClr val="E80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'Sheet1'</a:t>
            </a:r>
            <a:r>
              <a:rPr lang="es-CL" sz="1600" b="0" dirty="0">
                <a:solidFill>
                  <a:srgbClr val="35353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pt = </a:t>
            </a:r>
            <a:r>
              <a:rPr lang="es-CL" sz="1600" kern="0" dirty="0" err="1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pd.</a:t>
            </a: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cross_table</a:t>
            </a:r>
            <a:r>
              <a:rPr lang="es-CL" sz="1600" kern="0" dirty="0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(</a:t>
            </a:r>
            <a:r>
              <a:rPr lang="es-CL" sz="1600" kern="0" dirty="0" err="1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df</a:t>
            </a:r>
            <a:r>
              <a:rPr lang="es-CL" sz="1600" kern="0" dirty="0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[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'Country'</a:t>
            </a:r>
            <a:r>
              <a:rPr lang="es-CL" sz="1600" kern="0" dirty="0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], </a:t>
            </a:r>
            <a:r>
              <a:rPr lang="es-CL" sz="1600" kern="0" dirty="0" err="1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df</a:t>
            </a:r>
            <a:r>
              <a:rPr lang="es-CL" sz="1600" kern="0" dirty="0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[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'</a:t>
            </a:r>
            <a:r>
              <a:rPr lang="es-CL" sz="1600" kern="0" dirty="0" err="1">
                <a:solidFill>
                  <a:srgbClr val="E800EB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Product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'</a:t>
            </a:r>
            <a:r>
              <a:rPr lang="es-CL" sz="1600" kern="0" dirty="0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], </a:t>
            </a:r>
            <a:r>
              <a:rPr lang="es-CL" sz="1600" dirty="0" err="1">
                <a:solidFill>
                  <a:srgbClr val="E06C7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margins</a:t>
            </a:r>
            <a:r>
              <a:rPr lang="es-CL" sz="1600" dirty="0">
                <a:solidFill>
                  <a:srgbClr val="386AC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s-CL" sz="1600" kern="0" dirty="0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kern="0" dirty="0">
              <a:latin typeface="Consolas" panose="020B0609020204030204" pitchFamily="49" charset="0"/>
              <a:ea typeface="Menlo" panose="020B060903080402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print</a:t>
            </a:r>
            <a:r>
              <a:rPr lang="es-CL" sz="1600" kern="0" dirty="0">
                <a:latin typeface="Consolas" panose="020B0609020204030204" pitchFamily="49" charset="0"/>
                <a:ea typeface="Menlo" panose="020B0609030804020204" pitchFamily="49" charset="0"/>
                <a:cs typeface="Consolas" panose="020B0609020204030204" pitchFamily="49" charset="0"/>
              </a:rPr>
              <a:t>(pt)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98956A0-C60D-EE62-58B3-F94628526EA2}"/>
              </a:ext>
            </a:extLst>
          </p:cNvPr>
          <p:cNvSpPr txBox="1"/>
          <p:nvPr/>
        </p:nvSpPr>
        <p:spPr>
          <a:xfrm>
            <a:off x="1234561" y="4353490"/>
            <a:ext cx="6902852" cy="2007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350" algn="dist">
              <a:lnSpc>
                <a:spcPts val="1460"/>
              </a:lnSpc>
              <a:tabLst>
                <a:tab pos="1641475" algn="r"/>
                <a:tab pos="2352675" algn="r"/>
                <a:tab pos="3019425" algn="r"/>
                <a:tab pos="3910013" algn="r"/>
                <a:tab pos="4706938" algn="r"/>
                <a:tab pos="5465763" algn="r"/>
                <a:tab pos="6170613" algn="r"/>
              </a:tabLst>
            </a:pPr>
            <a:r>
              <a:rPr lang="en-US" sz="1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Country	Apple	Banana	Beans	Broccoli	Carrots	Mango	Orange	All</a:t>
            </a:r>
          </a:p>
          <a:p>
            <a:pPr marL="6350" algn="dist">
              <a:lnSpc>
                <a:spcPts val="1460"/>
              </a:lnSpc>
              <a:tabLst>
                <a:tab pos="1641475" algn="r"/>
                <a:tab pos="2352675" algn="r"/>
                <a:tab pos="3019425" algn="r"/>
                <a:tab pos="3910013" algn="r"/>
                <a:tab pos="4706938" algn="r"/>
                <a:tab pos="5465763" algn="r"/>
                <a:tab pos="6170613" algn="r"/>
              </a:tabLst>
            </a:pPr>
            <a:r>
              <a:rPr lang="en-US" sz="1200" b="1" dirty="0">
                <a:latin typeface="Consolas" panose="020B0609020204030204" pitchFamily="49" charset="0"/>
                <a:cs typeface="Consolas" panose="020B0609020204030204" pitchFamily="49" charset="0"/>
              </a:rPr>
              <a:t>Australia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	4	10	3	2	3	2	3	27</a:t>
            </a:r>
          </a:p>
          <a:p>
            <a:pPr marL="6350" algn="dist">
              <a:lnSpc>
                <a:spcPts val="1460"/>
              </a:lnSpc>
              <a:tabLst>
                <a:tab pos="1641475" algn="r"/>
                <a:tab pos="2352675" algn="r"/>
                <a:tab pos="3019425" algn="r"/>
                <a:tab pos="3910013" algn="r"/>
                <a:tab pos="4706938" algn="r"/>
                <a:tab pos="5465763" algn="r"/>
                <a:tab pos="6170613" algn="r"/>
              </a:tabLst>
            </a:pPr>
            <a:r>
              <a:rPr lang="en-US" sz="1200" b="1" dirty="0">
                <a:latin typeface="Consolas" panose="020B0609020204030204" pitchFamily="49" charset="0"/>
                <a:cs typeface="Consolas" panose="020B0609020204030204" pitchFamily="49" charset="0"/>
              </a:rPr>
              <a:t>Canada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	6	7	0	3	0	1	3	20</a:t>
            </a:r>
          </a:p>
          <a:p>
            <a:pPr marL="6350" algn="dist">
              <a:lnSpc>
                <a:spcPts val="1460"/>
              </a:lnSpc>
              <a:tabLst>
                <a:tab pos="1641475" algn="r"/>
                <a:tab pos="2352675" algn="r"/>
                <a:tab pos="3019425" algn="r"/>
                <a:tab pos="3910013" algn="r"/>
                <a:tab pos="4706938" algn="r"/>
                <a:tab pos="5465763" algn="r"/>
                <a:tab pos="6170613" algn="r"/>
              </a:tabLst>
            </a:pPr>
            <a:r>
              <a:rPr lang="en-US" sz="1200" b="1" dirty="0">
                <a:latin typeface="Consolas" panose="020B0609020204030204" pitchFamily="49" charset="0"/>
                <a:cs typeface="Consolas" panose="020B0609020204030204" pitchFamily="49" charset="0"/>
              </a:rPr>
              <a:t>France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	16	7	1	1	1	1	1	28</a:t>
            </a:r>
          </a:p>
          <a:p>
            <a:pPr marL="6350" algn="dist">
              <a:lnSpc>
                <a:spcPts val="1460"/>
              </a:lnSpc>
              <a:tabLst>
                <a:tab pos="1641475" algn="r"/>
                <a:tab pos="2352675" algn="r"/>
                <a:tab pos="3019425" algn="r"/>
                <a:tab pos="3910013" algn="r"/>
                <a:tab pos="4706938" algn="r"/>
                <a:tab pos="5465763" algn="r"/>
                <a:tab pos="6170613" algn="r"/>
              </a:tabLst>
            </a:pPr>
            <a:r>
              <a:rPr lang="en-US" sz="1200" b="1" dirty="0">
                <a:latin typeface="Consolas" panose="020B0609020204030204" pitchFamily="49" charset="0"/>
                <a:cs typeface="Consolas" panose="020B0609020204030204" pitchFamily="49" charset="0"/>
              </a:rPr>
              <a:t>Germany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	2	9	6	8	6	1	1	33</a:t>
            </a:r>
          </a:p>
          <a:p>
            <a:pPr marL="6350" algn="dist">
              <a:lnSpc>
                <a:spcPts val="1460"/>
              </a:lnSpc>
              <a:tabLst>
                <a:tab pos="1641475" algn="r"/>
                <a:tab pos="2352675" algn="r"/>
                <a:tab pos="3019425" algn="r"/>
                <a:tab pos="3910013" algn="r"/>
                <a:tab pos="4706938" algn="r"/>
                <a:tab pos="5465763" algn="r"/>
                <a:tab pos="6170613" algn="r"/>
              </a:tabLst>
            </a:pPr>
            <a:r>
              <a:rPr lang="en-US" sz="1200" b="1" dirty="0">
                <a:latin typeface="Consolas" panose="020B0609020204030204" pitchFamily="49" charset="0"/>
                <a:cs typeface="Consolas" panose="020B0609020204030204" pitchFamily="49" charset="0"/>
              </a:rPr>
              <a:t>New Zealand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	2	8	0	1	0	0	3	14</a:t>
            </a:r>
          </a:p>
          <a:p>
            <a:pPr marL="6350" algn="dist">
              <a:lnSpc>
                <a:spcPts val="1460"/>
              </a:lnSpc>
              <a:tabLst>
                <a:tab pos="1641475" algn="r"/>
                <a:tab pos="2352675" algn="r"/>
                <a:tab pos="3019425" algn="r"/>
                <a:tab pos="3910013" algn="r"/>
                <a:tab pos="4706938" algn="r"/>
                <a:tab pos="5465763" algn="r"/>
                <a:tab pos="6170613" algn="r"/>
              </a:tabLst>
            </a:pPr>
            <a:r>
              <a:rPr lang="en-US" sz="1200" b="1" dirty="0">
                <a:latin typeface="Consolas" panose="020B0609020204030204" pitchFamily="49" charset="0"/>
                <a:cs typeface="Consolas" panose="020B0609020204030204" pitchFamily="49" charset="0"/>
              </a:rPr>
              <a:t>United Kingdom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	4	7	2	8	7	1	5	34</a:t>
            </a:r>
          </a:p>
          <a:p>
            <a:pPr marL="6350" algn="dist">
              <a:lnSpc>
                <a:spcPts val="1460"/>
              </a:lnSpc>
              <a:tabLst>
                <a:tab pos="1641475" algn="r"/>
                <a:tab pos="2352675" algn="r"/>
                <a:tab pos="3019425" algn="r"/>
                <a:tab pos="3910013" algn="r"/>
                <a:tab pos="4706938" algn="r"/>
                <a:tab pos="5465763" algn="r"/>
                <a:tab pos="6170613" algn="r"/>
              </a:tabLst>
            </a:pPr>
            <a:r>
              <a:rPr lang="en-US" sz="1200" b="1" dirty="0">
                <a:latin typeface="Consolas" panose="020B0609020204030204" pitchFamily="49" charset="0"/>
                <a:cs typeface="Consolas" panose="020B0609020204030204" pitchFamily="49" charset="0"/>
              </a:rPr>
              <a:t>United States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	6	23	1	4	10	5	8	57</a:t>
            </a:r>
          </a:p>
          <a:p>
            <a:pPr marL="6350" algn="dist">
              <a:lnSpc>
                <a:spcPts val="1460"/>
              </a:lnSpc>
              <a:tabLst>
                <a:tab pos="1641475" algn="r"/>
                <a:tab pos="2352675" algn="r"/>
                <a:tab pos="3019425" algn="r"/>
                <a:tab pos="3910013" algn="r"/>
                <a:tab pos="4706938" algn="r"/>
                <a:tab pos="5465763" algn="r"/>
                <a:tab pos="6170613" algn="r"/>
              </a:tabLst>
            </a:pPr>
            <a:r>
              <a:rPr lang="en-US" sz="1200" b="1" dirty="0">
                <a:latin typeface="Consolas" panose="020B0609020204030204" pitchFamily="49" charset="0"/>
                <a:cs typeface="Consolas" panose="020B0609020204030204" pitchFamily="49" charset="0"/>
              </a:rPr>
              <a:t>All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	40	71	13	27	27	11	24	213</a:t>
            </a:r>
          </a:p>
          <a:p>
            <a:pPr marL="6350" algn="dist">
              <a:lnSpc>
                <a:spcPts val="1460"/>
              </a:lnSpc>
              <a:tabLst>
                <a:tab pos="1641475" algn="r"/>
                <a:tab pos="2352675" algn="r"/>
                <a:tab pos="3019425" algn="r"/>
                <a:tab pos="3910013" algn="r"/>
                <a:tab pos="4706938" algn="r"/>
                <a:tab pos="5465763" algn="r"/>
                <a:tab pos="6170613" algn="r"/>
              </a:tabLst>
            </a:pP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6" name="Abrir llave 15">
            <a:extLst>
              <a:ext uri="{FF2B5EF4-FFF2-40B4-BE49-F238E27FC236}">
                <a16:creationId xmlns:a16="http://schemas.microsoft.com/office/drawing/2014/main" id="{58D8B0CB-8005-3E54-F5DA-B41D741561B2}"/>
              </a:ext>
            </a:extLst>
          </p:cNvPr>
          <p:cNvSpPr/>
          <p:nvPr/>
        </p:nvSpPr>
        <p:spPr>
          <a:xfrm>
            <a:off x="1057096" y="4553879"/>
            <a:ext cx="266455" cy="1584899"/>
          </a:xfrm>
          <a:prstGeom prst="leftBrace">
            <a:avLst>
              <a:gd name="adj1" fmla="val 35317"/>
              <a:gd name="adj2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5875" cap="rnd">
            <a:noFill/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5B183BB4-4BB2-CEE8-5E20-785E5EF48053}"/>
              </a:ext>
            </a:extLst>
          </p:cNvPr>
          <p:cNvSpPr txBox="1"/>
          <p:nvPr/>
        </p:nvSpPr>
        <p:spPr>
          <a:xfrm>
            <a:off x="4843494" y="3871861"/>
            <a:ext cx="7729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latin typeface="Candara" panose="020E0502030303020204" pitchFamily="34" charset="0"/>
              </a:rPr>
              <a:t>Product</a:t>
            </a:r>
          </a:p>
        </p:txBody>
      </p:sp>
      <p:sp>
        <p:nvSpPr>
          <p:cNvPr id="21" name="Abrir llave 20">
            <a:extLst>
              <a:ext uri="{FF2B5EF4-FFF2-40B4-BE49-F238E27FC236}">
                <a16:creationId xmlns:a16="http://schemas.microsoft.com/office/drawing/2014/main" id="{2296147C-87CC-8832-F051-F80B2D6B312F}"/>
              </a:ext>
            </a:extLst>
          </p:cNvPr>
          <p:cNvSpPr/>
          <p:nvPr/>
        </p:nvSpPr>
        <p:spPr>
          <a:xfrm rot="5400000">
            <a:off x="5178947" y="1476803"/>
            <a:ext cx="237960" cy="5528554"/>
          </a:xfrm>
          <a:prstGeom prst="leftBrace">
            <a:avLst>
              <a:gd name="adj1" fmla="val 35317"/>
              <a:gd name="adj2" fmla="val 50000"/>
            </a:avLst>
          </a:prstGeom>
          <a:solidFill>
            <a:schemeClr val="accent6">
              <a:lumMod val="20000"/>
              <a:lumOff val="80000"/>
            </a:schemeClr>
          </a:solidFill>
          <a:ln w="15875" cap="rnd">
            <a:noFill/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C9D8E97E-2D4A-5C9D-C982-4449FE35EE3E}"/>
              </a:ext>
            </a:extLst>
          </p:cNvPr>
          <p:cNvSpPr txBox="1"/>
          <p:nvPr/>
        </p:nvSpPr>
        <p:spPr>
          <a:xfrm>
            <a:off x="348957" y="5096134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latin typeface="Candara" panose="020E0502030303020204" pitchFamily="34" charset="0"/>
              </a:rPr>
              <a:t>Country</a:t>
            </a:r>
          </a:p>
        </p:txBody>
      </p:sp>
      <p:sp>
        <p:nvSpPr>
          <p:cNvPr id="9" name="TextBox 14">
            <a:extLst>
              <a:ext uri="{FF2B5EF4-FFF2-40B4-BE49-F238E27FC236}">
                <a16:creationId xmlns:a16="http://schemas.microsoft.com/office/drawing/2014/main" id="{EBC03F48-B854-CD22-33D8-42CFF392A90F}"/>
              </a:ext>
            </a:extLst>
          </p:cNvPr>
          <p:cNvSpPr txBox="1"/>
          <p:nvPr/>
        </p:nvSpPr>
        <p:spPr>
          <a:xfrm>
            <a:off x="7270581" y="3111880"/>
            <a:ext cx="1647388" cy="73866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err="1"/>
              <a:t>Agrega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columa</a:t>
            </a:r>
            <a:r>
              <a:rPr lang="en-US" dirty="0"/>
              <a:t> y fila </a:t>
            </a:r>
            <a:r>
              <a:rPr lang="en-US" dirty="0" err="1"/>
              <a:t>adicional</a:t>
            </a:r>
            <a:r>
              <a:rPr lang="en-US" dirty="0"/>
              <a:t> con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totales</a:t>
            </a:r>
            <a:endParaRPr lang="en-US" dirty="0"/>
          </a:p>
        </p:txBody>
      </p:sp>
      <p:cxnSp>
        <p:nvCxnSpPr>
          <p:cNvPr id="11" name="Conector recto de flecha 29">
            <a:extLst>
              <a:ext uri="{FF2B5EF4-FFF2-40B4-BE49-F238E27FC236}">
                <a16:creationId xmlns:a16="http://schemas.microsoft.com/office/drawing/2014/main" id="{87FE09DC-DA2B-1522-6DB2-C35BB659E499}"/>
              </a:ext>
            </a:extLst>
          </p:cNvPr>
          <p:cNvCxnSpPr>
            <a:cxnSpLocks/>
            <a:stCxn id="9" idx="1"/>
            <a:endCxn id="8" idx="2"/>
          </p:cNvCxnSpPr>
          <p:nvPr/>
        </p:nvCxnSpPr>
        <p:spPr>
          <a:xfrm rot="10800000">
            <a:off x="6961219" y="2434582"/>
            <a:ext cx="309363" cy="1046631"/>
          </a:xfrm>
          <a:prstGeom prst="bentConnector2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BA4FF644-B20E-34F3-15D4-8AC9D2DA616E}"/>
              </a:ext>
            </a:extLst>
          </p:cNvPr>
          <p:cNvCxnSpPr/>
          <p:nvPr/>
        </p:nvCxnSpPr>
        <p:spPr>
          <a:xfrm>
            <a:off x="7611961" y="4242917"/>
            <a:ext cx="0" cy="1859797"/>
          </a:xfrm>
          <a:prstGeom prst="line">
            <a:avLst/>
          </a:prstGeom>
          <a:ln w="9525" cap="rnd">
            <a:solidFill>
              <a:schemeClr val="tx1">
                <a:lumMod val="50000"/>
                <a:lumOff val="50000"/>
              </a:schemeClr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350BA827-A200-454A-7805-02446609C2FB}"/>
              </a:ext>
            </a:extLst>
          </p:cNvPr>
          <p:cNvCxnSpPr>
            <a:cxnSpLocks/>
          </p:cNvCxnSpPr>
          <p:nvPr/>
        </p:nvCxnSpPr>
        <p:spPr>
          <a:xfrm>
            <a:off x="1313894" y="5916735"/>
            <a:ext cx="6887003" cy="0"/>
          </a:xfrm>
          <a:prstGeom prst="line">
            <a:avLst/>
          </a:prstGeom>
          <a:ln w="9525" cap="rnd">
            <a:solidFill>
              <a:schemeClr val="tx1">
                <a:lumMod val="50000"/>
                <a:lumOff val="50000"/>
              </a:schemeClr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36710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Diseño predeterminado">
  <a:themeElements>
    <a:clrScheme name="Kilter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Diseño predeterminad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15993</TotalTime>
  <Words>3505</Words>
  <Application>Microsoft Macintosh PowerPoint</Application>
  <PresentationFormat>Presentación en pantalla (4:3)</PresentationFormat>
  <Paragraphs>476</Paragraphs>
  <Slides>33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14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48" baseType="lpstr">
      <vt:lpstr>ＭＳ Ｐゴシック</vt:lpstr>
      <vt:lpstr>Abel</vt:lpstr>
      <vt:lpstr>Abel Regular</vt:lpstr>
      <vt:lpstr>Arial</vt:lpstr>
      <vt:lpstr>Calibri</vt:lpstr>
      <vt:lpstr>Candara</vt:lpstr>
      <vt:lpstr>Century Gothic</vt:lpstr>
      <vt:lpstr>Consolas</vt:lpstr>
      <vt:lpstr>Gill Sans</vt:lpstr>
      <vt:lpstr>Menlo</vt:lpstr>
      <vt:lpstr>Myriad Pro</vt:lpstr>
      <vt:lpstr>Trajan Pro Bold</vt:lpstr>
      <vt:lpstr>Wingdings</vt:lpstr>
      <vt:lpstr>Wingdings 3</vt:lpstr>
      <vt:lpstr>Diseño predeterminado</vt:lpstr>
      <vt:lpstr>Presentación de PowerPoint</vt:lpstr>
      <vt:lpstr>Presentación de PowerPoint</vt:lpstr>
      <vt:lpstr>Temario</vt:lpstr>
      <vt:lpstr>Agrupaciones</vt:lpstr>
      <vt:lpstr>Agrupaciones</vt:lpstr>
      <vt:lpstr>Agrupaciones</vt:lpstr>
      <vt:lpstr>Agrupaciones</vt:lpstr>
      <vt:lpstr>Ejemplo</vt:lpstr>
      <vt:lpstr>Agrupaciones</vt:lpstr>
      <vt:lpstr>Agrupaciones</vt:lpstr>
      <vt:lpstr>Ejercicio</vt:lpstr>
      <vt:lpstr>Ejercicio</vt:lpstr>
      <vt:lpstr>Ejercicio</vt:lpstr>
      <vt:lpstr>Ejercicio</vt:lpstr>
      <vt:lpstr>Temario</vt:lpstr>
      <vt:lpstr>Pandas. Pivot</vt:lpstr>
      <vt:lpstr>Pandas. Pivot</vt:lpstr>
      <vt:lpstr>Pivot table</vt:lpstr>
      <vt:lpstr>Pivot (values)</vt:lpstr>
      <vt:lpstr>Pivot (aggfunc)</vt:lpstr>
      <vt:lpstr>Pivot (columns)</vt:lpstr>
      <vt:lpstr>Pivot (columns)</vt:lpstr>
      <vt:lpstr>Pivot (plot BAR)</vt:lpstr>
      <vt:lpstr>Pivot (plot BAR)</vt:lpstr>
      <vt:lpstr>Pivot (plot BOX)</vt:lpstr>
      <vt:lpstr>Pivot (plot BOX)</vt:lpstr>
      <vt:lpstr>Pivot (margins)</vt:lpstr>
      <vt:lpstr>Pivot (margins)</vt:lpstr>
      <vt:lpstr>Temario</vt:lpstr>
      <vt:lpstr>Pandas. Crosstab</vt:lpstr>
      <vt:lpstr>Pivot table</vt:lpstr>
      <vt:lpstr>Pivot (index)</vt:lpstr>
      <vt:lpstr>Pivot (index)</vt:lpstr>
    </vt:vector>
  </TitlesOfParts>
  <Manager/>
  <Company>Universidad Diego Portales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00_Motivacion</dc:title>
  <dc:subject>CIT1000. Programacion. </dc:subject>
  <dc:creator>Miguel Carrasco</dc:creator>
  <cp:keywords/>
  <dc:description/>
  <cp:lastModifiedBy>Miguel Angel Carrasco Zambrano</cp:lastModifiedBy>
  <cp:revision>726</cp:revision>
  <cp:lastPrinted>2018-06-26T14:41:45Z</cp:lastPrinted>
  <dcterms:created xsi:type="dcterms:W3CDTF">2009-04-22T19:24:48Z</dcterms:created>
  <dcterms:modified xsi:type="dcterms:W3CDTF">2026-01-26T23:53:24Z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